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6497" y="6327247"/>
            <a:ext cx="2003558" cy="530750"/>
          </a:xfrm>
          <a:prstGeom prst="rect">
            <a:avLst/>
          </a:prstGeom>
        </p:spPr>
      </p:pic>
      <p:pic>
        <p:nvPicPr>
          <p:cNvPr id="17" name="bg object 17"/>
          <p:cNvPicPr/>
          <p:nvPr/>
        </p:nvPicPr>
        <p:blipFill>
          <a:blip r:embed="rId3" cstate="print"/>
          <a:stretch>
            <a:fillRect/>
          </a:stretch>
        </p:blipFill>
        <p:spPr>
          <a:xfrm>
            <a:off x="1527047" y="1275798"/>
            <a:ext cx="8430437" cy="5233921"/>
          </a:xfrm>
          <a:prstGeom prst="rect">
            <a:avLst/>
          </a:prstGeom>
        </p:spPr>
      </p:pic>
      <p:sp>
        <p:nvSpPr>
          <p:cNvPr id="2" name="Holder 2"/>
          <p:cNvSpPr>
            <a:spLocks noGrp="1"/>
          </p:cNvSpPr>
          <p:nvPr>
            <p:ph type="ctrTitle"/>
          </p:nvPr>
        </p:nvSpPr>
        <p:spPr>
          <a:xfrm>
            <a:off x="3132527" y="160019"/>
            <a:ext cx="5715000" cy="513080"/>
          </a:xfrm>
          <a:prstGeom prst="rect">
            <a:avLst/>
          </a:prstGeom>
        </p:spPr>
        <p:txBody>
          <a:bodyPr wrap="square" lIns="0" tIns="0" rIns="0" bIns="0">
            <a:spAutoFit/>
          </a:bodyPr>
          <a:lstStyle>
            <a:lvl1pPr>
              <a:defRPr sz="3200" b="0" i="0">
                <a:solidFill>
                  <a:schemeClr val="tx1"/>
                </a:solidFill>
                <a:latin typeface="游ゴシック"/>
                <a:cs typeface="游ゴシック"/>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chemeClr val="tx1"/>
                </a:solidFill>
                <a:latin typeface="游ゴシック"/>
                <a:cs typeface="游ゴシック"/>
              </a:defRPr>
            </a:lvl1pPr>
          </a:lstStyle>
          <a:p/>
        </p:txBody>
      </p:sp>
      <p:sp>
        <p:nvSpPr>
          <p:cNvPr id="4" name="Holder 4"/>
          <p:cNvSpPr>
            <a:spLocks noGrp="1"/>
          </p:cNvSpPr>
          <p:nvPr>
            <p:ph type="ftr" idx="5" sz="quarter"/>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5" name="Holder 5"/>
          <p:cNvSpPr>
            <a:spLocks noGrp="1"/>
          </p:cNvSpPr>
          <p:nvPr>
            <p:ph type="dt" idx="6" sz="half"/>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6" name="Holder 6"/>
          <p:cNvSpPr>
            <a:spLocks noGrp="1"/>
          </p:cNvSpPr>
          <p:nvPr>
            <p:ph type="sldNum" idx="7" sz="quarter"/>
          </p:nvPr>
        </p:nvSpPr>
        <p:spPr/>
        <p:txBody>
          <a:bodyPr lIns="0" tIns="0" rIns="0" bIns="0"/>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游ゴシック"/>
                <a:cs typeface="游ゴシック"/>
              </a:defRPr>
            </a:lvl1pPr>
          </a:lstStyle>
          <a:p/>
        </p:txBody>
      </p:sp>
      <p:sp>
        <p:nvSpPr>
          <p:cNvPr id="3" name="Holder 3"/>
          <p:cNvSpPr>
            <a:spLocks noGrp="1"/>
          </p:cNvSpPr>
          <p:nvPr>
            <p:ph type="body" idx="1"/>
          </p:nvPr>
        </p:nvSpPr>
        <p:spPr/>
        <p:txBody>
          <a:bodyPr lIns="0" tIns="0" rIns="0" bIns="0"/>
          <a:lstStyle>
            <a:lvl1pPr>
              <a:defRPr sz="2800" b="0" i="0">
                <a:solidFill>
                  <a:schemeClr val="tx1"/>
                </a:solidFill>
                <a:latin typeface="游ゴシック"/>
                <a:cs typeface="游ゴシック"/>
              </a:defRPr>
            </a:lvl1pPr>
          </a:lstStyle>
          <a:p/>
        </p:txBody>
      </p:sp>
      <p:sp>
        <p:nvSpPr>
          <p:cNvPr id="4" name="Holder 4"/>
          <p:cNvSpPr>
            <a:spLocks noGrp="1"/>
          </p:cNvSpPr>
          <p:nvPr>
            <p:ph type="ftr" idx="5" sz="quarter"/>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5" name="Holder 5"/>
          <p:cNvSpPr>
            <a:spLocks noGrp="1"/>
          </p:cNvSpPr>
          <p:nvPr>
            <p:ph type="dt" idx="6" sz="half"/>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6" name="Holder 6"/>
          <p:cNvSpPr>
            <a:spLocks noGrp="1"/>
          </p:cNvSpPr>
          <p:nvPr>
            <p:ph type="sldNum" idx="7" sz="quarter"/>
          </p:nvPr>
        </p:nvSpPr>
        <p:spPr/>
        <p:txBody>
          <a:bodyPr lIns="0" tIns="0" rIns="0" bIns="0"/>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游ゴシック"/>
                <a:cs typeface="游ゴシック"/>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6" name="Holder 6"/>
          <p:cNvSpPr>
            <a:spLocks noGrp="1"/>
          </p:cNvSpPr>
          <p:nvPr>
            <p:ph type="dt" idx="6" sz="half"/>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7" name="Holder 7"/>
          <p:cNvSpPr>
            <a:spLocks noGrp="1"/>
          </p:cNvSpPr>
          <p:nvPr>
            <p:ph type="sldNum" idx="7" sz="quarter"/>
          </p:nvPr>
        </p:nvSpPr>
        <p:spPr/>
        <p:txBody>
          <a:bodyPr lIns="0" tIns="0" rIns="0" bIns="0"/>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6497" y="6327247"/>
            <a:ext cx="2003558" cy="530750"/>
          </a:xfrm>
          <a:prstGeom prst="rect">
            <a:avLst/>
          </a:prstGeom>
        </p:spPr>
      </p:pic>
      <p:pic>
        <p:nvPicPr>
          <p:cNvPr id="17" name="bg object 17"/>
          <p:cNvPicPr/>
          <p:nvPr/>
        </p:nvPicPr>
        <p:blipFill>
          <a:blip r:embed="rId3" cstate="print"/>
          <a:stretch>
            <a:fillRect/>
          </a:stretch>
        </p:blipFill>
        <p:spPr>
          <a:xfrm>
            <a:off x="1056663" y="966092"/>
            <a:ext cx="10440117" cy="5532310"/>
          </a:xfrm>
          <a:prstGeom prst="rect">
            <a:avLst/>
          </a:prstGeom>
        </p:spPr>
      </p:pic>
      <p:sp>
        <p:nvSpPr>
          <p:cNvPr id="18" name="bg object 18"/>
          <p:cNvSpPr/>
          <p:nvPr/>
        </p:nvSpPr>
        <p:spPr>
          <a:xfrm>
            <a:off x="7413015" y="6020663"/>
            <a:ext cx="4412615" cy="524510"/>
          </a:xfrm>
          <a:custGeom>
            <a:avLst/>
            <a:gdLst/>
            <a:ahLst/>
            <a:cxnLst/>
            <a:rect l="l" t="t" r="r" b="b"/>
            <a:pathLst>
              <a:path w="4412615" h="524509">
                <a:moveTo>
                  <a:pt x="4412539" y="0"/>
                </a:moveTo>
                <a:lnTo>
                  <a:pt x="0" y="0"/>
                </a:lnTo>
                <a:lnTo>
                  <a:pt x="0" y="477748"/>
                </a:lnTo>
                <a:lnTo>
                  <a:pt x="200126" y="477748"/>
                </a:lnTo>
                <a:lnTo>
                  <a:pt x="200126" y="523976"/>
                </a:lnTo>
                <a:lnTo>
                  <a:pt x="4083761" y="523976"/>
                </a:lnTo>
                <a:lnTo>
                  <a:pt x="4083761" y="477748"/>
                </a:lnTo>
                <a:lnTo>
                  <a:pt x="4412539" y="477748"/>
                </a:lnTo>
                <a:lnTo>
                  <a:pt x="4412539" y="0"/>
                </a:lnTo>
                <a:close/>
              </a:path>
            </a:pathLst>
          </a:custGeom>
          <a:solidFill>
            <a:srgbClr val="FFFFFF"/>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3200" b="0" i="0">
                <a:solidFill>
                  <a:schemeClr val="tx1"/>
                </a:solidFill>
                <a:latin typeface="游ゴシック"/>
                <a:cs typeface="游ゴシック"/>
              </a:defRPr>
            </a:lvl1pPr>
          </a:lstStyle>
          <a:p/>
        </p:txBody>
      </p:sp>
      <p:sp>
        <p:nvSpPr>
          <p:cNvPr id="3" name="Holder 3"/>
          <p:cNvSpPr>
            <a:spLocks noGrp="1"/>
          </p:cNvSpPr>
          <p:nvPr>
            <p:ph type="ftr" idx="5" sz="quarter"/>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4" name="Holder 4"/>
          <p:cNvSpPr>
            <a:spLocks noGrp="1"/>
          </p:cNvSpPr>
          <p:nvPr>
            <p:ph type="dt" idx="6" sz="half"/>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5" name="Holder 5"/>
          <p:cNvSpPr>
            <a:spLocks noGrp="1"/>
          </p:cNvSpPr>
          <p:nvPr>
            <p:ph type="sldNum" idx="7" sz="quarter"/>
          </p:nvPr>
        </p:nvSpPr>
        <p:spPr/>
        <p:txBody>
          <a:bodyPr lIns="0" tIns="0" rIns="0" bIns="0"/>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3" name="Holder 3"/>
          <p:cNvSpPr>
            <a:spLocks noGrp="1"/>
          </p:cNvSpPr>
          <p:nvPr>
            <p:ph type="dt" idx="6" sz="half"/>
          </p:nvPr>
        </p:nvSpPr>
        <p:spPr/>
        <p:txBody>
          <a:bodyPr lIns="0" tIns="0" rIns="0" bIns="0"/>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4" name="Holder 4"/>
          <p:cNvSpPr>
            <a:spLocks noGrp="1"/>
          </p:cNvSpPr>
          <p:nvPr>
            <p:ph type="sldNum" idx="7" sz="quarter"/>
          </p:nvPr>
        </p:nvSpPr>
        <p:spPr/>
        <p:txBody>
          <a:bodyPr lIns="0" tIns="0" rIns="0" bIns="0"/>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497" y="6327247"/>
            <a:ext cx="2003558" cy="530750"/>
          </a:xfrm>
          <a:prstGeom prst="rect">
            <a:avLst/>
          </a:prstGeom>
        </p:spPr>
      </p:pic>
      <p:sp>
        <p:nvSpPr>
          <p:cNvPr id="2" name="Holder 2"/>
          <p:cNvSpPr>
            <a:spLocks noGrp="1"/>
          </p:cNvSpPr>
          <p:nvPr>
            <p:ph type="title"/>
          </p:nvPr>
        </p:nvSpPr>
        <p:spPr>
          <a:xfrm>
            <a:off x="78739" y="-4572"/>
            <a:ext cx="4246880" cy="513080"/>
          </a:xfrm>
          <a:prstGeom prst="rect">
            <a:avLst/>
          </a:prstGeom>
        </p:spPr>
        <p:txBody>
          <a:bodyPr wrap="square" lIns="0" tIns="0" rIns="0" bIns="0">
            <a:spAutoFit/>
          </a:bodyPr>
          <a:lstStyle>
            <a:lvl1pPr>
              <a:defRPr sz="3200" b="0" i="0">
                <a:solidFill>
                  <a:schemeClr val="tx1"/>
                </a:solidFill>
                <a:latin typeface="游ゴシック"/>
                <a:cs typeface="游ゴシック"/>
              </a:defRPr>
            </a:lvl1pPr>
          </a:lstStyle>
          <a:p/>
        </p:txBody>
      </p:sp>
      <p:sp>
        <p:nvSpPr>
          <p:cNvPr id="3" name="Holder 3"/>
          <p:cNvSpPr>
            <a:spLocks noGrp="1"/>
          </p:cNvSpPr>
          <p:nvPr>
            <p:ph type="body" idx="1"/>
          </p:nvPr>
        </p:nvSpPr>
        <p:spPr>
          <a:xfrm>
            <a:off x="2938024" y="1847595"/>
            <a:ext cx="5359400" cy="4290060"/>
          </a:xfrm>
          <a:prstGeom prst="rect">
            <a:avLst/>
          </a:prstGeom>
        </p:spPr>
        <p:txBody>
          <a:bodyPr wrap="square" lIns="0" tIns="0" rIns="0" bIns="0">
            <a:spAutoFit/>
          </a:bodyPr>
          <a:lstStyle>
            <a:lvl1pPr>
              <a:defRPr sz="2800" b="0" i="0">
                <a:solidFill>
                  <a:schemeClr val="tx1"/>
                </a:solidFill>
                <a:latin typeface="游ゴシック"/>
                <a:cs typeface="游ゴシック"/>
              </a:defRPr>
            </a:lvl1pPr>
          </a:lstStyle>
          <a:p/>
        </p:txBody>
      </p:sp>
      <p:sp>
        <p:nvSpPr>
          <p:cNvPr id="4" name="Holder 4"/>
          <p:cNvSpPr>
            <a:spLocks noGrp="1"/>
          </p:cNvSpPr>
          <p:nvPr>
            <p:ph type="ftr" idx="5" sz="quarter"/>
          </p:nvPr>
        </p:nvSpPr>
        <p:spPr>
          <a:xfrm>
            <a:off x="5464268" y="6502928"/>
            <a:ext cx="2059304" cy="221615"/>
          </a:xfrm>
          <a:prstGeom prst="rect">
            <a:avLst/>
          </a:prstGeom>
        </p:spPr>
        <p:txBody>
          <a:bodyPr wrap="square" lIns="0" tIns="0" rIns="0" bIns="0">
            <a:spAutoFit/>
          </a:bodyPr>
          <a:lstStyle>
            <a:lvl1pPr>
              <a:defRPr sz="1400" b="0" i="0">
                <a:solidFill>
                  <a:schemeClr val="tx1"/>
                </a:solidFill>
                <a:latin typeface="游ゴシック"/>
                <a:cs typeface="游ゴシック"/>
              </a:defRPr>
            </a:lvl1pPr>
          </a:lstStyle>
          <a:p>
            <a:pPr marL="12700">
              <a:lnSpc>
                <a:spcPts val="1610"/>
              </a:lnSpc>
            </a:pPr>
            <a:r>
              <a:rPr dirty="0"/>
              <a:t>Advanced</a:t>
            </a:r>
            <a:r>
              <a:rPr dirty="0" spc="-35"/>
              <a:t> </a:t>
            </a:r>
            <a:r>
              <a:rPr dirty="0"/>
              <a:t>Float</a:t>
            </a:r>
            <a:r>
              <a:rPr dirty="0" spc="-25"/>
              <a:t> 株式会社</a:t>
            </a:r>
          </a:p>
        </p:txBody>
      </p:sp>
      <p:sp>
        <p:nvSpPr>
          <p:cNvPr id="5" name="Holder 5"/>
          <p:cNvSpPr>
            <a:spLocks noGrp="1"/>
          </p:cNvSpPr>
          <p:nvPr>
            <p:ph type="dt" idx="6" sz="half"/>
          </p:nvPr>
        </p:nvSpPr>
        <p:spPr>
          <a:xfrm>
            <a:off x="2263868" y="6502928"/>
            <a:ext cx="3048000" cy="221615"/>
          </a:xfrm>
          <a:prstGeom prst="rect">
            <a:avLst/>
          </a:prstGeom>
        </p:spPr>
        <p:txBody>
          <a:bodyPr wrap="square" lIns="0" tIns="0" rIns="0" bIns="0">
            <a:spAutoFit/>
          </a:bodyPr>
          <a:lstStyle>
            <a:lvl1pPr>
              <a:defRPr sz="1400" b="0" i="0">
                <a:solidFill>
                  <a:schemeClr val="tx1"/>
                </a:solidFill>
                <a:latin typeface="游ゴシック"/>
                <a:cs typeface="游ゴシック"/>
              </a:defRPr>
            </a:lvl1pPr>
          </a:lstStyle>
          <a:p>
            <a:pPr marL="12700">
              <a:lnSpc>
                <a:spcPts val="1610"/>
              </a:lnSpc>
            </a:pPr>
            <a:r>
              <a:rPr dirty="0" spc="-5"/>
              <a:t>秘密情報⽬的外使⽤・複製・開⽰禁⽌</a:t>
            </a:r>
          </a:p>
        </p:txBody>
      </p:sp>
      <p:sp>
        <p:nvSpPr>
          <p:cNvPr id="6" name="Holder 6"/>
          <p:cNvSpPr>
            <a:spLocks noGrp="1"/>
          </p:cNvSpPr>
          <p:nvPr>
            <p:ph type="sldNum" idx="7" sz="quarter"/>
          </p:nvPr>
        </p:nvSpPr>
        <p:spPr>
          <a:xfrm>
            <a:off x="11446488" y="6521216"/>
            <a:ext cx="530859" cy="221615"/>
          </a:xfrm>
          <a:prstGeom prst="rect">
            <a:avLst/>
          </a:prstGeom>
        </p:spPr>
        <p:txBody>
          <a:bodyPr wrap="square" lIns="0" tIns="0" rIns="0" bIns="0">
            <a:spAutoFit/>
          </a:bodyPr>
          <a:lstStyle>
            <a:lvl1pPr>
              <a:defRPr sz="1400" b="0" i="0">
                <a:solidFill>
                  <a:srgbClr val="40458C"/>
                </a:solidFill>
                <a:latin typeface="游ゴシック"/>
                <a:cs typeface="游ゴシック"/>
              </a:defRPr>
            </a:lvl1pPr>
          </a:lstStyle>
          <a:p>
            <a:pPr marL="136525">
              <a:lnSpc>
                <a:spcPts val="1610"/>
              </a:lnSpc>
            </a:pPr>
            <a:fld id="{81D60167-4931-47E6-BA6A-407CBD079E47}" type="slidenum">
              <a:rPr dirty="0" spc="-20"/>
              <a:t>#</a:t>
            </a:fld>
            <a:r>
              <a:rPr dirty="0" spc="-20"/>
              <a:t>/47</a:t>
            </a:r>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jpg"/><Relationship Id="rId4" Type="http://schemas.openxmlformats.org/officeDocument/2006/relationships/hyperlink" Target="mailto:takafumi.Anegawa@advanced-&#64258;oat.com" TargetMode="External"/><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hyperlink" Target="http://www.enecho.meti.go.jp/about/whitepaper/2021/html/2-1-3.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 Id="rId3" Type="http://schemas.openxmlformats.org/officeDocument/2006/relationships/image" Target="../media/image5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4.png"/><Relationship Id="rId4" Type="http://schemas.openxmlformats.org/officeDocument/2006/relationships/hyperlink" Target="http://www.enecho.meti.go.jp/about/special/tokushu/nuclear/nihonnonuclea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11.png"/><Relationship Id="rId8" Type="http://schemas.openxmlformats.org/officeDocument/2006/relationships/image" Target="../media/image12.jp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g"/><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 Id="rId3" Type="http://schemas.openxmlformats.org/officeDocument/2006/relationships/image" Target="../media/image65.jpg"/><Relationship Id="rId4" Type="http://schemas.openxmlformats.org/officeDocument/2006/relationships/image" Target="../media/image6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20" Type="http://schemas.openxmlformats.org/officeDocument/2006/relationships/image" Target="../media/image85.png"/><Relationship Id="rId21" Type="http://schemas.openxmlformats.org/officeDocument/2006/relationships/image" Target="../media/image86.png"/><Relationship Id="rId22" Type="http://schemas.openxmlformats.org/officeDocument/2006/relationships/image" Target="../media/image87.png"/><Relationship Id="rId23" Type="http://schemas.openxmlformats.org/officeDocument/2006/relationships/image" Target="../media/image88.png"/><Relationship Id="rId24" Type="http://schemas.openxmlformats.org/officeDocument/2006/relationships/image" Target="../media/image89.png"/><Relationship Id="rId25" Type="http://schemas.openxmlformats.org/officeDocument/2006/relationships/image" Target="../media/image90.png"/><Relationship Id="rId26" Type="http://schemas.openxmlformats.org/officeDocument/2006/relationships/image" Target="../media/image91.png"/><Relationship Id="rId27" Type="http://schemas.openxmlformats.org/officeDocument/2006/relationships/image" Target="../media/image92.png"/><Relationship Id="rId28" Type="http://schemas.openxmlformats.org/officeDocument/2006/relationships/image" Target="../media/image93.png"/><Relationship Id="rId29" Type="http://schemas.openxmlformats.org/officeDocument/2006/relationships/image" Target="../media/image94.png"/><Relationship Id="rId30" Type="http://schemas.openxmlformats.org/officeDocument/2006/relationships/image" Target="../media/image95.png"/><Relationship Id="rId31" Type="http://schemas.openxmlformats.org/officeDocument/2006/relationships/image" Target="../media/image96.png"/><Relationship Id="rId32" Type="http://schemas.openxmlformats.org/officeDocument/2006/relationships/image" Target="../media/image97.png"/><Relationship Id="rId33" Type="http://schemas.openxmlformats.org/officeDocument/2006/relationships/image" Target="../media/image98.png"/><Relationship Id="rId34" Type="http://schemas.openxmlformats.org/officeDocument/2006/relationships/image" Target="../media/image99.png"/><Relationship Id="rId35" Type="http://schemas.openxmlformats.org/officeDocument/2006/relationships/image" Target="../media/image100.png"/><Relationship Id="rId36" Type="http://schemas.openxmlformats.org/officeDocument/2006/relationships/image" Target="../media/image101.png"/><Relationship Id="rId37" Type="http://schemas.openxmlformats.org/officeDocument/2006/relationships/image" Target="../media/image102.png"/><Relationship Id="rId38" Type="http://schemas.openxmlformats.org/officeDocument/2006/relationships/image" Target="../media/image103.png"/><Relationship Id="rId39" Type="http://schemas.openxmlformats.org/officeDocument/2006/relationships/image" Target="../media/image104.png"/><Relationship Id="rId40" Type="http://schemas.openxmlformats.org/officeDocument/2006/relationships/image" Target="../media/image105.png"/><Relationship Id="rId41" Type="http://schemas.openxmlformats.org/officeDocument/2006/relationships/image" Target="../media/image106.png"/><Relationship Id="rId42" Type="http://schemas.openxmlformats.org/officeDocument/2006/relationships/image" Target="../media/image107.png"/><Relationship Id="rId43" Type="http://schemas.openxmlformats.org/officeDocument/2006/relationships/image" Target="../media/image108.png"/><Relationship Id="rId44" Type="http://schemas.openxmlformats.org/officeDocument/2006/relationships/image" Target="../media/image109.png"/><Relationship Id="rId45" Type="http://schemas.openxmlformats.org/officeDocument/2006/relationships/image" Target="../media/image110.png"/><Relationship Id="rId46" Type="http://schemas.openxmlformats.org/officeDocument/2006/relationships/image" Target="../media/image111.png"/><Relationship Id="rId47" Type="http://schemas.openxmlformats.org/officeDocument/2006/relationships/image" Target="../media/image112.png"/><Relationship Id="rId48" Type="http://schemas.openxmlformats.org/officeDocument/2006/relationships/image" Target="../media/image113.png"/><Relationship Id="rId49" Type="http://schemas.openxmlformats.org/officeDocument/2006/relationships/image" Target="../media/image114.png"/><Relationship Id="rId50" Type="http://schemas.openxmlformats.org/officeDocument/2006/relationships/image" Target="../media/image115.png"/><Relationship Id="rId51" Type="http://schemas.openxmlformats.org/officeDocument/2006/relationships/image" Target="../media/image116.png"/><Relationship Id="rId52" Type="http://schemas.openxmlformats.org/officeDocument/2006/relationships/image" Target="../media/image117.png"/><Relationship Id="rId53" Type="http://schemas.openxmlformats.org/officeDocument/2006/relationships/image" Target="../media/image118.png"/><Relationship Id="rId54" Type="http://schemas.openxmlformats.org/officeDocument/2006/relationships/image" Target="../media/image119.png"/><Relationship Id="rId55" Type="http://schemas.openxmlformats.org/officeDocument/2006/relationships/image" Target="../media/image120.png"/><Relationship Id="rId56" Type="http://schemas.openxmlformats.org/officeDocument/2006/relationships/image" Target="../media/image121.png"/><Relationship Id="rId57" Type="http://schemas.openxmlformats.org/officeDocument/2006/relationships/image" Target="../media/image122.png"/><Relationship Id="rId58" Type="http://schemas.openxmlformats.org/officeDocument/2006/relationships/image" Target="../media/image123.png"/><Relationship Id="rId59" Type="http://schemas.openxmlformats.org/officeDocument/2006/relationships/image" Target="../media/image124.png"/><Relationship Id="rId60" Type="http://schemas.openxmlformats.org/officeDocument/2006/relationships/image" Target="../media/image125.png"/><Relationship Id="rId61" Type="http://schemas.openxmlformats.org/officeDocument/2006/relationships/image" Target="../media/image1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jpg"/><Relationship Id="rId3" Type="http://schemas.openxmlformats.org/officeDocument/2006/relationships/image" Target="../media/image1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image" Target="../media/image1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jpg"/><Relationship Id="rId3" Type="http://schemas.openxmlformats.org/officeDocument/2006/relationships/hyperlink" Target="http://www.prodigy.energy/" TargetMode="External"/><Relationship Id="rId4" Type="http://schemas.openxmlformats.org/officeDocument/2006/relationships/image" Target="../media/image147.jpg"/><Relationship Id="rId5" Type="http://schemas.openxmlformats.org/officeDocument/2006/relationships/hyperlink" Target="http://www.neimagazine.com/news/newsrussias-&#64258;oating-" TargetMode="External"/><Relationship Id="rId6" Type="http://schemas.openxmlformats.org/officeDocument/2006/relationships/image" Target="../media/image148.jpg"/><Relationship Id="rId7" Type="http://schemas.openxmlformats.org/officeDocument/2006/relationships/hyperlink" Target="http://www.seaborg.com/" TargetMode="External"/><Relationship Id="rId8" Type="http://schemas.openxmlformats.org/officeDocument/2006/relationships/image" Target="../media/image149.jpg"/><Relationship Id="rId9" Type="http://schemas.openxmlformats.org/officeDocument/2006/relationships/image" Target="../media/image150.jpg"/><Relationship Id="rId10" Type="http://schemas.openxmlformats.org/officeDocument/2006/relationships/hyperlink" Target="http://www.iaea.org/sites/default/&#64257;les/21" TargetMode="External"/><Relationship Id="rId11" Type="http://schemas.openxmlformats.org/officeDocument/2006/relationships/image" Target="../media/image151.jpg"/><Relationship Id="rId12" Type="http://schemas.openxmlformats.org/officeDocument/2006/relationships/hyperlink" Target="http://www.iaea.org/sites/default/files/21/07/iaea_webinar_"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 Id="rId3" Type="http://schemas.openxmlformats.org/officeDocument/2006/relationships/image" Target="../media/image1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9.jpg"/><Relationship Id="rId3" Type="http://schemas.openxmlformats.org/officeDocument/2006/relationships/image" Target="../media/image160.jpg"/><Relationship Id="rId4" Type="http://schemas.openxmlformats.org/officeDocument/2006/relationships/image" Target="../media/image16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jpg"/><Relationship Id="rId6" Type="http://schemas.openxmlformats.org/officeDocument/2006/relationships/image" Target="../media/image1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png"/><Relationship Id="rId3" Type="http://schemas.openxmlformats.org/officeDocument/2006/relationships/image" Target="../media/image168.jpg"/><Relationship Id="rId4" Type="http://schemas.openxmlformats.org/officeDocument/2006/relationships/image" Target="../media/image169.jp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jpg"/><Relationship Id="rId11" Type="http://schemas.openxmlformats.org/officeDocument/2006/relationships/image" Target="../media/image176.jpg"/><Relationship Id="rId12" Type="http://schemas.openxmlformats.org/officeDocument/2006/relationships/image" Target="../media/image177.png"/><Relationship Id="rId13" Type="http://schemas.openxmlformats.org/officeDocument/2006/relationships/image" Target="../media/image178.png"/><Relationship Id="rId14" Type="http://schemas.openxmlformats.org/officeDocument/2006/relationships/image" Target="../media/image179.png"/><Relationship Id="rId15" Type="http://schemas.openxmlformats.org/officeDocument/2006/relationships/image" Target="../media/image180.png"/><Relationship Id="rId16" Type="http://schemas.openxmlformats.org/officeDocument/2006/relationships/image" Target="../media/image181.png"/><Relationship Id="rId17" Type="http://schemas.openxmlformats.org/officeDocument/2006/relationships/image" Target="../media/image182.png"/><Relationship Id="rId18" Type="http://schemas.openxmlformats.org/officeDocument/2006/relationships/image" Target="../media/image183.png"/><Relationship Id="rId19" Type="http://schemas.openxmlformats.org/officeDocument/2006/relationships/image" Target="../media/image184.png"/><Relationship Id="rId20" Type="http://schemas.openxmlformats.org/officeDocument/2006/relationships/image" Target="../media/image185.png"/><Relationship Id="rId21" Type="http://schemas.openxmlformats.org/officeDocument/2006/relationships/image" Target="../media/image1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 Id="rId9" Type="http://schemas.openxmlformats.org/officeDocument/2006/relationships/image" Target="../media/image194.jpg"/><Relationship Id="rId10" Type="http://schemas.openxmlformats.org/officeDocument/2006/relationships/image" Target="../media/image195.png"/><Relationship Id="rId11" Type="http://schemas.openxmlformats.org/officeDocument/2006/relationships/image" Target="../media/image196.png"/><Relationship Id="rId12" Type="http://schemas.openxmlformats.org/officeDocument/2006/relationships/image" Target="../media/image19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9" Type="http://schemas.openxmlformats.org/officeDocument/2006/relationships/image" Target="../media/image205.png"/><Relationship Id="rId10" Type="http://schemas.openxmlformats.org/officeDocument/2006/relationships/image" Target="../media/image206.png"/><Relationship Id="rId11" Type="http://schemas.openxmlformats.org/officeDocument/2006/relationships/image" Target="../media/image207.png"/><Relationship Id="rId12" Type="http://schemas.openxmlformats.org/officeDocument/2006/relationships/image" Target="../media/image208.png"/><Relationship Id="rId13" Type="http://schemas.openxmlformats.org/officeDocument/2006/relationships/image" Target="../media/image209.png"/><Relationship Id="rId14" Type="http://schemas.openxmlformats.org/officeDocument/2006/relationships/image" Target="../media/image210.png"/><Relationship Id="rId15" Type="http://schemas.openxmlformats.org/officeDocument/2006/relationships/image" Target="../media/image211.png"/><Relationship Id="rId16" Type="http://schemas.openxmlformats.org/officeDocument/2006/relationships/image" Target="../media/image212.png"/><Relationship Id="rId17" Type="http://schemas.openxmlformats.org/officeDocument/2006/relationships/image" Target="../media/image213.png"/><Relationship Id="rId18" Type="http://schemas.openxmlformats.org/officeDocument/2006/relationships/image" Target="../media/image214.png"/><Relationship Id="rId19" Type="http://schemas.openxmlformats.org/officeDocument/2006/relationships/image" Target="../media/image215.png"/><Relationship Id="rId20" Type="http://schemas.openxmlformats.org/officeDocument/2006/relationships/image" Target="../media/image216.png"/><Relationship Id="rId21" Type="http://schemas.openxmlformats.org/officeDocument/2006/relationships/image" Target="../media/image217.png"/><Relationship Id="rId22" Type="http://schemas.openxmlformats.org/officeDocument/2006/relationships/image" Target="../media/image218.png"/><Relationship Id="rId23" Type="http://schemas.openxmlformats.org/officeDocument/2006/relationships/image" Target="../media/image219.png"/><Relationship Id="rId24" Type="http://schemas.openxmlformats.org/officeDocument/2006/relationships/image" Target="../media/image220.png"/><Relationship Id="rId25" Type="http://schemas.openxmlformats.org/officeDocument/2006/relationships/image" Target="../media/image221.png"/><Relationship Id="rId26" Type="http://schemas.openxmlformats.org/officeDocument/2006/relationships/image" Target="../media/image222.png"/><Relationship Id="rId27" Type="http://schemas.openxmlformats.org/officeDocument/2006/relationships/image" Target="../media/image2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7.png"/><Relationship Id="rId6" Type="http://schemas.openxmlformats.org/officeDocument/2006/relationships/image" Target="../media/image228.png"/><Relationship Id="rId7" Type="http://schemas.openxmlformats.org/officeDocument/2006/relationships/image" Target="../media/image229.png"/><Relationship Id="rId8" Type="http://schemas.openxmlformats.org/officeDocument/2006/relationships/image" Target="../media/image230.png"/><Relationship Id="rId9" Type="http://schemas.openxmlformats.org/officeDocument/2006/relationships/image" Target="../media/image2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jpg"/><Relationship Id="rId4" Type="http://schemas.openxmlformats.org/officeDocument/2006/relationships/image" Target="../media/image2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2276568" y="6515628"/>
            <a:ext cx="9688195" cy="214629"/>
          </a:xfrm>
          <a:prstGeom prst="rect">
            <a:avLst/>
          </a:prstGeom>
        </p:spPr>
        <p:txBody>
          <a:bodyPr wrap="square" lIns="0" tIns="0" rIns="0" bIns="0" rtlCol="0" vert="horz">
            <a:spAutoFit/>
          </a:bodyPr>
          <a:lstStyle/>
          <a:p>
            <a:pPr>
              <a:lnSpc>
                <a:spcPts val="1510"/>
              </a:lnSpc>
              <a:tabLst>
                <a:tab pos="3199765" algn="l"/>
                <a:tab pos="9305925" algn="l"/>
              </a:tabLst>
            </a:pPr>
            <a:r>
              <a:rPr dirty="0" sz="1400">
                <a:latin typeface="游ゴシック"/>
                <a:cs typeface="游ゴシック"/>
              </a:rPr>
              <a:t>秘密情報⽬的外使⽤・複製・開⽰禁</a:t>
            </a:r>
            <a:r>
              <a:rPr dirty="0" sz="1400" spc="-50">
                <a:latin typeface="游ゴシック"/>
                <a:cs typeface="游ゴシック"/>
              </a:rPr>
              <a:t>⽌</a:t>
            </a:r>
            <a:r>
              <a:rPr dirty="0" sz="1400">
                <a:latin typeface="游ゴシック"/>
                <a:cs typeface="游ゴシック"/>
              </a:rPr>
              <a:t>	Advanced</a:t>
            </a:r>
            <a:r>
              <a:rPr dirty="0" sz="1400" spc="-35">
                <a:latin typeface="游ゴシック"/>
                <a:cs typeface="游ゴシック"/>
              </a:rPr>
              <a:t> </a:t>
            </a:r>
            <a:r>
              <a:rPr dirty="0" sz="1400">
                <a:latin typeface="游ゴシック"/>
                <a:cs typeface="游ゴシック"/>
              </a:rPr>
              <a:t>Float</a:t>
            </a:r>
            <a:r>
              <a:rPr dirty="0" sz="1400" spc="-45">
                <a:latin typeface="游ゴシック"/>
                <a:cs typeface="游ゴシック"/>
              </a:rPr>
              <a:t> </a:t>
            </a:r>
            <a:r>
              <a:rPr dirty="0" sz="1400">
                <a:latin typeface="游ゴシック"/>
                <a:cs typeface="游ゴシック"/>
              </a:rPr>
              <a:t>株式会</a:t>
            </a:r>
            <a:r>
              <a:rPr dirty="0" sz="1400" spc="-50">
                <a:latin typeface="游ゴシック"/>
                <a:cs typeface="游ゴシック"/>
              </a:rPr>
              <a:t>社</a:t>
            </a:r>
            <a:r>
              <a:rPr dirty="0" sz="1400">
                <a:latin typeface="游ゴシック"/>
                <a:cs typeface="游ゴシック"/>
              </a:rPr>
              <a:t>	</a:t>
            </a:r>
            <a:r>
              <a:rPr dirty="0" baseline="-5952" sz="2100" spc="-30">
                <a:solidFill>
                  <a:srgbClr val="40458C"/>
                </a:solidFill>
                <a:latin typeface="游ゴシック"/>
                <a:cs typeface="游ゴシック"/>
              </a:rPr>
              <a:t>0/47</a:t>
            </a:r>
            <a:endParaRPr baseline="-5952" sz="2100">
              <a:latin typeface="游ゴシック"/>
              <a:cs typeface="游ゴシック"/>
            </a:endParaRPr>
          </a:p>
        </p:txBody>
      </p:sp>
      <p:grpSp>
        <p:nvGrpSpPr>
          <p:cNvPr id="3" name="object 3" descr=""/>
          <p:cNvGrpSpPr/>
          <p:nvPr/>
        </p:nvGrpSpPr>
        <p:grpSpPr>
          <a:xfrm>
            <a:off x="0" y="0"/>
            <a:ext cx="12192000" cy="6858000"/>
            <a:chOff x="0" y="0"/>
            <a:chExt cx="12192000" cy="6858000"/>
          </a:xfrm>
        </p:grpSpPr>
        <p:pic>
          <p:nvPicPr>
            <p:cNvPr id="4" name="object 4" descr=""/>
            <p:cNvPicPr/>
            <p:nvPr/>
          </p:nvPicPr>
          <p:blipFill>
            <a:blip r:embed="rId2" cstate="print"/>
            <a:stretch>
              <a:fillRect/>
            </a:stretch>
          </p:blipFill>
          <p:spPr>
            <a:xfrm>
              <a:off x="86497" y="6327247"/>
              <a:ext cx="2003558" cy="530750"/>
            </a:xfrm>
            <a:prstGeom prst="rect">
              <a:avLst/>
            </a:prstGeom>
          </p:spPr>
        </p:pic>
        <p:pic>
          <p:nvPicPr>
            <p:cNvPr id="5" name="object 5" descr=""/>
            <p:cNvPicPr/>
            <p:nvPr/>
          </p:nvPicPr>
          <p:blipFill>
            <a:blip r:embed="rId3" cstate="print"/>
            <a:stretch>
              <a:fillRect/>
            </a:stretch>
          </p:blipFill>
          <p:spPr>
            <a:xfrm>
              <a:off x="0" y="0"/>
              <a:ext cx="12192000" cy="6857999"/>
            </a:xfrm>
            <a:prstGeom prst="rect">
              <a:avLst/>
            </a:prstGeom>
          </p:spPr>
        </p:pic>
      </p:grpSp>
      <p:sp>
        <p:nvSpPr>
          <p:cNvPr id="6" name="object 6"/>
          <p:cNvSpPr txBox="1">
            <a:spLocks noGrp="1"/>
          </p:cNvSpPr>
          <p:nvPr>
            <p:ph type="title"/>
          </p:nvPr>
        </p:nvSpPr>
        <p:spPr>
          <a:xfrm>
            <a:off x="3356818" y="1685035"/>
            <a:ext cx="5054600" cy="574040"/>
          </a:xfrm>
          <a:prstGeom prst="rect"/>
        </p:spPr>
        <p:txBody>
          <a:bodyPr wrap="square" lIns="0" tIns="12700" rIns="0" bIns="0" rtlCol="0" vert="horz">
            <a:spAutoFit/>
          </a:bodyPr>
          <a:lstStyle/>
          <a:p>
            <a:pPr marL="12700">
              <a:lnSpc>
                <a:spcPct val="100000"/>
              </a:lnSpc>
              <a:spcBef>
                <a:spcPts val="100"/>
              </a:spcBef>
            </a:pPr>
            <a:r>
              <a:rPr dirty="0" sz="3600" spc="-5" b="1">
                <a:solidFill>
                  <a:srgbClr val="FFFFFF"/>
                </a:solidFill>
                <a:latin typeface="游ゴシック"/>
                <a:cs typeface="游ゴシック"/>
              </a:rPr>
              <a:t>安全な浮体式原⼦⼒発電</a:t>
            </a:r>
            <a:endParaRPr sz="3600">
              <a:latin typeface="游ゴシック"/>
              <a:cs typeface="游ゴシック"/>
            </a:endParaRPr>
          </a:p>
        </p:txBody>
      </p:sp>
      <p:sp>
        <p:nvSpPr>
          <p:cNvPr id="7" name="object 7" descr=""/>
          <p:cNvSpPr txBox="1"/>
          <p:nvPr/>
        </p:nvSpPr>
        <p:spPr>
          <a:xfrm>
            <a:off x="8626838" y="4887467"/>
            <a:ext cx="3011170" cy="1440815"/>
          </a:xfrm>
          <a:prstGeom prst="rect">
            <a:avLst/>
          </a:prstGeom>
        </p:spPr>
        <p:txBody>
          <a:bodyPr wrap="square" lIns="0" tIns="12700" rIns="0" bIns="0" rtlCol="0" vert="horz">
            <a:spAutoFit/>
          </a:bodyPr>
          <a:lstStyle/>
          <a:p>
            <a:pPr marL="12700" marR="1088390">
              <a:lnSpc>
                <a:spcPct val="100000"/>
              </a:lnSpc>
              <a:spcBef>
                <a:spcPts val="100"/>
              </a:spcBef>
              <a:tabLst>
                <a:tab pos="774065" algn="l"/>
              </a:tabLst>
            </a:pPr>
            <a:r>
              <a:rPr dirty="0" sz="2000" spc="-20" b="1">
                <a:solidFill>
                  <a:srgbClr val="FFFFFF"/>
                </a:solidFill>
                <a:latin typeface="游ゴシック"/>
                <a:cs typeface="游ゴシック"/>
              </a:rPr>
              <a:t>2024</a:t>
            </a:r>
            <a:r>
              <a:rPr dirty="0" sz="2000" b="1">
                <a:solidFill>
                  <a:srgbClr val="FFFFFF"/>
                </a:solidFill>
                <a:latin typeface="游ゴシック"/>
                <a:cs typeface="游ゴシック"/>
              </a:rPr>
              <a:t>年</a:t>
            </a:r>
            <a:r>
              <a:rPr dirty="0" sz="2000" spc="-20" b="1">
                <a:solidFill>
                  <a:srgbClr val="FFFFFF"/>
                </a:solidFill>
                <a:latin typeface="游ゴシック"/>
                <a:cs typeface="游ゴシック"/>
              </a:rPr>
              <a:t>6</a:t>
            </a:r>
            <a:r>
              <a:rPr dirty="0" sz="2000" b="1">
                <a:solidFill>
                  <a:srgbClr val="FFFFFF"/>
                </a:solidFill>
                <a:latin typeface="游ゴシック"/>
                <a:cs typeface="游ゴシック"/>
              </a:rPr>
              <a:t>⽉</a:t>
            </a:r>
            <a:r>
              <a:rPr dirty="0" sz="2000" spc="-20" b="1">
                <a:solidFill>
                  <a:srgbClr val="FFFFFF"/>
                </a:solidFill>
                <a:latin typeface="游ゴシック"/>
                <a:cs typeface="游ゴシック"/>
              </a:rPr>
              <a:t>6</a:t>
            </a:r>
            <a:r>
              <a:rPr dirty="0" sz="2000" spc="-50" b="1">
                <a:solidFill>
                  <a:srgbClr val="FFFFFF"/>
                </a:solidFill>
                <a:latin typeface="游ゴシック"/>
                <a:cs typeface="游ゴシック"/>
              </a:rPr>
              <a:t>⽇</a:t>
            </a:r>
            <a:r>
              <a:rPr dirty="0" sz="2000" spc="-50" b="1">
                <a:solidFill>
                  <a:srgbClr val="FFFFFF"/>
                </a:solidFill>
                <a:latin typeface="游ゴシック"/>
                <a:cs typeface="游ゴシック"/>
              </a:rPr>
              <a:t> </a:t>
            </a:r>
            <a:r>
              <a:rPr dirty="0" sz="2000" b="1">
                <a:solidFill>
                  <a:srgbClr val="FFFFFF"/>
                </a:solidFill>
                <a:latin typeface="游ゴシック"/>
                <a:cs typeface="游ゴシック"/>
              </a:rPr>
              <a:t>姉</a:t>
            </a:r>
            <a:r>
              <a:rPr dirty="0" sz="2000" spc="-50" b="1">
                <a:solidFill>
                  <a:srgbClr val="FFFFFF"/>
                </a:solidFill>
                <a:latin typeface="游ゴシック"/>
                <a:cs typeface="游ゴシック"/>
              </a:rPr>
              <a:t>川</a:t>
            </a:r>
            <a:r>
              <a:rPr dirty="0" sz="2000" b="1">
                <a:solidFill>
                  <a:srgbClr val="FFFFFF"/>
                </a:solidFill>
                <a:latin typeface="游ゴシック"/>
                <a:cs typeface="游ゴシック"/>
              </a:rPr>
              <a:t>	尚</a:t>
            </a:r>
            <a:r>
              <a:rPr dirty="0" sz="2000" spc="-50" b="1">
                <a:solidFill>
                  <a:srgbClr val="FFFFFF"/>
                </a:solidFill>
                <a:latin typeface="游ゴシック"/>
                <a:cs typeface="游ゴシック"/>
              </a:rPr>
              <a:t>史 </a:t>
            </a:r>
            <a:r>
              <a:rPr dirty="0" sz="2000" spc="-10" b="1">
                <a:solidFill>
                  <a:srgbClr val="FFFFFF"/>
                </a:solidFill>
                <a:latin typeface="游ゴシック"/>
                <a:cs typeface="游ゴシック"/>
              </a:rPr>
              <a:t>Founder</a:t>
            </a:r>
            <a:r>
              <a:rPr dirty="0" sz="2000" spc="-40" b="1">
                <a:solidFill>
                  <a:srgbClr val="FFFFFF"/>
                </a:solidFill>
                <a:latin typeface="游ゴシック"/>
                <a:cs typeface="游ゴシック"/>
              </a:rPr>
              <a:t> </a:t>
            </a:r>
            <a:r>
              <a:rPr dirty="0" sz="2000" b="1">
                <a:solidFill>
                  <a:srgbClr val="FFFFFF"/>
                </a:solidFill>
                <a:latin typeface="游ゴシック"/>
                <a:cs typeface="游ゴシック"/>
              </a:rPr>
              <a:t>&amp;</a:t>
            </a:r>
            <a:r>
              <a:rPr dirty="0" sz="2000" spc="-40" b="1">
                <a:solidFill>
                  <a:srgbClr val="FFFFFF"/>
                </a:solidFill>
                <a:latin typeface="游ゴシック"/>
                <a:cs typeface="游ゴシック"/>
              </a:rPr>
              <a:t> </a:t>
            </a:r>
            <a:r>
              <a:rPr dirty="0" sz="2000" spc="-25" b="1">
                <a:solidFill>
                  <a:srgbClr val="FFFFFF"/>
                </a:solidFill>
                <a:latin typeface="游ゴシック"/>
                <a:cs typeface="游ゴシック"/>
              </a:rPr>
              <a:t>CEO</a:t>
            </a:r>
            <a:endParaRPr sz="2000">
              <a:latin typeface="游ゴシック"/>
              <a:cs typeface="游ゴシック"/>
            </a:endParaRPr>
          </a:p>
          <a:p>
            <a:pPr marL="12700">
              <a:lnSpc>
                <a:spcPct val="100000"/>
              </a:lnSpc>
            </a:pPr>
            <a:r>
              <a:rPr dirty="0" sz="2000" b="1">
                <a:solidFill>
                  <a:srgbClr val="FFFFFF"/>
                </a:solidFill>
                <a:latin typeface="游ゴシック"/>
                <a:cs typeface="游ゴシック"/>
              </a:rPr>
              <a:t>Advanced</a:t>
            </a:r>
            <a:r>
              <a:rPr dirty="0" sz="2000" spc="-45" b="1">
                <a:solidFill>
                  <a:srgbClr val="FFFFFF"/>
                </a:solidFill>
                <a:latin typeface="游ゴシック"/>
                <a:cs typeface="游ゴシック"/>
              </a:rPr>
              <a:t> </a:t>
            </a:r>
            <a:r>
              <a:rPr dirty="0" sz="2000" b="1">
                <a:solidFill>
                  <a:srgbClr val="FFFFFF"/>
                </a:solidFill>
                <a:latin typeface="游ゴシック"/>
                <a:cs typeface="游ゴシック"/>
              </a:rPr>
              <a:t>Float</a:t>
            </a:r>
            <a:r>
              <a:rPr dirty="0" sz="2000" spc="-40" b="1">
                <a:solidFill>
                  <a:srgbClr val="FFFFFF"/>
                </a:solidFill>
                <a:latin typeface="游ゴシック"/>
                <a:cs typeface="游ゴシック"/>
              </a:rPr>
              <a:t> </a:t>
            </a:r>
            <a:r>
              <a:rPr dirty="0" sz="2000" b="1">
                <a:solidFill>
                  <a:srgbClr val="FFFFFF"/>
                </a:solidFill>
                <a:latin typeface="游ゴシック"/>
                <a:cs typeface="游ゴシック"/>
              </a:rPr>
              <a:t>Co.</a:t>
            </a:r>
            <a:r>
              <a:rPr dirty="0" sz="2000" spc="-35" b="1">
                <a:solidFill>
                  <a:srgbClr val="FFFFFF"/>
                </a:solidFill>
                <a:latin typeface="游ゴシック"/>
                <a:cs typeface="游ゴシック"/>
              </a:rPr>
              <a:t> </a:t>
            </a:r>
            <a:r>
              <a:rPr dirty="0" sz="2000" spc="-25" b="1">
                <a:solidFill>
                  <a:srgbClr val="FFFFFF"/>
                </a:solidFill>
                <a:latin typeface="游ゴシック"/>
                <a:cs typeface="游ゴシック"/>
              </a:rPr>
              <a:t>Ltd</a:t>
            </a:r>
            <a:endParaRPr sz="2000">
              <a:latin typeface="游ゴシック"/>
              <a:cs typeface="游ゴシック"/>
            </a:endParaRPr>
          </a:p>
          <a:p>
            <a:pPr marL="12700">
              <a:lnSpc>
                <a:spcPct val="100000"/>
              </a:lnSpc>
              <a:spcBef>
                <a:spcPts val="105"/>
              </a:spcBef>
            </a:pPr>
            <a:r>
              <a:rPr dirty="0" sz="1200" spc="-10" b="1">
                <a:solidFill>
                  <a:srgbClr val="FFFFFF"/>
                </a:solidFill>
                <a:latin typeface="游ゴシック"/>
                <a:cs typeface="游ゴシック"/>
                <a:hlinkClick r:id="rId4"/>
              </a:rPr>
              <a:t>takafumi.Anegawa@advanced-ﬂoat.com</a:t>
            </a:r>
            <a:endParaRPr sz="1200">
              <a:latin typeface="游ゴシック"/>
              <a:cs typeface="游ゴシック"/>
            </a:endParaRPr>
          </a:p>
        </p:txBody>
      </p:sp>
      <p:sp>
        <p:nvSpPr>
          <p:cNvPr id="8" name="object 8" descr=""/>
          <p:cNvSpPr txBox="1"/>
          <p:nvPr/>
        </p:nvSpPr>
        <p:spPr>
          <a:xfrm>
            <a:off x="2770521" y="3336035"/>
            <a:ext cx="6527800" cy="513080"/>
          </a:xfrm>
          <a:prstGeom prst="rect">
            <a:avLst/>
          </a:prstGeom>
        </p:spPr>
        <p:txBody>
          <a:bodyPr wrap="square" lIns="0" tIns="12700" rIns="0" bIns="0" rtlCol="0" vert="horz">
            <a:spAutoFit/>
          </a:bodyPr>
          <a:lstStyle/>
          <a:p>
            <a:pPr marL="12700">
              <a:lnSpc>
                <a:spcPct val="100000"/>
              </a:lnSpc>
              <a:spcBef>
                <a:spcPts val="100"/>
              </a:spcBef>
            </a:pPr>
            <a:r>
              <a:rPr dirty="0" sz="3200" spc="-5" b="1">
                <a:solidFill>
                  <a:srgbClr val="FFFFFF"/>
                </a:solidFill>
                <a:latin typeface="游ゴシック"/>
                <a:cs typeface="游ゴシック"/>
              </a:rPr>
              <a:t>エネルギー⾃給と温暖化対策を実現</a:t>
            </a:r>
            <a:endParaRPr sz="3200">
              <a:latin typeface="游ゴシック"/>
              <a:cs typeface="游ゴシック"/>
            </a:endParaRPr>
          </a:p>
        </p:txBody>
      </p:sp>
      <p:pic>
        <p:nvPicPr>
          <p:cNvPr id="9" name="object 9" descr=""/>
          <p:cNvPicPr/>
          <p:nvPr/>
        </p:nvPicPr>
        <p:blipFill>
          <a:blip r:embed="rId5" cstate="print"/>
          <a:stretch>
            <a:fillRect/>
          </a:stretch>
        </p:blipFill>
        <p:spPr>
          <a:xfrm>
            <a:off x="215757" y="0"/>
            <a:ext cx="910045" cy="8122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570313" y="6499859"/>
            <a:ext cx="407034" cy="238760"/>
          </a:xfrm>
          <a:prstGeom prst="rect">
            <a:avLst/>
          </a:prstGeom>
        </p:spPr>
        <p:txBody>
          <a:bodyPr wrap="square" lIns="0" tIns="12700" rIns="0" bIns="0" rtlCol="0" vert="horz">
            <a:spAutoFit/>
          </a:bodyPr>
          <a:lstStyle/>
          <a:p>
            <a:pPr marL="12700">
              <a:lnSpc>
                <a:spcPct val="100000"/>
              </a:lnSpc>
              <a:spcBef>
                <a:spcPts val="100"/>
              </a:spcBef>
            </a:pPr>
            <a:r>
              <a:rPr dirty="0" sz="1400" spc="-20">
                <a:solidFill>
                  <a:srgbClr val="40458C"/>
                </a:solidFill>
                <a:latin typeface="游ゴシック"/>
                <a:cs typeface="游ゴシック"/>
              </a:rPr>
              <a:t>9/47</a:t>
            </a:r>
            <a:endParaRPr sz="1400">
              <a:latin typeface="游ゴシック"/>
              <a:cs typeface="游ゴシック"/>
            </a:endParaRPr>
          </a:p>
        </p:txBody>
      </p:sp>
      <p:sp>
        <p:nvSpPr>
          <p:cNvPr id="3" name="object 3" descr=""/>
          <p:cNvSpPr txBox="1"/>
          <p:nvPr/>
        </p:nvSpPr>
        <p:spPr>
          <a:xfrm>
            <a:off x="2263868" y="6481571"/>
            <a:ext cx="5259705" cy="238760"/>
          </a:xfrm>
          <a:prstGeom prst="rect">
            <a:avLst/>
          </a:prstGeom>
        </p:spPr>
        <p:txBody>
          <a:bodyPr wrap="square" lIns="0" tIns="12700" rIns="0" bIns="0" rtlCol="0" vert="horz">
            <a:spAutoFit/>
          </a:bodyPr>
          <a:lstStyle/>
          <a:p>
            <a:pPr marL="12700">
              <a:lnSpc>
                <a:spcPct val="100000"/>
              </a:lnSpc>
              <a:spcBef>
                <a:spcPts val="100"/>
              </a:spcBef>
              <a:tabLst>
                <a:tab pos="3212465" algn="l"/>
              </a:tabLst>
            </a:pPr>
            <a:r>
              <a:rPr dirty="0" sz="1400">
                <a:latin typeface="游ゴシック"/>
                <a:cs typeface="游ゴシック"/>
              </a:rPr>
              <a:t>秘密情報⽬的外使⽤・複製・開⽰禁</a:t>
            </a:r>
            <a:r>
              <a:rPr dirty="0" sz="1400" spc="-50">
                <a:latin typeface="游ゴシック"/>
                <a:cs typeface="游ゴシック"/>
              </a:rPr>
              <a:t>⽌</a:t>
            </a:r>
            <a:r>
              <a:rPr dirty="0" sz="1400">
                <a:latin typeface="游ゴシック"/>
                <a:cs typeface="游ゴシック"/>
              </a:rPr>
              <a:t>	Advanced</a:t>
            </a:r>
            <a:r>
              <a:rPr dirty="0" sz="1400" spc="-35">
                <a:latin typeface="游ゴシック"/>
                <a:cs typeface="游ゴシック"/>
              </a:rPr>
              <a:t> </a:t>
            </a:r>
            <a:r>
              <a:rPr dirty="0" sz="1400">
                <a:latin typeface="游ゴシック"/>
                <a:cs typeface="游ゴシック"/>
              </a:rPr>
              <a:t>Float</a:t>
            </a:r>
            <a:r>
              <a:rPr dirty="0" sz="1400" spc="-45">
                <a:latin typeface="游ゴシック"/>
                <a:cs typeface="游ゴシック"/>
              </a:rPr>
              <a:t> </a:t>
            </a:r>
            <a:r>
              <a:rPr dirty="0" sz="1400">
                <a:latin typeface="游ゴシック"/>
                <a:cs typeface="游ゴシック"/>
              </a:rPr>
              <a:t>株式会</a:t>
            </a:r>
            <a:r>
              <a:rPr dirty="0" sz="1400" spc="-50">
                <a:latin typeface="游ゴシック"/>
                <a:cs typeface="游ゴシック"/>
              </a:rPr>
              <a:t>社</a:t>
            </a:r>
            <a:endParaRPr sz="1400">
              <a:latin typeface="游ゴシック"/>
              <a:cs typeface="游ゴシック"/>
            </a:endParaRPr>
          </a:p>
        </p:txBody>
      </p:sp>
      <p:pic>
        <p:nvPicPr>
          <p:cNvPr id="4" name="object 4" descr=""/>
          <p:cNvPicPr/>
          <p:nvPr/>
        </p:nvPicPr>
        <p:blipFill>
          <a:blip r:embed="rId2" cstate="print"/>
          <a:stretch>
            <a:fillRect/>
          </a:stretch>
        </p:blipFill>
        <p:spPr>
          <a:xfrm>
            <a:off x="86497" y="6327247"/>
            <a:ext cx="2003558" cy="530750"/>
          </a:xfrm>
          <a:prstGeom prst="rect">
            <a:avLst/>
          </a:prstGeom>
        </p:spPr>
      </p:pic>
      <p:sp>
        <p:nvSpPr>
          <p:cNvPr id="5" name="object 5" descr=""/>
          <p:cNvSpPr txBox="1"/>
          <p:nvPr/>
        </p:nvSpPr>
        <p:spPr>
          <a:xfrm>
            <a:off x="10565445" y="5309256"/>
            <a:ext cx="97790" cy="208915"/>
          </a:xfrm>
          <a:prstGeom prst="rect">
            <a:avLst/>
          </a:prstGeom>
        </p:spPr>
        <p:txBody>
          <a:bodyPr wrap="square" lIns="0" tIns="0" rIns="0" bIns="0" rtlCol="0" vert="horz">
            <a:spAutoFit/>
          </a:bodyPr>
          <a:lstStyle/>
          <a:p>
            <a:pPr>
              <a:lnSpc>
                <a:spcPts val="1580"/>
              </a:lnSpc>
            </a:pPr>
            <a:r>
              <a:rPr dirty="0" sz="1400" spc="-55">
                <a:solidFill>
                  <a:srgbClr val="40458C"/>
                </a:solidFill>
                <a:latin typeface="Arial"/>
                <a:cs typeface="Arial"/>
              </a:rPr>
              <a:t>9</a:t>
            </a:r>
            <a:endParaRPr sz="1400">
              <a:latin typeface="Arial"/>
              <a:cs typeface="Arial"/>
            </a:endParaRPr>
          </a:p>
        </p:txBody>
      </p:sp>
      <p:sp>
        <p:nvSpPr>
          <p:cNvPr id="6" name="object 6"/>
          <p:cNvSpPr txBox="1">
            <a:spLocks noGrp="1"/>
          </p:cNvSpPr>
          <p:nvPr>
            <p:ph type="title"/>
          </p:nvPr>
        </p:nvSpPr>
        <p:spPr>
          <a:xfrm>
            <a:off x="3222411" y="111251"/>
            <a:ext cx="6145530" cy="513080"/>
          </a:xfrm>
          <a:prstGeom prst="rect"/>
        </p:spPr>
        <p:txBody>
          <a:bodyPr wrap="square" lIns="0" tIns="12700" rIns="0" bIns="0" rtlCol="0" vert="horz">
            <a:spAutoFit/>
          </a:bodyPr>
          <a:lstStyle/>
          <a:p>
            <a:pPr marL="12700">
              <a:lnSpc>
                <a:spcPct val="100000"/>
              </a:lnSpc>
              <a:spcBef>
                <a:spcPts val="100"/>
              </a:spcBef>
            </a:pPr>
            <a:r>
              <a:rPr dirty="0" spc="-30" b="1">
                <a:latin typeface="游ゴシック"/>
                <a:cs typeface="游ゴシック"/>
              </a:rPr>
              <a:t>CO2</a:t>
            </a:r>
            <a:r>
              <a:rPr dirty="0" spc="-5" b="1">
                <a:latin typeface="游ゴシック"/>
                <a:cs typeface="游ゴシック"/>
              </a:rPr>
              <a:t>排出抑制は発電以外でも必要</a:t>
            </a:r>
          </a:p>
        </p:txBody>
      </p:sp>
      <p:sp>
        <p:nvSpPr>
          <p:cNvPr id="7" name="object 7" descr=""/>
          <p:cNvSpPr/>
          <p:nvPr/>
        </p:nvSpPr>
        <p:spPr>
          <a:xfrm>
            <a:off x="1559496" y="764703"/>
            <a:ext cx="9577070" cy="1246505"/>
          </a:xfrm>
          <a:custGeom>
            <a:avLst/>
            <a:gdLst/>
            <a:ahLst/>
            <a:cxnLst/>
            <a:rect l="l" t="t" r="r" b="b"/>
            <a:pathLst>
              <a:path w="9577070" h="1246505">
                <a:moveTo>
                  <a:pt x="0" y="0"/>
                </a:moveTo>
                <a:lnTo>
                  <a:pt x="9577064" y="0"/>
                </a:lnTo>
                <a:lnTo>
                  <a:pt x="9577064" y="1246455"/>
                </a:lnTo>
                <a:lnTo>
                  <a:pt x="0" y="1246455"/>
                </a:lnTo>
                <a:lnTo>
                  <a:pt x="0" y="0"/>
                </a:lnTo>
                <a:close/>
              </a:path>
            </a:pathLst>
          </a:custGeom>
          <a:ln w="9525">
            <a:solidFill>
              <a:srgbClr val="40458C"/>
            </a:solidFill>
          </a:ln>
        </p:spPr>
        <p:txBody>
          <a:bodyPr wrap="square" lIns="0" tIns="0" rIns="0" bIns="0" rtlCol="0"/>
          <a:lstStyle/>
          <a:p/>
        </p:txBody>
      </p:sp>
      <p:sp>
        <p:nvSpPr>
          <p:cNvPr id="8" name="object 8" descr=""/>
          <p:cNvSpPr txBox="1"/>
          <p:nvPr/>
        </p:nvSpPr>
        <p:spPr>
          <a:xfrm>
            <a:off x="1848401" y="772667"/>
            <a:ext cx="8437880" cy="11125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spc="-5">
                <a:latin typeface="游ゴシック"/>
                <a:cs typeface="游ゴシック"/>
              </a:rPr>
              <a:t>発電のゼロエミッション化は４割の解決策</a:t>
            </a:r>
            <a:endParaRPr sz="2000">
              <a:latin typeface="游ゴシック"/>
              <a:cs typeface="游ゴシック"/>
            </a:endParaRPr>
          </a:p>
          <a:p>
            <a:pPr marL="297180" indent="-284480">
              <a:lnSpc>
                <a:spcPct val="100000"/>
              </a:lnSpc>
              <a:spcBef>
                <a:spcPts val="600"/>
              </a:spcBef>
              <a:buClr>
                <a:srgbClr val="A6A6A6"/>
              </a:buClr>
              <a:buSzPct val="140000"/>
              <a:buFont typeface="Calibri"/>
              <a:buChar char="●"/>
              <a:tabLst>
                <a:tab pos="297180" algn="l"/>
              </a:tabLst>
            </a:pPr>
            <a:r>
              <a:rPr dirty="0" sz="2000" spc="-5">
                <a:latin typeface="游ゴシック"/>
                <a:cs typeface="游ゴシック"/>
              </a:rPr>
              <a:t>⾃動⾞、家庭、商業・サービスは電化によりゼロエミッション化の流れ</a:t>
            </a:r>
            <a:endParaRPr sz="2000">
              <a:latin typeface="游ゴシック"/>
              <a:cs typeface="游ゴシック"/>
            </a:endParaRPr>
          </a:p>
          <a:p>
            <a:pPr marL="297180" indent="-284480">
              <a:lnSpc>
                <a:spcPct val="100000"/>
              </a:lnSpc>
              <a:spcBef>
                <a:spcPts val="600"/>
              </a:spcBef>
              <a:buClr>
                <a:srgbClr val="A6A6A6"/>
              </a:buClr>
              <a:buSzPct val="140000"/>
              <a:buFont typeface="Calibri"/>
              <a:buChar char="●"/>
              <a:tabLst>
                <a:tab pos="297180" algn="l"/>
              </a:tabLst>
            </a:pPr>
            <a:r>
              <a:rPr dirty="0" sz="2000">
                <a:latin typeface="游ゴシック"/>
                <a:cs typeface="游ゴシック"/>
              </a:rPr>
              <a:t>⼯場の熱源電化などを加えると必要な電⼒量は</a:t>
            </a:r>
            <a:r>
              <a:rPr dirty="0" sz="2000" spc="-20">
                <a:latin typeface="游ゴシック"/>
                <a:cs typeface="游ゴシック"/>
              </a:rPr>
              <a:t>2</a:t>
            </a:r>
            <a:r>
              <a:rPr dirty="0" sz="2000">
                <a:latin typeface="游ゴシック"/>
                <a:cs typeface="游ゴシック"/>
              </a:rPr>
              <a:t>〜</a:t>
            </a:r>
            <a:r>
              <a:rPr dirty="0" sz="2000" spc="-20">
                <a:latin typeface="游ゴシック"/>
                <a:cs typeface="游ゴシック"/>
              </a:rPr>
              <a:t>3</a:t>
            </a:r>
            <a:r>
              <a:rPr dirty="0" sz="2000" spc="-25">
                <a:latin typeface="游ゴシック"/>
                <a:cs typeface="游ゴシック"/>
              </a:rPr>
              <a:t>倍増</a:t>
            </a:r>
            <a:endParaRPr sz="2000">
              <a:latin typeface="游ゴシック"/>
              <a:cs typeface="游ゴシック"/>
            </a:endParaRPr>
          </a:p>
        </p:txBody>
      </p:sp>
      <p:sp>
        <p:nvSpPr>
          <p:cNvPr id="9" name="object 9" descr=""/>
          <p:cNvSpPr txBox="1"/>
          <p:nvPr/>
        </p:nvSpPr>
        <p:spPr>
          <a:xfrm>
            <a:off x="1883727" y="6282944"/>
            <a:ext cx="2082800" cy="162560"/>
          </a:xfrm>
          <a:prstGeom prst="rect">
            <a:avLst/>
          </a:prstGeom>
        </p:spPr>
        <p:txBody>
          <a:bodyPr wrap="square" lIns="0" tIns="12700" rIns="0" bIns="0" rtlCol="0" vert="horz">
            <a:spAutoFit/>
          </a:bodyPr>
          <a:lstStyle/>
          <a:p>
            <a:pPr marL="12700">
              <a:lnSpc>
                <a:spcPct val="100000"/>
              </a:lnSpc>
              <a:spcBef>
                <a:spcPts val="100"/>
              </a:spcBef>
            </a:pPr>
            <a:r>
              <a:rPr dirty="0" sz="900" spc="-5">
                <a:solidFill>
                  <a:srgbClr val="40458C"/>
                </a:solidFill>
                <a:latin typeface="游ゴシック"/>
                <a:cs typeface="游ゴシック"/>
              </a:rPr>
              <a:t>出典：温暖化ガスインベントリオフィス</a:t>
            </a:r>
            <a:endParaRPr sz="900">
              <a:latin typeface="游ゴシック"/>
              <a:cs typeface="游ゴシック"/>
            </a:endParaRPr>
          </a:p>
        </p:txBody>
      </p:sp>
      <p:pic>
        <p:nvPicPr>
          <p:cNvPr id="10" name="object 10" descr=""/>
          <p:cNvPicPr/>
          <p:nvPr/>
        </p:nvPicPr>
        <p:blipFill>
          <a:blip r:embed="rId3" cstate="print"/>
          <a:stretch>
            <a:fillRect/>
          </a:stretch>
        </p:blipFill>
        <p:spPr>
          <a:xfrm>
            <a:off x="823386" y="2134086"/>
            <a:ext cx="4164357" cy="4164357"/>
          </a:xfrm>
          <a:prstGeom prst="rect">
            <a:avLst/>
          </a:prstGeom>
        </p:spPr>
      </p:pic>
      <p:pic>
        <p:nvPicPr>
          <p:cNvPr id="11" name="object 11" descr=""/>
          <p:cNvPicPr/>
          <p:nvPr/>
        </p:nvPicPr>
        <p:blipFill>
          <a:blip r:embed="rId4" cstate="print"/>
          <a:stretch>
            <a:fillRect/>
          </a:stretch>
        </p:blipFill>
        <p:spPr>
          <a:xfrm>
            <a:off x="5940423" y="2100262"/>
            <a:ext cx="3960812" cy="2069843"/>
          </a:xfrm>
          <a:prstGeom prst="rect">
            <a:avLst/>
          </a:prstGeom>
        </p:spPr>
      </p:pic>
      <p:pic>
        <p:nvPicPr>
          <p:cNvPr id="12" name="object 12" descr=""/>
          <p:cNvPicPr/>
          <p:nvPr/>
        </p:nvPicPr>
        <p:blipFill>
          <a:blip r:embed="rId5" cstate="print"/>
          <a:stretch>
            <a:fillRect/>
          </a:stretch>
        </p:blipFill>
        <p:spPr>
          <a:xfrm>
            <a:off x="5290055" y="4509877"/>
            <a:ext cx="2547874" cy="1876633"/>
          </a:xfrm>
          <a:prstGeom prst="rect">
            <a:avLst/>
          </a:prstGeom>
        </p:spPr>
      </p:pic>
      <p:sp>
        <p:nvSpPr>
          <p:cNvPr id="13" name="object 13" descr=""/>
          <p:cNvSpPr txBox="1"/>
          <p:nvPr/>
        </p:nvSpPr>
        <p:spPr>
          <a:xfrm>
            <a:off x="4963097" y="6313423"/>
            <a:ext cx="2811780" cy="162560"/>
          </a:xfrm>
          <a:prstGeom prst="rect">
            <a:avLst/>
          </a:prstGeom>
        </p:spPr>
        <p:txBody>
          <a:bodyPr wrap="square" lIns="0" tIns="12700" rIns="0" bIns="0" rtlCol="0" vert="horz">
            <a:spAutoFit/>
          </a:bodyPr>
          <a:lstStyle/>
          <a:p>
            <a:pPr marL="12700">
              <a:lnSpc>
                <a:spcPct val="100000"/>
              </a:lnSpc>
              <a:spcBef>
                <a:spcPts val="100"/>
              </a:spcBef>
            </a:pPr>
            <a:r>
              <a:rPr dirty="0" sz="900" spc="-10">
                <a:latin typeface="游ゴシック"/>
                <a:cs typeface="游ゴシック"/>
              </a:rPr>
              <a:t>https://response.jp/article/2023/09/13/375018.html</a:t>
            </a:r>
            <a:endParaRPr sz="900">
              <a:latin typeface="游ゴシック"/>
              <a:cs typeface="游ゴシック"/>
            </a:endParaRPr>
          </a:p>
        </p:txBody>
      </p:sp>
      <p:sp>
        <p:nvSpPr>
          <p:cNvPr id="14" name="object 14" descr=""/>
          <p:cNvSpPr txBox="1"/>
          <p:nvPr/>
        </p:nvSpPr>
        <p:spPr>
          <a:xfrm>
            <a:off x="6118780" y="4198111"/>
            <a:ext cx="3830954" cy="162560"/>
          </a:xfrm>
          <a:prstGeom prst="rect">
            <a:avLst/>
          </a:prstGeom>
        </p:spPr>
        <p:txBody>
          <a:bodyPr wrap="square" lIns="0" tIns="12700" rIns="0" bIns="0" rtlCol="0" vert="horz">
            <a:spAutoFit/>
          </a:bodyPr>
          <a:lstStyle/>
          <a:p>
            <a:pPr marL="12700">
              <a:lnSpc>
                <a:spcPct val="100000"/>
              </a:lnSpc>
              <a:spcBef>
                <a:spcPts val="100"/>
              </a:spcBef>
            </a:pPr>
            <a:r>
              <a:rPr dirty="0" sz="900" spc="-10">
                <a:latin typeface="游ゴシック"/>
                <a:cs typeface="游ゴシック"/>
              </a:rPr>
              <a:t>https://energy-shift.com/news/59d3ef0e-7ee4-489b-8fc5-df8f9ea8f388</a:t>
            </a:r>
            <a:endParaRPr sz="900">
              <a:latin typeface="游ゴシック"/>
              <a:cs typeface="游ゴシック"/>
            </a:endParaRPr>
          </a:p>
        </p:txBody>
      </p:sp>
      <p:pic>
        <p:nvPicPr>
          <p:cNvPr id="15" name="object 15" descr=""/>
          <p:cNvPicPr/>
          <p:nvPr/>
        </p:nvPicPr>
        <p:blipFill>
          <a:blip r:embed="rId6" cstate="print"/>
          <a:stretch>
            <a:fillRect/>
          </a:stretch>
        </p:blipFill>
        <p:spPr>
          <a:xfrm>
            <a:off x="7875157" y="4529137"/>
            <a:ext cx="4029560" cy="1857374"/>
          </a:xfrm>
          <a:prstGeom prst="rect">
            <a:avLst/>
          </a:prstGeom>
        </p:spPr>
      </p:pic>
      <p:sp>
        <p:nvSpPr>
          <p:cNvPr id="16" name="object 16" descr=""/>
          <p:cNvSpPr txBox="1"/>
          <p:nvPr/>
        </p:nvSpPr>
        <p:spPr>
          <a:xfrm>
            <a:off x="9533492" y="6468871"/>
            <a:ext cx="1811655" cy="162560"/>
          </a:xfrm>
          <a:prstGeom prst="rect">
            <a:avLst/>
          </a:prstGeom>
        </p:spPr>
        <p:txBody>
          <a:bodyPr wrap="square" lIns="0" tIns="12700" rIns="0" bIns="0" rtlCol="0" vert="horz">
            <a:spAutoFit/>
          </a:bodyPr>
          <a:lstStyle/>
          <a:p>
            <a:pPr marL="12700">
              <a:lnSpc>
                <a:spcPct val="100000"/>
              </a:lnSpc>
              <a:spcBef>
                <a:spcPts val="100"/>
              </a:spcBef>
            </a:pPr>
            <a:r>
              <a:rPr dirty="0" sz="900" spc="-10">
                <a:latin typeface="游ゴシック"/>
                <a:cs typeface="游ゴシック"/>
              </a:rPr>
              <a:t>https://emira-t.jp/special/20932/</a:t>
            </a:r>
            <a:endParaRPr sz="900">
              <a:latin typeface="游ゴシック"/>
              <a:cs typeface="游ゴシック"/>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479375" y="2492896"/>
            <a:ext cx="4009665" cy="3849278"/>
          </a:xfrm>
          <a:prstGeom prst="rect">
            <a:avLst/>
          </a:prstGeom>
        </p:spPr>
      </p:pic>
      <p:sp>
        <p:nvSpPr>
          <p:cNvPr id="3" name="object 3" descr=""/>
          <p:cNvSpPr txBox="1"/>
          <p:nvPr/>
        </p:nvSpPr>
        <p:spPr>
          <a:xfrm>
            <a:off x="10422255" y="5308513"/>
            <a:ext cx="193675" cy="214629"/>
          </a:xfrm>
          <a:prstGeom prst="rect">
            <a:avLst/>
          </a:prstGeom>
        </p:spPr>
        <p:txBody>
          <a:bodyPr wrap="square" lIns="0" tIns="0" rIns="0" bIns="0" rtlCol="0" vert="horz">
            <a:spAutoFit/>
          </a:bodyPr>
          <a:lstStyle/>
          <a:p>
            <a:pPr>
              <a:lnSpc>
                <a:spcPct val="100000"/>
              </a:lnSpc>
            </a:pPr>
            <a:r>
              <a:rPr dirty="0" sz="1400" spc="-25">
                <a:solidFill>
                  <a:srgbClr val="40458C"/>
                </a:solidFill>
                <a:latin typeface="Tahoma"/>
                <a:cs typeface="Tahoma"/>
              </a:rPr>
              <a:t>10</a:t>
            </a:r>
            <a:endParaRPr sz="1400">
              <a:latin typeface="Tahoma"/>
              <a:cs typeface="Tahoma"/>
            </a:endParaRPr>
          </a:p>
        </p:txBody>
      </p:sp>
      <p:sp>
        <p:nvSpPr>
          <p:cNvPr id="4" name="object 4"/>
          <p:cNvSpPr txBox="1">
            <a:spLocks noGrp="1"/>
          </p:cNvSpPr>
          <p:nvPr>
            <p:ph type="title"/>
          </p:nvPr>
        </p:nvSpPr>
        <p:spPr>
          <a:xfrm>
            <a:off x="3798475" y="184403"/>
            <a:ext cx="4089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太陽電池の⽣産地構成</a:t>
            </a:r>
          </a:p>
        </p:txBody>
      </p:sp>
      <p:pic>
        <p:nvPicPr>
          <p:cNvPr id="5" name="object 5" descr=""/>
          <p:cNvPicPr/>
          <p:nvPr/>
        </p:nvPicPr>
        <p:blipFill>
          <a:blip r:embed="rId3" cstate="print"/>
          <a:stretch>
            <a:fillRect/>
          </a:stretch>
        </p:blipFill>
        <p:spPr>
          <a:xfrm>
            <a:off x="5379685" y="3023102"/>
            <a:ext cx="6527027" cy="3141043"/>
          </a:xfrm>
          <a:prstGeom prst="rect">
            <a:avLst/>
          </a:prstGeom>
        </p:spPr>
      </p:pic>
      <p:sp>
        <p:nvSpPr>
          <p:cNvPr id="6" name="object 6" descr=""/>
          <p:cNvSpPr txBox="1"/>
          <p:nvPr/>
        </p:nvSpPr>
        <p:spPr>
          <a:xfrm>
            <a:off x="564306" y="2212340"/>
            <a:ext cx="443865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333333"/>
                </a:solidFill>
                <a:latin typeface="游ゴシック"/>
                <a:cs typeface="游ゴシック"/>
              </a:rPr>
              <a:t>太陽電池（モジュール）⽣産量</a:t>
            </a:r>
            <a:r>
              <a:rPr dirty="0" sz="1800" spc="-10" b="1">
                <a:solidFill>
                  <a:srgbClr val="333333"/>
                </a:solidFill>
                <a:latin typeface="游ゴシック"/>
                <a:cs typeface="游ゴシック"/>
              </a:rPr>
              <a:t>（2019</a:t>
            </a:r>
            <a:r>
              <a:rPr dirty="0" sz="1800" b="1">
                <a:solidFill>
                  <a:srgbClr val="333333"/>
                </a:solidFill>
                <a:latin typeface="游ゴシック"/>
                <a:cs typeface="游ゴシック"/>
              </a:rPr>
              <a:t>年</a:t>
            </a:r>
            <a:r>
              <a:rPr dirty="0" sz="1800" spc="-50" b="1">
                <a:solidFill>
                  <a:srgbClr val="333333"/>
                </a:solidFill>
                <a:latin typeface="游ゴシック"/>
                <a:cs typeface="游ゴシック"/>
              </a:rPr>
              <a:t>）</a:t>
            </a:r>
            <a:endParaRPr sz="1800">
              <a:latin typeface="游ゴシック"/>
              <a:cs typeface="游ゴシック"/>
            </a:endParaRPr>
          </a:p>
        </p:txBody>
      </p:sp>
      <p:sp>
        <p:nvSpPr>
          <p:cNvPr id="10" name="object 10"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2" name="object 12"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10</a:t>
            </a:r>
            <a:r>
              <a:rPr dirty="0" spc="-10"/>
              <a:t>/47</a:t>
            </a:r>
          </a:p>
        </p:txBody>
      </p:sp>
      <p:sp>
        <p:nvSpPr>
          <p:cNvPr id="7" name="object 7" descr=""/>
          <p:cNvSpPr txBox="1"/>
          <p:nvPr/>
        </p:nvSpPr>
        <p:spPr>
          <a:xfrm>
            <a:off x="6378559" y="2224532"/>
            <a:ext cx="4140200" cy="299720"/>
          </a:xfrm>
          <a:prstGeom prst="rect">
            <a:avLst/>
          </a:prstGeom>
        </p:spPr>
        <p:txBody>
          <a:bodyPr wrap="square" lIns="0" tIns="12700" rIns="0" bIns="0" rtlCol="0" vert="horz">
            <a:spAutoFit/>
          </a:bodyPr>
          <a:lstStyle/>
          <a:p>
            <a:pPr marL="12700">
              <a:lnSpc>
                <a:spcPct val="100000"/>
              </a:lnSpc>
              <a:spcBef>
                <a:spcPts val="100"/>
              </a:spcBef>
            </a:pPr>
            <a:r>
              <a:rPr dirty="0" sz="1800" spc="-5" b="1">
                <a:solidFill>
                  <a:srgbClr val="333333"/>
                </a:solidFill>
                <a:latin typeface="游ゴシック"/>
                <a:cs typeface="游ゴシック"/>
              </a:rPr>
              <a:t>太陽電池国内出荷量の⽣産地構成の推移</a:t>
            </a:r>
            <a:endParaRPr sz="1800">
              <a:latin typeface="游ゴシック"/>
              <a:cs typeface="游ゴシック"/>
            </a:endParaRPr>
          </a:p>
        </p:txBody>
      </p:sp>
      <p:sp>
        <p:nvSpPr>
          <p:cNvPr id="8" name="object 8" descr=""/>
          <p:cNvSpPr txBox="1"/>
          <p:nvPr/>
        </p:nvSpPr>
        <p:spPr>
          <a:xfrm>
            <a:off x="5476706" y="6267703"/>
            <a:ext cx="5559425" cy="162560"/>
          </a:xfrm>
          <a:prstGeom prst="rect">
            <a:avLst/>
          </a:prstGeom>
        </p:spPr>
        <p:txBody>
          <a:bodyPr wrap="square" lIns="0" tIns="12700" rIns="0" bIns="0" rtlCol="0" vert="horz">
            <a:spAutoFit/>
          </a:bodyPr>
          <a:lstStyle/>
          <a:p>
            <a:pPr marL="12700">
              <a:lnSpc>
                <a:spcPct val="100000"/>
              </a:lnSpc>
              <a:spcBef>
                <a:spcPts val="100"/>
              </a:spcBef>
            </a:pPr>
            <a:r>
              <a:rPr dirty="0" sz="900" spc="40">
                <a:latin typeface="游ゴシック"/>
                <a:cs typeface="游ゴシック"/>
              </a:rPr>
              <a:t>出典：  資源エネルギ庁</a:t>
            </a:r>
            <a:r>
              <a:rPr dirty="0" sz="900">
                <a:latin typeface="游ゴシック"/>
                <a:cs typeface="游ゴシック"/>
              </a:rPr>
              <a:t>HP</a:t>
            </a:r>
            <a:r>
              <a:rPr dirty="0" sz="900" spc="25">
                <a:latin typeface="游ゴシック"/>
                <a:cs typeface="游ゴシック"/>
              </a:rPr>
              <a:t> より</a:t>
            </a:r>
            <a:r>
              <a:rPr dirty="0" sz="900" spc="-10">
                <a:latin typeface="游ゴシック"/>
                <a:cs typeface="游ゴシック"/>
              </a:rPr>
              <a:t>https://</a:t>
            </a:r>
            <a:r>
              <a:rPr dirty="0" sz="900" spc="-10">
                <a:latin typeface="游ゴシック"/>
                <a:cs typeface="游ゴシック"/>
                <a:hlinkClick r:id="rId4"/>
              </a:rPr>
              <a:t>www.enecho.meti.go.jp/about/whitepaper/2021/html/2-1-3.html</a:t>
            </a:r>
            <a:endParaRPr sz="900">
              <a:latin typeface="游ゴシック"/>
              <a:cs typeface="游ゴシック"/>
            </a:endParaRPr>
          </a:p>
        </p:txBody>
      </p:sp>
      <p:sp>
        <p:nvSpPr>
          <p:cNvPr id="9" name="object 9" descr=""/>
          <p:cNvSpPr txBox="1"/>
          <p:nvPr/>
        </p:nvSpPr>
        <p:spPr>
          <a:xfrm>
            <a:off x="983432" y="908720"/>
            <a:ext cx="9937115" cy="862330"/>
          </a:xfrm>
          <a:prstGeom prst="rect">
            <a:avLst/>
          </a:prstGeom>
          <a:ln w="9525">
            <a:solidFill>
              <a:srgbClr val="000000"/>
            </a:solidFill>
          </a:ln>
        </p:spPr>
        <p:txBody>
          <a:bodyPr wrap="square" lIns="0" tIns="19685" rIns="0" bIns="0" rtlCol="0" vert="horz">
            <a:spAutoFit/>
          </a:bodyPr>
          <a:lstStyle/>
          <a:p>
            <a:pPr marL="433705" indent="-342900">
              <a:lnSpc>
                <a:spcPct val="100000"/>
              </a:lnSpc>
              <a:spcBef>
                <a:spcPts val="155"/>
              </a:spcBef>
              <a:buClr>
                <a:srgbClr val="A6A6A6"/>
              </a:buClr>
              <a:buFont typeface="Wingdings"/>
              <a:buChar char=""/>
              <a:tabLst>
                <a:tab pos="433705" algn="l"/>
              </a:tabLst>
            </a:pPr>
            <a:r>
              <a:rPr dirty="0" sz="2000" spc="-5">
                <a:latin typeface="游ゴシック"/>
                <a:cs typeface="游ゴシック"/>
              </a:rPr>
              <a:t>当初国内⽣産であった太陽電池は、現在は中国に依存している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spc="-5">
                <a:latin typeface="游ゴシック"/>
                <a:cs typeface="游ゴシック"/>
              </a:rPr>
              <a:t>エネルギー安全保障の観点からは望ましくない状況</a:t>
            </a:r>
            <a:endParaRPr sz="2000">
              <a:latin typeface="游ゴシック"/>
              <a:cs typeface="游ゴシック"/>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2386938" y="1715034"/>
            <a:ext cx="7643039" cy="4474352"/>
          </a:xfrm>
          <a:prstGeom prst="rect">
            <a:avLst/>
          </a:prstGeom>
        </p:spPr>
      </p:pic>
      <p:sp>
        <p:nvSpPr>
          <p:cNvPr id="3" name="object 3" descr=""/>
          <p:cNvSpPr txBox="1"/>
          <p:nvPr/>
        </p:nvSpPr>
        <p:spPr>
          <a:xfrm>
            <a:off x="7688043" y="6223508"/>
            <a:ext cx="2851150" cy="208279"/>
          </a:xfrm>
          <a:prstGeom prst="rect">
            <a:avLst/>
          </a:prstGeom>
        </p:spPr>
        <p:txBody>
          <a:bodyPr wrap="square" lIns="0" tIns="12700" rIns="0" bIns="0" rtlCol="0" vert="horz">
            <a:spAutoFit/>
          </a:bodyPr>
          <a:lstStyle/>
          <a:p>
            <a:pPr marL="12700">
              <a:lnSpc>
                <a:spcPct val="100000"/>
              </a:lnSpc>
              <a:spcBef>
                <a:spcPts val="100"/>
              </a:spcBef>
              <a:tabLst>
                <a:tab pos="761365" algn="l"/>
                <a:tab pos="2228215" algn="l"/>
              </a:tabLst>
            </a:pPr>
            <a:r>
              <a:rPr dirty="0" sz="1200">
                <a:solidFill>
                  <a:srgbClr val="40458C"/>
                </a:solidFill>
                <a:latin typeface="Microsoft JhengHei"/>
                <a:cs typeface="Microsoft JhengHei"/>
              </a:rPr>
              <a:t>ロ</a:t>
            </a:r>
            <a:r>
              <a:rPr dirty="0" sz="1200" spc="-100">
                <a:solidFill>
                  <a:srgbClr val="40458C"/>
                </a:solidFill>
                <a:latin typeface="Microsoft JhengHei"/>
                <a:cs typeface="Microsoft JhengHei"/>
              </a:rPr>
              <a:t>イ</a:t>
            </a:r>
            <a:r>
              <a:rPr dirty="0" sz="1200">
                <a:solidFill>
                  <a:srgbClr val="40458C"/>
                </a:solidFill>
                <a:latin typeface="Microsoft JhengHei"/>
                <a:cs typeface="Microsoft JhengHei"/>
              </a:rPr>
              <a:t>タ</a:t>
            </a:r>
            <a:r>
              <a:rPr dirty="0" sz="1200" spc="-50">
                <a:solidFill>
                  <a:srgbClr val="40458C"/>
                </a:solidFill>
                <a:latin typeface="Microsoft JhengHei"/>
                <a:cs typeface="Microsoft JhengHei"/>
              </a:rPr>
              <a:t>ー</a:t>
            </a:r>
            <a:r>
              <a:rPr dirty="0" sz="1200">
                <a:solidFill>
                  <a:srgbClr val="40458C"/>
                </a:solidFill>
                <a:latin typeface="Microsoft JhengHei"/>
                <a:cs typeface="Microsoft JhengHei"/>
              </a:rPr>
              <a:t>	</a:t>
            </a:r>
            <a:r>
              <a:rPr dirty="0" sz="1200" spc="80">
                <a:solidFill>
                  <a:srgbClr val="40458C"/>
                </a:solidFill>
                <a:latin typeface="Microsoft JhengHei"/>
                <a:cs typeface="Microsoft JhengHei"/>
              </a:rPr>
              <a:t>2017</a:t>
            </a:r>
            <a:r>
              <a:rPr dirty="0" sz="1200">
                <a:solidFill>
                  <a:srgbClr val="40458C"/>
                </a:solidFill>
                <a:latin typeface="Microsoft JhengHei"/>
                <a:cs typeface="Microsoft JhengHei"/>
              </a:rPr>
              <a:t>年６月２７</a:t>
            </a:r>
            <a:r>
              <a:rPr dirty="0" sz="1200" spc="-50">
                <a:solidFill>
                  <a:srgbClr val="40458C"/>
                </a:solidFill>
                <a:latin typeface="Microsoft JhengHei"/>
                <a:cs typeface="Microsoft JhengHei"/>
              </a:rPr>
              <a:t>日</a:t>
            </a:r>
            <a:r>
              <a:rPr dirty="0" sz="1200">
                <a:solidFill>
                  <a:srgbClr val="40458C"/>
                </a:solidFill>
                <a:latin typeface="Microsoft JhengHei"/>
                <a:cs typeface="Microsoft JhengHei"/>
              </a:rPr>
              <a:t>	報道よ</a:t>
            </a:r>
            <a:r>
              <a:rPr dirty="0" sz="1200" spc="-50">
                <a:solidFill>
                  <a:srgbClr val="40458C"/>
                </a:solidFill>
                <a:latin typeface="Microsoft JhengHei"/>
                <a:cs typeface="Microsoft JhengHei"/>
              </a:rPr>
              <a:t>り</a:t>
            </a:r>
            <a:endParaRPr sz="1200">
              <a:latin typeface="Microsoft JhengHei"/>
              <a:cs typeface="Microsoft JhengHei"/>
            </a:endParaRPr>
          </a:p>
        </p:txBody>
      </p:sp>
      <p:sp>
        <p:nvSpPr>
          <p:cNvPr id="4" name="object 4"/>
          <p:cNvSpPr txBox="1">
            <a:spLocks noGrp="1"/>
          </p:cNvSpPr>
          <p:nvPr>
            <p:ph type="title"/>
          </p:nvPr>
        </p:nvSpPr>
        <p:spPr>
          <a:xfrm>
            <a:off x="1858690" y="169163"/>
            <a:ext cx="8153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陸上⾵⾞のコストダウンは⼤型化により達成</a:t>
            </a:r>
          </a:p>
        </p:txBody>
      </p:sp>
      <p:sp>
        <p:nvSpPr>
          <p:cNvPr id="5" name="object 5" descr=""/>
          <p:cNvSpPr txBox="1"/>
          <p:nvPr/>
        </p:nvSpPr>
        <p:spPr>
          <a:xfrm>
            <a:off x="10455907" y="5283708"/>
            <a:ext cx="219075" cy="238760"/>
          </a:xfrm>
          <a:prstGeom prst="rect">
            <a:avLst/>
          </a:prstGeom>
        </p:spPr>
        <p:txBody>
          <a:bodyPr wrap="square" lIns="0" tIns="12700" rIns="0" bIns="0" rtlCol="0" vert="horz">
            <a:spAutoFit/>
          </a:bodyPr>
          <a:lstStyle/>
          <a:p>
            <a:pPr marL="12700">
              <a:lnSpc>
                <a:spcPct val="100000"/>
              </a:lnSpc>
              <a:spcBef>
                <a:spcPts val="100"/>
              </a:spcBef>
            </a:pPr>
            <a:r>
              <a:rPr dirty="0" sz="1400" spc="-25">
                <a:solidFill>
                  <a:srgbClr val="40458C"/>
                </a:solidFill>
                <a:latin typeface="Arial"/>
                <a:cs typeface="Arial"/>
              </a:rPr>
              <a:t>11</a:t>
            </a:r>
            <a:endParaRPr sz="1400">
              <a:latin typeface="Arial"/>
              <a:cs typeface="Arial"/>
            </a:endParaRPr>
          </a:p>
        </p:txBody>
      </p:sp>
      <p:sp>
        <p:nvSpPr>
          <p:cNvPr id="6" name="object 6" descr=""/>
          <p:cNvSpPr/>
          <p:nvPr/>
        </p:nvSpPr>
        <p:spPr>
          <a:xfrm>
            <a:off x="670894" y="835248"/>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p:txBody>
      </p:sp>
      <p:sp>
        <p:nvSpPr>
          <p:cNvPr id="7" name="object 7" descr=""/>
          <p:cNvSpPr txBox="1"/>
          <p:nvPr/>
        </p:nvSpPr>
        <p:spPr>
          <a:xfrm>
            <a:off x="959798" y="842771"/>
            <a:ext cx="9415780" cy="6553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a:latin typeface="游ゴシック"/>
                <a:cs typeface="游ゴシック"/>
              </a:rPr>
              <a:t>欧州の⾵⼒発電は⼤型化により発電コストを低減（</a:t>
            </a:r>
            <a:r>
              <a:rPr dirty="0" sz="2000" spc="-5">
                <a:latin typeface="游ゴシック"/>
                <a:cs typeface="游ゴシック"/>
              </a:rPr>
              <a:t>現状の出⼒は１０</a:t>
            </a:r>
            <a:r>
              <a:rPr dirty="0" sz="2000" spc="-20">
                <a:latin typeface="游ゴシック"/>
                <a:cs typeface="游ゴシック"/>
              </a:rPr>
              <a:t>MW</a:t>
            </a:r>
            <a:r>
              <a:rPr dirty="0" sz="2000">
                <a:latin typeface="游ゴシック"/>
                <a:cs typeface="游ゴシック"/>
              </a:rPr>
              <a:t>以上</a:t>
            </a:r>
            <a:r>
              <a:rPr dirty="0" sz="2000" spc="-50">
                <a:latin typeface="游ゴシック"/>
                <a:cs typeface="游ゴシック"/>
              </a:rPr>
              <a:t>）</a:t>
            </a:r>
            <a:endParaRPr sz="2000">
              <a:latin typeface="游ゴシック"/>
              <a:cs typeface="游ゴシック"/>
            </a:endParaRPr>
          </a:p>
          <a:p>
            <a:pPr marL="297180" indent="-284480">
              <a:lnSpc>
                <a:spcPct val="100000"/>
              </a:lnSpc>
              <a:buClr>
                <a:srgbClr val="A6A6A6"/>
              </a:buClr>
              <a:buSzPct val="140000"/>
              <a:buFont typeface="Calibri"/>
              <a:buChar char="●"/>
              <a:tabLst>
                <a:tab pos="297180" algn="l"/>
              </a:tabLst>
            </a:pPr>
            <a:r>
              <a:rPr dirty="0" sz="2000" spc="-5">
                <a:latin typeface="游ゴシック"/>
                <a:cs typeface="游ゴシック"/>
              </a:rPr>
              <a:t>ブレードの製造は中国に依存しつつある状況</a:t>
            </a:r>
            <a:endParaRPr sz="2000">
              <a:latin typeface="游ゴシック"/>
              <a:cs typeface="游ゴシック"/>
            </a:endParaRPr>
          </a:p>
        </p:txBody>
      </p:sp>
      <p:sp>
        <p:nvSpPr>
          <p:cNvPr id="8" name="object 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11</a:t>
            </a:r>
            <a:r>
              <a:rPr dirty="0" spc="-10"/>
              <a:t>/47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98657" y="1774018"/>
            <a:ext cx="8730615" cy="4453890"/>
            <a:chOff x="698657" y="1774018"/>
            <a:chExt cx="8730615" cy="4453890"/>
          </a:xfrm>
        </p:grpSpPr>
        <p:pic>
          <p:nvPicPr>
            <p:cNvPr id="3" name="object 3" descr=""/>
            <p:cNvPicPr/>
            <p:nvPr/>
          </p:nvPicPr>
          <p:blipFill>
            <a:blip r:embed="rId2" cstate="print"/>
            <a:stretch>
              <a:fillRect/>
            </a:stretch>
          </p:blipFill>
          <p:spPr>
            <a:xfrm>
              <a:off x="5064263" y="1774018"/>
              <a:ext cx="4364941" cy="4453758"/>
            </a:xfrm>
            <a:prstGeom prst="rect">
              <a:avLst/>
            </a:prstGeom>
          </p:spPr>
        </p:pic>
        <p:sp>
          <p:nvSpPr>
            <p:cNvPr id="4" name="object 4" descr=""/>
            <p:cNvSpPr/>
            <p:nvPr/>
          </p:nvSpPr>
          <p:spPr>
            <a:xfrm>
              <a:off x="705007" y="2317790"/>
              <a:ext cx="5113020" cy="2247265"/>
            </a:xfrm>
            <a:custGeom>
              <a:avLst/>
              <a:gdLst/>
              <a:ahLst/>
              <a:cxnLst/>
              <a:rect l="l" t="t" r="r" b="b"/>
              <a:pathLst>
                <a:path w="5113020" h="2247265">
                  <a:moveTo>
                    <a:pt x="5112567" y="0"/>
                  </a:moveTo>
                  <a:lnTo>
                    <a:pt x="0" y="0"/>
                  </a:lnTo>
                  <a:lnTo>
                    <a:pt x="0" y="2246769"/>
                  </a:lnTo>
                  <a:lnTo>
                    <a:pt x="5112567" y="2246769"/>
                  </a:lnTo>
                  <a:lnTo>
                    <a:pt x="5112567" y="0"/>
                  </a:lnTo>
                  <a:close/>
                </a:path>
              </a:pathLst>
            </a:custGeom>
            <a:solidFill>
              <a:srgbClr val="FFFFFF"/>
            </a:solidFill>
          </p:spPr>
          <p:txBody>
            <a:bodyPr wrap="square" lIns="0" tIns="0" rIns="0" bIns="0" rtlCol="0"/>
            <a:lstStyle/>
            <a:p/>
          </p:txBody>
        </p:sp>
        <p:sp>
          <p:nvSpPr>
            <p:cNvPr id="5" name="object 5" descr=""/>
            <p:cNvSpPr/>
            <p:nvPr/>
          </p:nvSpPr>
          <p:spPr>
            <a:xfrm>
              <a:off x="705007" y="2317790"/>
              <a:ext cx="5113020" cy="2247265"/>
            </a:xfrm>
            <a:custGeom>
              <a:avLst/>
              <a:gdLst/>
              <a:ahLst/>
              <a:cxnLst/>
              <a:rect l="l" t="t" r="r" b="b"/>
              <a:pathLst>
                <a:path w="5113020" h="2247265">
                  <a:moveTo>
                    <a:pt x="0" y="0"/>
                  </a:moveTo>
                  <a:lnTo>
                    <a:pt x="5112568" y="0"/>
                  </a:lnTo>
                  <a:lnTo>
                    <a:pt x="5112568" y="2246769"/>
                  </a:lnTo>
                  <a:lnTo>
                    <a:pt x="0" y="2246769"/>
                  </a:lnTo>
                  <a:lnTo>
                    <a:pt x="0" y="0"/>
                  </a:lnTo>
                  <a:close/>
                </a:path>
              </a:pathLst>
            </a:custGeom>
            <a:ln w="12700">
              <a:solidFill>
                <a:srgbClr val="000000"/>
              </a:solidFill>
            </a:ln>
          </p:spPr>
          <p:txBody>
            <a:bodyPr wrap="square" lIns="0" tIns="0" rIns="0" bIns="0" rtlCol="0"/>
            <a:lstStyle/>
            <a:p/>
          </p:txBody>
        </p:sp>
      </p:grpSp>
      <p:sp>
        <p:nvSpPr>
          <p:cNvPr id="6" name="object 6" descr=""/>
          <p:cNvSpPr txBox="1"/>
          <p:nvPr/>
        </p:nvSpPr>
        <p:spPr>
          <a:xfrm>
            <a:off x="726596" y="2324100"/>
            <a:ext cx="2263775" cy="939800"/>
          </a:xfrm>
          <a:prstGeom prst="rect">
            <a:avLst/>
          </a:prstGeom>
        </p:spPr>
        <p:txBody>
          <a:bodyPr wrap="square" lIns="0" tIns="12700" rIns="0" bIns="0" rtlCol="0" vert="horz">
            <a:spAutoFit/>
          </a:bodyPr>
          <a:lstStyle/>
          <a:p>
            <a:pPr marL="12700">
              <a:lnSpc>
                <a:spcPct val="100000"/>
              </a:lnSpc>
              <a:spcBef>
                <a:spcPts val="100"/>
              </a:spcBef>
            </a:pPr>
            <a:r>
              <a:rPr dirty="0" sz="2000" spc="-10">
                <a:latin typeface="游ゴシック"/>
                <a:cs typeface="游ゴシック"/>
              </a:rPr>
              <a:t>陸上⾵⼒発電：</a:t>
            </a:r>
            <a:endParaRPr sz="2000">
              <a:latin typeface="游ゴシック"/>
              <a:cs typeface="游ゴシック"/>
            </a:endParaRPr>
          </a:p>
          <a:p>
            <a:pPr marL="1028700">
              <a:lnSpc>
                <a:spcPct val="100000"/>
              </a:lnSpc>
            </a:pPr>
            <a:r>
              <a:rPr dirty="0" sz="2000" spc="-10">
                <a:latin typeface="游ゴシック"/>
                <a:cs typeface="游ゴシック"/>
              </a:rPr>
              <a:t>1.18</a:t>
            </a:r>
            <a:r>
              <a:rPr dirty="0" sz="2000">
                <a:latin typeface="游ゴシック"/>
                <a:cs typeface="游ゴシック"/>
              </a:rPr>
              <a:t>億</a:t>
            </a:r>
            <a:r>
              <a:rPr dirty="0" sz="2000" spc="-25">
                <a:latin typeface="游ゴシック"/>
                <a:cs typeface="游ゴシック"/>
              </a:rPr>
              <a:t>kW</a:t>
            </a:r>
            <a:endParaRPr sz="2000">
              <a:latin typeface="游ゴシック"/>
              <a:cs typeface="游ゴシック"/>
            </a:endParaRPr>
          </a:p>
          <a:p>
            <a:pPr marL="847725">
              <a:lnSpc>
                <a:spcPct val="100000"/>
              </a:lnSpc>
            </a:pPr>
            <a:r>
              <a:rPr dirty="0" sz="2000" spc="-10">
                <a:latin typeface="游ゴシック"/>
                <a:cs typeface="游ゴシック"/>
              </a:rPr>
              <a:t>3,509</a:t>
            </a:r>
            <a:r>
              <a:rPr dirty="0" sz="2000">
                <a:latin typeface="游ゴシック"/>
                <a:cs typeface="游ゴシック"/>
              </a:rPr>
              <a:t>億</a:t>
            </a:r>
            <a:r>
              <a:rPr dirty="0" sz="2000" spc="-25">
                <a:latin typeface="游ゴシック"/>
                <a:cs typeface="游ゴシック"/>
              </a:rPr>
              <a:t>kWh</a:t>
            </a:r>
            <a:endParaRPr sz="2000">
              <a:latin typeface="游ゴシック"/>
              <a:cs typeface="游ゴシック"/>
            </a:endParaRPr>
          </a:p>
        </p:txBody>
      </p:sp>
      <p:sp>
        <p:nvSpPr>
          <p:cNvPr id="7" name="object 7" descr=""/>
          <p:cNvSpPr txBox="1"/>
          <p:nvPr/>
        </p:nvSpPr>
        <p:spPr>
          <a:xfrm>
            <a:off x="3184047" y="2628900"/>
            <a:ext cx="1549400" cy="635000"/>
          </a:xfrm>
          <a:prstGeom prst="rect">
            <a:avLst/>
          </a:prstGeom>
        </p:spPr>
        <p:txBody>
          <a:bodyPr wrap="square" lIns="0" tIns="12700" rIns="0" bIns="0" rtlCol="0" vert="horz">
            <a:spAutoFit/>
          </a:bodyPr>
          <a:lstStyle/>
          <a:p>
            <a:pPr marL="12700">
              <a:lnSpc>
                <a:spcPct val="100000"/>
              </a:lnSpc>
              <a:spcBef>
                <a:spcPts val="100"/>
              </a:spcBef>
            </a:pPr>
            <a:r>
              <a:rPr dirty="0" sz="2000">
                <a:latin typeface="游ゴシック"/>
                <a:cs typeface="游ゴシック"/>
              </a:rPr>
              <a:t>（</a:t>
            </a:r>
            <a:r>
              <a:rPr dirty="0" sz="2000" spc="-10">
                <a:latin typeface="游ゴシック"/>
                <a:cs typeface="游ゴシック"/>
              </a:rPr>
              <a:t>発電端価格</a:t>
            </a:r>
            <a:endParaRPr sz="2000">
              <a:latin typeface="游ゴシック"/>
              <a:cs typeface="游ゴシック"/>
            </a:endParaRPr>
          </a:p>
          <a:p>
            <a:pPr marL="12700">
              <a:lnSpc>
                <a:spcPct val="100000"/>
              </a:lnSpc>
            </a:pPr>
            <a:r>
              <a:rPr dirty="0" sz="2000">
                <a:latin typeface="游ゴシック"/>
                <a:cs typeface="游ゴシック"/>
              </a:rPr>
              <a:t>（</a:t>
            </a:r>
            <a:r>
              <a:rPr dirty="0" sz="2000" spc="-10">
                <a:latin typeface="游ゴシック"/>
                <a:cs typeface="游ゴシック"/>
              </a:rPr>
              <a:t>設備利⽤率</a:t>
            </a:r>
            <a:endParaRPr sz="2000">
              <a:latin typeface="游ゴシック"/>
              <a:cs typeface="游ゴシック"/>
            </a:endParaRPr>
          </a:p>
        </p:txBody>
      </p:sp>
      <p:sp>
        <p:nvSpPr>
          <p:cNvPr id="8" name="object 8" descr=""/>
          <p:cNvSpPr txBox="1"/>
          <p:nvPr/>
        </p:nvSpPr>
        <p:spPr>
          <a:xfrm>
            <a:off x="4927122" y="2628900"/>
            <a:ext cx="850900" cy="635000"/>
          </a:xfrm>
          <a:prstGeom prst="rect">
            <a:avLst/>
          </a:prstGeom>
        </p:spPr>
        <p:txBody>
          <a:bodyPr wrap="square" lIns="0" tIns="12700" rIns="0" bIns="0" rtlCol="0" vert="horz">
            <a:spAutoFit/>
          </a:bodyPr>
          <a:lstStyle/>
          <a:p>
            <a:pPr marL="46990">
              <a:lnSpc>
                <a:spcPct val="100000"/>
              </a:lnSpc>
              <a:spcBef>
                <a:spcPts val="100"/>
              </a:spcBef>
            </a:pPr>
            <a:r>
              <a:rPr dirty="0" sz="2000" spc="-20">
                <a:latin typeface="游ゴシック"/>
                <a:cs typeface="游ゴシック"/>
              </a:rPr>
              <a:t>17</a:t>
            </a:r>
            <a:r>
              <a:rPr dirty="0" sz="2000">
                <a:latin typeface="游ゴシック"/>
                <a:cs typeface="游ゴシック"/>
              </a:rPr>
              <a:t>円</a:t>
            </a:r>
            <a:r>
              <a:rPr dirty="0" sz="2000" spc="-50">
                <a:latin typeface="游ゴシック"/>
                <a:cs typeface="游ゴシック"/>
              </a:rPr>
              <a:t>）</a:t>
            </a:r>
            <a:endParaRPr sz="2000">
              <a:latin typeface="游ゴシック"/>
              <a:cs typeface="游ゴシック"/>
            </a:endParaRPr>
          </a:p>
          <a:p>
            <a:pPr marL="12700">
              <a:lnSpc>
                <a:spcPct val="100000"/>
              </a:lnSpc>
            </a:pPr>
            <a:r>
              <a:rPr dirty="0" sz="2000" spc="-20">
                <a:latin typeface="游ゴシック"/>
                <a:cs typeface="游ゴシック"/>
              </a:rPr>
              <a:t>34％）</a:t>
            </a:r>
            <a:endParaRPr sz="2000">
              <a:latin typeface="游ゴシック"/>
              <a:cs typeface="游ゴシック"/>
            </a:endParaRPr>
          </a:p>
        </p:txBody>
      </p:sp>
      <p:sp>
        <p:nvSpPr>
          <p:cNvPr id="9" name="object 9" descr=""/>
          <p:cNvSpPr txBox="1"/>
          <p:nvPr/>
        </p:nvSpPr>
        <p:spPr>
          <a:xfrm>
            <a:off x="726596" y="3543300"/>
            <a:ext cx="2082800" cy="939800"/>
          </a:xfrm>
          <a:prstGeom prst="rect">
            <a:avLst/>
          </a:prstGeom>
        </p:spPr>
        <p:txBody>
          <a:bodyPr wrap="square" lIns="0" tIns="12700" rIns="0" bIns="0" rtlCol="0" vert="horz">
            <a:spAutoFit/>
          </a:bodyPr>
          <a:lstStyle/>
          <a:p>
            <a:pPr marL="12700">
              <a:lnSpc>
                <a:spcPct val="100000"/>
              </a:lnSpc>
              <a:spcBef>
                <a:spcPts val="100"/>
              </a:spcBef>
            </a:pPr>
            <a:r>
              <a:rPr dirty="0" sz="2000" spc="-10">
                <a:latin typeface="游ゴシック"/>
                <a:cs typeface="游ゴシック"/>
              </a:rPr>
              <a:t>洋上⾵⼒発電：</a:t>
            </a:r>
            <a:endParaRPr sz="2000">
              <a:latin typeface="游ゴシック"/>
              <a:cs typeface="游ゴシック"/>
            </a:endParaRPr>
          </a:p>
          <a:p>
            <a:pPr marL="815975">
              <a:lnSpc>
                <a:spcPct val="100000"/>
              </a:lnSpc>
            </a:pPr>
            <a:r>
              <a:rPr dirty="0" sz="2000" spc="-10">
                <a:latin typeface="游ゴシック"/>
                <a:cs typeface="游ゴシック"/>
              </a:rPr>
              <a:t>1.78</a:t>
            </a:r>
            <a:r>
              <a:rPr dirty="0" sz="2000">
                <a:latin typeface="游ゴシック"/>
                <a:cs typeface="游ゴシック"/>
              </a:rPr>
              <a:t>億</a:t>
            </a:r>
            <a:r>
              <a:rPr dirty="0" sz="2000" spc="-25">
                <a:latin typeface="游ゴシック"/>
                <a:cs typeface="游ゴシック"/>
              </a:rPr>
              <a:t>kW</a:t>
            </a:r>
            <a:endParaRPr sz="2000">
              <a:latin typeface="游ゴシック"/>
              <a:cs typeface="游ゴシック"/>
            </a:endParaRPr>
          </a:p>
          <a:p>
            <a:pPr marL="666750">
              <a:lnSpc>
                <a:spcPct val="100000"/>
              </a:lnSpc>
            </a:pPr>
            <a:r>
              <a:rPr dirty="0" sz="2000" spc="-10">
                <a:latin typeface="游ゴシック"/>
                <a:cs typeface="游ゴシック"/>
              </a:rPr>
              <a:t>6,163</a:t>
            </a:r>
            <a:r>
              <a:rPr dirty="0" sz="2000">
                <a:latin typeface="游ゴシック"/>
                <a:cs typeface="游ゴシック"/>
              </a:rPr>
              <a:t>億</a:t>
            </a:r>
            <a:r>
              <a:rPr dirty="0" sz="2000" spc="-25">
                <a:latin typeface="游ゴシック"/>
                <a:cs typeface="游ゴシック"/>
              </a:rPr>
              <a:t>kWh</a:t>
            </a:r>
            <a:endParaRPr sz="2000">
              <a:latin typeface="游ゴシック"/>
              <a:cs typeface="游ゴシック"/>
            </a:endParaRPr>
          </a:p>
        </p:txBody>
      </p:sp>
      <p:sp>
        <p:nvSpPr>
          <p:cNvPr id="10" name="object 10" descr=""/>
          <p:cNvSpPr txBox="1"/>
          <p:nvPr/>
        </p:nvSpPr>
        <p:spPr>
          <a:xfrm>
            <a:off x="3037997" y="3848100"/>
            <a:ext cx="1555750" cy="635000"/>
          </a:xfrm>
          <a:prstGeom prst="rect">
            <a:avLst/>
          </a:prstGeom>
        </p:spPr>
        <p:txBody>
          <a:bodyPr wrap="square" lIns="0" tIns="12700" rIns="0" bIns="0" rtlCol="0" vert="horz">
            <a:spAutoFit/>
          </a:bodyPr>
          <a:lstStyle/>
          <a:p>
            <a:pPr marL="18415">
              <a:lnSpc>
                <a:spcPct val="100000"/>
              </a:lnSpc>
              <a:spcBef>
                <a:spcPts val="100"/>
              </a:spcBef>
            </a:pPr>
            <a:r>
              <a:rPr dirty="0" sz="2000">
                <a:latin typeface="游ゴシック"/>
                <a:cs typeface="游ゴシック"/>
              </a:rPr>
              <a:t>（</a:t>
            </a:r>
            <a:r>
              <a:rPr dirty="0" sz="2000" spc="-10">
                <a:latin typeface="游ゴシック"/>
                <a:cs typeface="游ゴシック"/>
              </a:rPr>
              <a:t>発電端価格</a:t>
            </a:r>
            <a:endParaRPr sz="2000">
              <a:latin typeface="游ゴシック"/>
              <a:cs typeface="游ゴシック"/>
            </a:endParaRPr>
          </a:p>
          <a:p>
            <a:pPr marL="12700">
              <a:lnSpc>
                <a:spcPct val="100000"/>
              </a:lnSpc>
            </a:pPr>
            <a:r>
              <a:rPr dirty="0" sz="2000">
                <a:latin typeface="游ゴシック"/>
                <a:cs typeface="游ゴシック"/>
              </a:rPr>
              <a:t>（</a:t>
            </a:r>
            <a:r>
              <a:rPr dirty="0" sz="2000" spc="-10">
                <a:latin typeface="游ゴシック"/>
                <a:cs typeface="游ゴシック"/>
              </a:rPr>
              <a:t>設備利⽤率</a:t>
            </a:r>
            <a:endParaRPr sz="2000">
              <a:latin typeface="游ゴシック"/>
              <a:cs typeface="游ゴシック"/>
            </a:endParaRPr>
          </a:p>
        </p:txBody>
      </p:sp>
      <p:sp>
        <p:nvSpPr>
          <p:cNvPr id="11" name="object 11" descr=""/>
          <p:cNvSpPr txBox="1"/>
          <p:nvPr/>
        </p:nvSpPr>
        <p:spPr>
          <a:xfrm>
            <a:off x="4781071" y="3848100"/>
            <a:ext cx="822325" cy="635000"/>
          </a:xfrm>
          <a:prstGeom prst="rect">
            <a:avLst/>
          </a:prstGeom>
        </p:spPr>
        <p:txBody>
          <a:bodyPr wrap="square" lIns="0" tIns="12700" rIns="0" bIns="0" rtlCol="0" vert="horz">
            <a:spAutoFit/>
          </a:bodyPr>
          <a:lstStyle/>
          <a:p>
            <a:pPr marL="19050">
              <a:lnSpc>
                <a:spcPct val="100000"/>
              </a:lnSpc>
              <a:spcBef>
                <a:spcPts val="100"/>
              </a:spcBef>
            </a:pPr>
            <a:r>
              <a:rPr dirty="0" sz="2000" spc="-20">
                <a:latin typeface="游ゴシック"/>
                <a:cs typeface="游ゴシック"/>
              </a:rPr>
              <a:t>32</a:t>
            </a:r>
            <a:r>
              <a:rPr dirty="0" sz="2000">
                <a:latin typeface="游ゴシック"/>
                <a:cs typeface="游ゴシック"/>
              </a:rPr>
              <a:t>円</a:t>
            </a:r>
            <a:r>
              <a:rPr dirty="0" sz="2000" spc="-50">
                <a:latin typeface="游ゴシック"/>
                <a:cs typeface="游ゴシック"/>
              </a:rPr>
              <a:t>）</a:t>
            </a:r>
            <a:endParaRPr sz="2000">
              <a:latin typeface="游ゴシック"/>
              <a:cs typeface="游ゴシック"/>
            </a:endParaRPr>
          </a:p>
          <a:p>
            <a:pPr marL="12700">
              <a:lnSpc>
                <a:spcPct val="100000"/>
              </a:lnSpc>
            </a:pPr>
            <a:r>
              <a:rPr dirty="0" sz="2000" spc="-20">
                <a:latin typeface="游ゴシック"/>
                <a:cs typeface="游ゴシック"/>
              </a:rPr>
              <a:t>40％）</a:t>
            </a:r>
            <a:endParaRPr sz="2000">
              <a:latin typeface="游ゴシック"/>
              <a:cs typeface="游ゴシック"/>
            </a:endParaRPr>
          </a:p>
        </p:txBody>
      </p:sp>
      <p:sp>
        <p:nvSpPr>
          <p:cNvPr id="12" name="object 12" descr=""/>
          <p:cNvSpPr txBox="1"/>
          <p:nvPr/>
        </p:nvSpPr>
        <p:spPr>
          <a:xfrm>
            <a:off x="4291993" y="6246367"/>
            <a:ext cx="7734300" cy="162560"/>
          </a:xfrm>
          <a:prstGeom prst="rect">
            <a:avLst/>
          </a:prstGeom>
        </p:spPr>
        <p:txBody>
          <a:bodyPr wrap="square" lIns="0" tIns="12700" rIns="0" bIns="0" rtlCol="0" vert="horz">
            <a:spAutoFit/>
          </a:bodyPr>
          <a:lstStyle/>
          <a:p>
            <a:pPr marL="12700">
              <a:lnSpc>
                <a:spcPct val="100000"/>
              </a:lnSpc>
              <a:spcBef>
                <a:spcPts val="100"/>
              </a:spcBef>
            </a:pPr>
            <a:r>
              <a:rPr dirty="0" sz="900">
                <a:solidFill>
                  <a:srgbClr val="40458C"/>
                </a:solidFill>
                <a:latin typeface="游ゴシック"/>
                <a:cs typeface="游ゴシック"/>
              </a:rPr>
              <a:t>環境省：令和元年度再⽣可能エネルギーに関する ゾーニング基礎情報等の整備・公開等に関する委託業務報告書 及び、</a:t>
            </a:r>
            <a:r>
              <a:rPr dirty="0" sz="900" spc="-10">
                <a:solidFill>
                  <a:srgbClr val="40458C"/>
                </a:solidFill>
                <a:latin typeface="游ゴシック"/>
                <a:cs typeface="游ゴシック"/>
              </a:rPr>
              <a:t>NEDO</a:t>
            </a:r>
            <a:r>
              <a:rPr dirty="0" sz="900" spc="-5">
                <a:solidFill>
                  <a:srgbClr val="40458C"/>
                </a:solidFill>
                <a:latin typeface="游ゴシック"/>
                <a:cs typeface="游ゴシック"/>
              </a:rPr>
              <a:t>「洋上⾵況マップ」より</a:t>
            </a:r>
            <a:endParaRPr sz="900">
              <a:latin typeface="游ゴシック"/>
              <a:cs typeface="游ゴシック"/>
            </a:endParaRPr>
          </a:p>
        </p:txBody>
      </p:sp>
      <p:pic>
        <p:nvPicPr>
          <p:cNvPr id="13" name="object 13" descr=""/>
          <p:cNvPicPr/>
          <p:nvPr/>
        </p:nvPicPr>
        <p:blipFill>
          <a:blip r:embed="rId3" cstate="print"/>
          <a:stretch>
            <a:fillRect/>
          </a:stretch>
        </p:blipFill>
        <p:spPr>
          <a:xfrm>
            <a:off x="9584670" y="2204393"/>
            <a:ext cx="1699019" cy="3857521"/>
          </a:xfrm>
          <a:prstGeom prst="rect">
            <a:avLst/>
          </a:prstGeom>
        </p:spPr>
      </p:pic>
      <p:sp>
        <p:nvSpPr>
          <p:cNvPr id="14" name="object 14" descr=""/>
          <p:cNvSpPr txBox="1"/>
          <p:nvPr/>
        </p:nvSpPr>
        <p:spPr>
          <a:xfrm>
            <a:off x="9573972" y="1847596"/>
            <a:ext cx="1651000" cy="269240"/>
          </a:xfrm>
          <a:prstGeom prst="rect">
            <a:avLst/>
          </a:prstGeom>
        </p:spPr>
        <p:txBody>
          <a:bodyPr wrap="square" lIns="0" tIns="12700" rIns="0" bIns="0" rtlCol="0" vert="horz">
            <a:spAutoFit/>
          </a:bodyPr>
          <a:lstStyle/>
          <a:p>
            <a:pPr marL="12700">
              <a:lnSpc>
                <a:spcPct val="100000"/>
              </a:lnSpc>
              <a:spcBef>
                <a:spcPts val="100"/>
              </a:spcBef>
            </a:pPr>
            <a:r>
              <a:rPr dirty="0" sz="1600">
                <a:latin typeface="メイリオ"/>
                <a:cs typeface="メイリオ"/>
              </a:rPr>
              <a:t>凡例︓</a:t>
            </a:r>
            <a:r>
              <a:rPr dirty="0" sz="1600" spc="-10">
                <a:latin typeface="メイリオ"/>
                <a:cs typeface="メイリオ"/>
              </a:rPr>
              <a:t>年平均⾵速</a:t>
            </a:r>
            <a:endParaRPr sz="1600">
              <a:latin typeface="メイリオ"/>
              <a:cs typeface="メイリオ"/>
            </a:endParaRPr>
          </a:p>
        </p:txBody>
      </p:sp>
      <p:sp>
        <p:nvSpPr>
          <p:cNvPr id="18" name="object 1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9" name="object 1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0" name="object 2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12</a:t>
            </a:r>
            <a:r>
              <a:rPr dirty="0" spc="-10"/>
              <a:t>/47</a:t>
            </a:r>
          </a:p>
        </p:txBody>
      </p:sp>
      <p:sp>
        <p:nvSpPr>
          <p:cNvPr id="15" name="object 15" descr=""/>
          <p:cNvSpPr txBox="1"/>
          <p:nvPr/>
        </p:nvSpPr>
        <p:spPr>
          <a:xfrm>
            <a:off x="10409555" y="5295900"/>
            <a:ext cx="219075" cy="238760"/>
          </a:xfrm>
          <a:prstGeom prst="rect">
            <a:avLst/>
          </a:prstGeom>
        </p:spPr>
        <p:txBody>
          <a:bodyPr wrap="square" lIns="0" tIns="12700" rIns="0" bIns="0" rtlCol="0" vert="horz">
            <a:spAutoFit/>
          </a:bodyPr>
          <a:lstStyle/>
          <a:p>
            <a:pPr marL="12700">
              <a:lnSpc>
                <a:spcPct val="100000"/>
              </a:lnSpc>
              <a:spcBef>
                <a:spcPts val="100"/>
              </a:spcBef>
            </a:pPr>
            <a:r>
              <a:rPr dirty="0" sz="1400" spc="-25">
                <a:solidFill>
                  <a:srgbClr val="40458C"/>
                </a:solidFill>
                <a:latin typeface="Tahoma"/>
                <a:cs typeface="Tahoma"/>
              </a:rPr>
              <a:t>12</a:t>
            </a:r>
            <a:endParaRPr sz="1400">
              <a:latin typeface="Tahoma"/>
              <a:cs typeface="Tahoma"/>
            </a:endParaRPr>
          </a:p>
        </p:txBody>
      </p:sp>
      <p:sp>
        <p:nvSpPr>
          <p:cNvPr id="16" name="object 16"/>
          <p:cNvSpPr txBox="1">
            <a:spLocks noGrp="1"/>
          </p:cNvSpPr>
          <p:nvPr>
            <p:ph type="title"/>
          </p:nvPr>
        </p:nvSpPr>
        <p:spPr>
          <a:xfrm>
            <a:off x="3438436" y="184403"/>
            <a:ext cx="5308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⾵⼒発電の導⼊ポテンシャル</a:t>
            </a:r>
          </a:p>
        </p:txBody>
      </p:sp>
      <p:sp>
        <p:nvSpPr>
          <p:cNvPr id="17" name="object 17" descr=""/>
          <p:cNvSpPr txBox="1"/>
          <p:nvPr/>
        </p:nvSpPr>
        <p:spPr>
          <a:xfrm>
            <a:off x="1487487" y="908720"/>
            <a:ext cx="9505315" cy="854075"/>
          </a:xfrm>
          <a:prstGeom prst="rect">
            <a:avLst/>
          </a:prstGeom>
          <a:ln w="9525">
            <a:solidFill>
              <a:srgbClr val="40458C"/>
            </a:solidFill>
          </a:ln>
        </p:spPr>
        <p:txBody>
          <a:bodyPr wrap="square" lIns="0" tIns="19685" rIns="0" bIns="0" rtlCol="0" vert="horz">
            <a:spAutoFit/>
          </a:bodyPr>
          <a:lstStyle/>
          <a:p>
            <a:pPr marL="643890" indent="-342900">
              <a:lnSpc>
                <a:spcPct val="100000"/>
              </a:lnSpc>
              <a:spcBef>
                <a:spcPts val="155"/>
              </a:spcBef>
              <a:buClr>
                <a:srgbClr val="A6A6A6"/>
              </a:buClr>
              <a:buFont typeface="Wingdings"/>
              <a:buChar char=""/>
              <a:tabLst>
                <a:tab pos="643890" algn="l"/>
              </a:tabLst>
            </a:pPr>
            <a:r>
              <a:rPr dirty="0" sz="2000" spc="-5">
                <a:latin typeface="游ゴシック"/>
                <a:cs typeface="游ゴシック"/>
              </a:rPr>
              <a:t>陸上は⾵が弱く、⾵⼒発電を建設できる場所が少ない</a:t>
            </a:r>
            <a:endParaRPr sz="200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dirty="0" sz="2000" spc="-5">
                <a:latin typeface="游ゴシック"/>
                <a:cs typeface="游ゴシック"/>
              </a:rPr>
              <a:t>洋上は⾵が強く⼗分なポテンシャルがあるが、コストの課題が⼤きい</a:t>
            </a:r>
            <a:endParaRPr sz="2000">
              <a:latin typeface="游ゴシック"/>
              <a:cs typeface="游ゴシック"/>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18630" y="842363"/>
            <a:ext cx="10883265" cy="5691505"/>
            <a:chOff x="618630" y="842363"/>
            <a:chExt cx="10883265" cy="5691505"/>
          </a:xfrm>
        </p:grpSpPr>
        <p:pic>
          <p:nvPicPr>
            <p:cNvPr id="3" name="object 3" descr=""/>
            <p:cNvPicPr/>
            <p:nvPr/>
          </p:nvPicPr>
          <p:blipFill>
            <a:blip r:embed="rId2" cstate="print"/>
            <a:stretch>
              <a:fillRect/>
            </a:stretch>
          </p:blipFill>
          <p:spPr>
            <a:xfrm>
              <a:off x="2834331" y="1579844"/>
              <a:ext cx="6902015" cy="4953747"/>
            </a:xfrm>
            <a:prstGeom prst="rect">
              <a:avLst/>
            </a:prstGeom>
          </p:spPr>
        </p:pic>
        <p:sp>
          <p:nvSpPr>
            <p:cNvPr id="4" name="object 4" descr=""/>
            <p:cNvSpPr/>
            <p:nvPr/>
          </p:nvSpPr>
          <p:spPr>
            <a:xfrm>
              <a:off x="623392" y="847125"/>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p:txBody>
        </p:sp>
      </p:grpSp>
      <p:sp>
        <p:nvSpPr>
          <p:cNvPr id="5" name="object 5"/>
          <p:cNvSpPr txBox="1">
            <a:spLocks noGrp="1"/>
          </p:cNvSpPr>
          <p:nvPr>
            <p:ph type="title"/>
          </p:nvPr>
        </p:nvSpPr>
        <p:spPr>
          <a:xfrm>
            <a:off x="3448384" y="138683"/>
            <a:ext cx="5308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浮体構造と係留が必要になる</a:t>
            </a:r>
          </a:p>
        </p:txBody>
      </p:sp>
      <p:sp>
        <p:nvSpPr>
          <p:cNvPr id="7" name="object 7" descr=""/>
          <p:cNvSpPr txBox="1"/>
          <p:nvPr/>
        </p:nvSpPr>
        <p:spPr>
          <a:xfrm>
            <a:off x="7781815" y="6440144"/>
            <a:ext cx="3380104" cy="250825"/>
          </a:xfrm>
          <a:prstGeom prst="rect">
            <a:avLst/>
          </a:prstGeom>
        </p:spPr>
        <p:txBody>
          <a:bodyPr wrap="square" lIns="0" tIns="46355" rIns="0" bIns="0" rtlCol="0" vert="horz">
            <a:spAutoFit/>
          </a:bodyPr>
          <a:lstStyle/>
          <a:p>
            <a:pPr marL="12700">
              <a:lnSpc>
                <a:spcPct val="100000"/>
              </a:lnSpc>
              <a:spcBef>
                <a:spcPts val="365"/>
              </a:spcBef>
            </a:pPr>
            <a:r>
              <a:rPr dirty="0" sz="1100">
                <a:solidFill>
                  <a:srgbClr val="40458C"/>
                </a:solidFill>
                <a:latin typeface="Microsoft YaHei"/>
                <a:cs typeface="Microsoft YaHei"/>
              </a:rPr>
              <a:t>NEDO</a:t>
            </a:r>
            <a:r>
              <a:rPr dirty="0" sz="1100" spc="-5">
                <a:solidFill>
                  <a:srgbClr val="40458C"/>
                </a:solidFill>
                <a:latin typeface="Microsoft YaHei"/>
                <a:cs typeface="Microsoft YaHei"/>
              </a:rPr>
              <a:t>「浮体式洋上風力発電技術ガイドブック」より</a:t>
            </a:r>
            <a:endParaRPr sz="1100">
              <a:latin typeface="Microsoft YaHei"/>
              <a:cs typeface="Microsoft YaHei"/>
            </a:endParaRPr>
          </a:p>
        </p:txBody>
      </p:sp>
      <p:sp>
        <p:nvSpPr>
          <p:cNvPr id="8" name="object 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13</a:t>
            </a:r>
            <a:r>
              <a:rPr dirty="0" spc="-10"/>
              <a:t>/47</a:t>
            </a:r>
          </a:p>
        </p:txBody>
      </p:sp>
      <p:sp>
        <p:nvSpPr>
          <p:cNvPr id="6" name="object 6" descr=""/>
          <p:cNvSpPr txBox="1"/>
          <p:nvPr/>
        </p:nvSpPr>
        <p:spPr>
          <a:xfrm>
            <a:off x="912297" y="854963"/>
            <a:ext cx="7640955" cy="6680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spc="-10">
                <a:latin typeface="游ゴシック"/>
                <a:cs typeface="游ゴシック"/>
              </a:rPr>
              <a:t>５０m</a:t>
            </a:r>
            <a:r>
              <a:rPr dirty="0" sz="2000" spc="-5">
                <a:latin typeface="游ゴシック"/>
                <a:cs typeface="游ゴシック"/>
              </a:rPr>
              <a:t>以上深くなると基礎杭を海底に打ち込むことは困難になる</a:t>
            </a:r>
            <a:endParaRPr sz="2000">
              <a:latin typeface="游ゴシック"/>
              <a:cs typeface="游ゴシック"/>
            </a:endParaRPr>
          </a:p>
          <a:p>
            <a:pPr marL="297180" indent="-284480">
              <a:lnSpc>
                <a:spcPct val="100000"/>
              </a:lnSpc>
              <a:spcBef>
                <a:spcPts val="95"/>
              </a:spcBef>
              <a:buClr>
                <a:srgbClr val="A6A6A6"/>
              </a:buClr>
              <a:buSzPct val="140000"/>
              <a:buFont typeface="Calibri"/>
              <a:buChar char="●"/>
              <a:tabLst>
                <a:tab pos="297180" algn="l"/>
              </a:tabLst>
            </a:pPr>
            <a:r>
              <a:rPr dirty="0" sz="2000">
                <a:latin typeface="游ゴシック"/>
                <a:cs typeface="游ゴシック"/>
              </a:rPr>
              <a:t>洋上⾵⼒のうち、着床式の⾵⼒</a:t>
            </a:r>
            <a:r>
              <a:rPr dirty="0" sz="2000" spc="-5">
                <a:latin typeface="HG丸ｺﾞｼｯｸM-PRO"/>
                <a:cs typeface="HG丸ｺﾞｼｯｸM-PRO"/>
              </a:rPr>
              <a:t>発電の開発規模は限られる</a:t>
            </a:r>
            <a:endParaRPr sz="2000">
              <a:latin typeface="HG丸ｺﾞｼｯｸM-PRO"/>
              <a:cs typeface="HG丸ｺﾞｼｯｸM-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5169" y="129539"/>
            <a:ext cx="5308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浮体式⾵⼒発電は浮体も巨⼤</a:t>
            </a:r>
          </a:p>
        </p:txBody>
      </p:sp>
      <p:pic>
        <p:nvPicPr>
          <p:cNvPr id="3" name="object 3" descr=""/>
          <p:cNvPicPr/>
          <p:nvPr/>
        </p:nvPicPr>
        <p:blipFill>
          <a:blip r:embed="rId2" cstate="print"/>
          <a:stretch>
            <a:fillRect/>
          </a:stretch>
        </p:blipFill>
        <p:spPr>
          <a:xfrm>
            <a:off x="1002032" y="1723278"/>
            <a:ext cx="5731240" cy="4298429"/>
          </a:xfrm>
          <a:prstGeom prst="rect">
            <a:avLst/>
          </a:prstGeom>
        </p:spPr>
      </p:pic>
      <p:pic>
        <p:nvPicPr>
          <p:cNvPr id="4" name="object 4" descr=""/>
          <p:cNvPicPr/>
          <p:nvPr/>
        </p:nvPicPr>
        <p:blipFill>
          <a:blip r:embed="rId3" cstate="print"/>
          <a:stretch>
            <a:fillRect/>
          </a:stretch>
        </p:blipFill>
        <p:spPr>
          <a:xfrm>
            <a:off x="6938061" y="1725543"/>
            <a:ext cx="5025457" cy="3769093"/>
          </a:xfrm>
          <a:prstGeom prst="rect">
            <a:avLst/>
          </a:prstGeom>
        </p:spPr>
      </p:pic>
      <p:sp>
        <p:nvSpPr>
          <p:cNvPr id="5" name="object 5" descr=""/>
          <p:cNvSpPr txBox="1"/>
          <p:nvPr/>
        </p:nvSpPr>
        <p:spPr>
          <a:xfrm>
            <a:off x="9298165" y="5044947"/>
            <a:ext cx="1049020" cy="452120"/>
          </a:xfrm>
          <a:prstGeom prst="rect">
            <a:avLst/>
          </a:prstGeom>
        </p:spPr>
        <p:txBody>
          <a:bodyPr wrap="square" lIns="0" tIns="12700" rIns="0" bIns="0" rtlCol="0" vert="horz">
            <a:spAutoFit/>
          </a:bodyPr>
          <a:lstStyle/>
          <a:p>
            <a:pPr marL="12700">
              <a:lnSpc>
                <a:spcPct val="100000"/>
              </a:lnSpc>
              <a:spcBef>
                <a:spcPts val="100"/>
              </a:spcBef>
            </a:pPr>
            <a:r>
              <a:rPr dirty="0" sz="2800" spc="525" b="0">
                <a:solidFill>
                  <a:srgbClr val="FFFFFF"/>
                </a:solidFill>
                <a:latin typeface="BIZ UDP明朝 Medium"/>
                <a:cs typeface="BIZ UDP明朝 Medium"/>
              </a:rPr>
              <a:t>３３m</a:t>
            </a:r>
            <a:endParaRPr sz="2800">
              <a:latin typeface="BIZ UDP明朝 Medium"/>
              <a:cs typeface="BIZ UDP明朝 Medium"/>
            </a:endParaRPr>
          </a:p>
        </p:txBody>
      </p:sp>
      <p:sp>
        <p:nvSpPr>
          <p:cNvPr id="6" name="object 6" descr=""/>
          <p:cNvSpPr txBox="1"/>
          <p:nvPr/>
        </p:nvSpPr>
        <p:spPr>
          <a:xfrm>
            <a:off x="2551596" y="5102859"/>
            <a:ext cx="1049020" cy="452120"/>
          </a:xfrm>
          <a:prstGeom prst="rect">
            <a:avLst/>
          </a:prstGeom>
        </p:spPr>
        <p:txBody>
          <a:bodyPr wrap="square" lIns="0" tIns="12700" rIns="0" bIns="0" rtlCol="0" vert="horz">
            <a:spAutoFit/>
          </a:bodyPr>
          <a:lstStyle/>
          <a:p>
            <a:pPr marL="12700">
              <a:lnSpc>
                <a:spcPct val="100000"/>
              </a:lnSpc>
              <a:spcBef>
                <a:spcPts val="100"/>
              </a:spcBef>
            </a:pPr>
            <a:r>
              <a:rPr dirty="0" sz="2800" spc="525" b="0">
                <a:solidFill>
                  <a:srgbClr val="FFFFFF"/>
                </a:solidFill>
                <a:latin typeface="BIZ UDP明朝 Medium"/>
                <a:cs typeface="BIZ UDP明朝 Medium"/>
              </a:rPr>
              <a:t>６４m</a:t>
            </a:r>
            <a:endParaRPr sz="2800">
              <a:latin typeface="BIZ UDP明朝 Medium"/>
              <a:cs typeface="BIZ UDP明朝 Medium"/>
            </a:endParaRPr>
          </a:p>
        </p:txBody>
      </p:sp>
      <p:sp>
        <p:nvSpPr>
          <p:cNvPr id="7" name="object 7" descr=""/>
          <p:cNvSpPr txBox="1"/>
          <p:nvPr/>
        </p:nvSpPr>
        <p:spPr>
          <a:xfrm>
            <a:off x="8623655" y="1834388"/>
            <a:ext cx="1549400" cy="391160"/>
          </a:xfrm>
          <a:prstGeom prst="rect">
            <a:avLst/>
          </a:prstGeom>
        </p:spPr>
        <p:txBody>
          <a:bodyPr wrap="square" lIns="0" tIns="12700" rIns="0" bIns="0" rtlCol="0" vert="horz">
            <a:spAutoFit/>
          </a:bodyPr>
          <a:lstStyle/>
          <a:p>
            <a:pPr marL="12700">
              <a:lnSpc>
                <a:spcPct val="100000"/>
              </a:lnSpc>
              <a:spcBef>
                <a:spcPts val="100"/>
              </a:spcBef>
            </a:pPr>
            <a:r>
              <a:rPr dirty="0" sz="2400" spc="-10">
                <a:latin typeface="Microsoft YaHei"/>
                <a:cs typeface="Microsoft YaHei"/>
              </a:rPr>
              <a:t>変圧器浮体</a:t>
            </a:r>
            <a:endParaRPr sz="2400">
              <a:latin typeface="Microsoft YaHei"/>
              <a:cs typeface="Microsoft YaHei"/>
            </a:endParaRPr>
          </a:p>
        </p:txBody>
      </p:sp>
      <p:sp>
        <p:nvSpPr>
          <p:cNvPr id="8" name="object 8" descr=""/>
          <p:cNvSpPr txBox="1"/>
          <p:nvPr/>
        </p:nvSpPr>
        <p:spPr>
          <a:xfrm>
            <a:off x="2762520" y="1803908"/>
            <a:ext cx="2154555"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Microsoft YaHei"/>
                <a:cs typeface="Microsoft YaHei"/>
              </a:rPr>
              <a:t>２MW</a:t>
            </a:r>
            <a:r>
              <a:rPr dirty="0" sz="2400" spc="-15">
                <a:latin typeface="Microsoft YaHei"/>
                <a:cs typeface="Microsoft YaHei"/>
              </a:rPr>
              <a:t>風車浮体</a:t>
            </a:r>
            <a:endParaRPr sz="2400">
              <a:latin typeface="Microsoft YaHei"/>
              <a:cs typeface="Microsoft YaHei"/>
            </a:endParaRPr>
          </a:p>
        </p:txBody>
      </p:sp>
      <p:sp>
        <p:nvSpPr>
          <p:cNvPr id="9" name="object 9" descr=""/>
          <p:cNvSpPr txBox="1"/>
          <p:nvPr/>
        </p:nvSpPr>
        <p:spPr>
          <a:xfrm>
            <a:off x="3437679" y="6063996"/>
            <a:ext cx="6019800" cy="330200"/>
          </a:xfrm>
          <a:prstGeom prst="rect">
            <a:avLst/>
          </a:prstGeom>
        </p:spPr>
        <p:txBody>
          <a:bodyPr wrap="square" lIns="0" tIns="12700" rIns="0" bIns="0" rtlCol="0" vert="horz">
            <a:spAutoFit/>
          </a:bodyPr>
          <a:lstStyle/>
          <a:p>
            <a:pPr marL="12700">
              <a:lnSpc>
                <a:spcPct val="100000"/>
              </a:lnSpc>
              <a:spcBef>
                <a:spcPts val="100"/>
              </a:spcBef>
            </a:pPr>
            <a:r>
              <a:rPr dirty="0" sz="2000" spc="55">
                <a:latin typeface="HGP創英角ﾎﾟｯﾌﾟ体"/>
                <a:cs typeface="HGP創英角ﾎﾟｯﾌﾟ体"/>
              </a:rPr>
              <a:t>福島県沖の洋上風力発電の解体現場</a:t>
            </a:r>
            <a:r>
              <a:rPr dirty="0" sz="2000">
                <a:latin typeface="HGP創英角ﾎﾟｯﾌﾟ体"/>
                <a:cs typeface="HGP創英角ﾎﾟｯﾌﾟ体"/>
              </a:rPr>
              <a:t>（2021</a:t>
            </a:r>
            <a:r>
              <a:rPr dirty="0" sz="2000" spc="280">
                <a:latin typeface="HGP創英角ﾎﾟｯﾌﾟ体"/>
                <a:cs typeface="HGP創英角ﾎﾟｯﾌﾟ体"/>
              </a:rPr>
              <a:t>年撮影</a:t>
            </a:r>
            <a:r>
              <a:rPr dirty="0" sz="2000" spc="90">
                <a:latin typeface="HGP創英角ﾎﾟｯﾌﾟ体"/>
                <a:cs typeface="HGP創英角ﾎﾟｯﾌﾟ体"/>
              </a:rPr>
              <a:t>）</a:t>
            </a:r>
            <a:endParaRPr sz="2000">
              <a:latin typeface="HGP創英角ﾎﾟｯﾌﾟ体"/>
              <a:cs typeface="HGP創英角ﾎﾟｯﾌﾟ体"/>
            </a:endParaRPr>
          </a:p>
        </p:txBody>
      </p:sp>
      <p:sp>
        <p:nvSpPr>
          <p:cNvPr id="10" name="object 10" descr=""/>
          <p:cNvSpPr txBox="1"/>
          <p:nvPr/>
        </p:nvSpPr>
        <p:spPr>
          <a:xfrm>
            <a:off x="11939267" y="321563"/>
            <a:ext cx="219075" cy="238760"/>
          </a:xfrm>
          <a:prstGeom prst="rect">
            <a:avLst/>
          </a:prstGeom>
        </p:spPr>
        <p:txBody>
          <a:bodyPr wrap="square" lIns="0" tIns="12700" rIns="0" bIns="0" rtlCol="0" vert="horz">
            <a:spAutoFit/>
          </a:bodyPr>
          <a:lstStyle/>
          <a:p>
            <a:pPr marL="12700">
              <a:lnSpc>
                <a:spcPct val="100000"/>
              </a:lnSpc>
              <a:spcBef>
                <a:spcPts val="100"/>
              </a:spcBef>
            </a:pPr>
            <a:r>
              <a:rPr dirty="0" sz="1400" spc="-25">
                <a:solidFill>
                  <a:srgbClr val="40458C"/>
                </a:solidFill>
                <a:latin typeface="Arial"/>
                <a:cs typeface="Arial"/>
              </a:rPr>
              <a:t>14</a:t>
            </a:r>
            <a:endParaRPr sz="1400">
              <a:latin typeface="Arial"/>
              <a:cs typeface="Arial"/>
            </a:endParaRPr>
          </a:p>
        </p:txBody>
      </p:sp>
      <p:grpSp>
        <p:nvGrpSpPr>
          <p:cNvPr id="11" name="object 11" descr=""/>
          <p:cNvGrpSpPr/>
          <p:nvPr/>
        </p:nvGrpSpPr>
        <p:grpSpPr>
          <a:xfrm>
            <a:off x="1512797" y="4843335"/>
            <a:ext cx="3268345" cy="363220"/>
            <a:chOff x="1512797" y="4843335"/>
            <a:chExt cx="3268345" cy="363220"/>
          </a:xfrm>
        </p:grpSpPr>
        <p:sp>
          <p:nvSpPr>
            <p:cNvPr id="12" name="object 12" descr=""/>
            <p:cNvSpPr/>
            <p:nvPr/>
          </p:nvSpPr>
          <p:spPr>
            <a:xfrm>
              <a:off x="1525497" y="4856035"/>
              <a:ext cx="3242945" cy="337820"/>
            </a:xfrm>
            <a:custGeom>
              <a:avLst/>
              <a:gdLst/>
              <a:ahLst/>
              <a:cxnLst/>
              <a:rect l="l" t="t" r="r" b="b"/>
              <a:pathLst>
                <a:path w="3242945" h="337820">
                  <a:moveTo>
                    <a:pt x="3074001" y="0"/>
                  </a:moveTo>
                  <a:lnTo>
                    <a:pt x="3074001" y="84437"/>
                  </a:lnTo>
                  <a:lnTo>
                    <a:pt x="168870" y="84437"/>
                  </a:lnTo>
                  <a:lnTo>
                    <a:pt x="168870" y="0"/>
                  </a:lnTo>
                  <a:lnTo>
                    <a:pt x="0" y="168871"/>
                  </a:lnTo>
                  <a:lnTo>
                    <a:pt x="168870" y="337745"/>
                  </a:lnTo>
                  <a:lnTo>
                    <a:pt x="168870" y="253310"/>
                  </a:lnTo>
                  <a:lnTo>
                    <a:pt x="3074001" y="253310"/>
                  </a:lnTo>
                  <a:lnTo>
                    <a:pt x="3074001" y="337745"/>
                  </a:lnTo>
                  <a:lnTo>
                    <a:pt x="3242873" y="168871"/>
                  </a:lnTo>
                  <a:lnTo>
                    <a:pt x="3074001" y="0"/>
                  </a:lnTo>
                  <a:close/>
                </a:path>
              </a:pathLst>
            </a:custGeom>
            <a:solidFill>
              <a:srgbClr val="FFFFFF"/>
            </a:solidFill>
          </p:spPr>
          <p:txBody>
            <a:bodyPr wrap="square" lIns="0" tIns="0" rIns="0" bIns="0" rtlCol="0"/>
            <a:lstStyle/>
            <a:p/>
          </p:txBody>
        </p:sp>
        <p:sp>
          <p:nvSpPr>
            <p:cNvPr id="13" name="object 13" descr=""/>
            <p:cNvSpPr/>
            <p:nvPr/>
          </p:nvSpPr>
          <p:spPr>
            <a:xfrm>
              <a:off x="1525497" y="4856035"/>
              <a:ext cx="3242945" cy="337820"/>
            </a:xfrm>
            <a:custGeom>
              <a:avLst/>
              <a:gdLst/>
              <a:ahLst/>
              <a:cxnLst/>
              <a:rect l="l" t="t" r="r" b="b"/>
              <a:pathLst>
                <a:path w="3242945" h="337820">
                  <a:moveTo>
                    <a:pt x="3074002" y="0"/>
                  </a:moveTo>
                  <a:lnTo>
                    <a:pt x="3242874" y="168873"/>
                  </a:lnTo>
                  <a:lnTo>
                    <a:pt x="3074002" y="337746"/>
                  </a:lnTo>
                  <a:lnTo>
                    <a:pt x="3074002" y="253311"/>
                  </a:lnTo>
                  <a:lnTo>
                    <a:pt x="168871" y="253311"/>
                  </a:lnTo>
                  <a:lnTo>
                    <a:pt x="168871" y="337746"/>
                  </a:lnTo>
                  <a:lnTo>
                    <a:pt x="0" y="168873"/>
                  </a:lnTo>
                  <a:lnTo>
                    <a:pt x="168871" y="0"/>
                  </a:lnTo>
                  <a:lnTo>
                    <a:pt x="168871" y="84438"/>
                  </a:lnTo>
                  <a:lnTo>
                    <a:pt x="3074002" y="84438"/>
                  </a:lnTo>
                  <a:lnTo>
                    <a:pt x="3074002" y="0"/>
                  </a:lnTo>
                  <a:close/>
                </a:path>
              </a:pathLst>
            </a:custGeom>
            <a:ln w="25400">
              <a:solidFill>
                <a:srgbClr val="ECD882"/>
              </a:solidFill>
            </a:ln>
          </p:spPr>
          <p:txBody>
            <a:bodyPr wrap="square" lIns="0" tIns="0" rIns="0" bIns="0" rtlCol="0"/>
            <a:lstStyle/>
            <a:p/>
          </p:txBody>
        </p:sp>
      </p:grpSp>
      <p:grpSp>
        <p:nvGrpSpPr>
          <p:cNvPr id="14" name="object 14" descr=""/>
          <p:cNvGrpSpPr/>
          <p:nvPr/>
        </p:nvGrpSpPr>
        <p:grpSpPr>
          <a:xfrm>
            <a:off x="7788064" y="4742539"/>
            <a:ext cx="3268345" cy="363220"/>
            <a:chOff x="7788064" y="4742539"/>
            <a:chExt cx="3268345" cy="363220"/>
          </a:xfrm>
        </p:grpSpPr>
        <p:sp>
          <p:nvSpPr>
            <p:cNvPr id="15" name="object 15" descr=""/>
            <p:cNvSpPr/>
            <p:nvPr/>
          </p:nvSpPr>
          <p:spPr>
            <a:xfrm>
              <a:off x="7800764" y="4755239"/>
              <a:ext cx="3242945" cy="337820"/>
            </a:xfrm>
            <a:custGeom>
              <a:avLst/>
              <a:gdLst/>
              <a:ahLst/>
              <a:cxnLst/>
              <a:rect l="l" t="t" r="r" b="b"/>
              <a:pathLst>
                <a:path w="3242945" h="337820">
                  <a:moveTo>
                    <a:pt x="3074001" y="0"/>
                  </a:moveTo>
                  <a:lnTo>
                    <a:pt x="3074001" y="84437"/>
                  </a:lnTo>
                  <a:lnTo>
                    <a:pt x="168870" y="84437"/>
                  </a:lnTo>
                  <a:lnTo>
                    <a:pt x="168870" y="0"/>
                  </a:lnTo>
                  <a:lnTo>
                    <a:pt x="0" y="168871"/>
                  </a:lnTo>
                  <a:lnTo>
                    <a:pt x="168870" y="337745"/>
                  </a:lnTo>
                  <a:lnTo>
                    <a:pt x="168870" y="253310"/>
                  </a:lnTo>
                  <a:lnTo>
                    <a:pt x="3074001" y="253310"/>
                  </a:lnTo>
                  <a:lnTo>
                    <a:pt x="3074001" y="337745"/>
                  </a:lnTo>
                  <a:lnTo>
                    <a:pt x="3242873" y="168871"/>
                  </a:lnTo>
                  <a:lnTo>
                    <a:pt x="3074001" y="0"/>
                  </a:lnTo>
                  <a:close/>
                </a:path>
              </a:pathLst>
            </a:custGeom>
            <a:solidFill>
              <a:srgbClr val="FFFFFF"/>
            </a:solidFill>
          </p:spPr>
          <p:txBody>
            <a:bodyPr wrap="square" lIns="0" tIns="0" rIns="0" bIns="0" rtlCol="0"/>
            <a:lstStyle/>
            <a:p/>
          </p:txBody>
        </p:sp>
        <p:sp>
          <p:nvSpPr>
            <p:cNvPr id="16" name="object 16" descr=""/>
            <p:cNvSpPr/>
            <p:nvPr/>
          </p:nvSpPr>
          <p:spPr>
            <a:xfrm>
              <a:off x="7800764" y="4755239"/>
              <a:ext cx="3242945" cy="337820"/>
            </a:xfrm>
            <a:custGeom>
              <a:avLst/>
              <a:gdLst/>
              <a:ahLst/>
              <a:cxnLst/>
              <a:rect l="l" t="t" r="r" b="b"/>
              <a:pathLst>
                <a:path w="3242945" h="337820">
                  <a:moveTo>
                    <a:pt x="3074002" y="0"/>
                  </a:moveTo>
                  <a:lnTo>
                    <a:pt x="3242874" y="168873"/>
                  </a:lnTo>
                  <a:lnTo>
                    <a:pt x="3074002" y="337746"/>
                  </a:lnTo>
                  <a:lnTo>
                    <a:pt x="3074002" y="253311"/>
                  </a:lnTo>
                  <a:lnTo>
                    <a:pt x="168871" y="253311"/>
                  </a:lnTo>
                  <a:lnTo>
                    <a:pt x="168871" y="337746"/>
                  </a:lnTo>
                  <a:lnTo>
                    <a:pt x="0" y="168873"/>
                  </a:lnTo>
                  <a:lnTo>
                    <a:pt x="168871" y="0"/>
                  </a:lnTo>
                  <a:lnTo>
                    <a:pt x="168871" y="84438"/>
                  </a:lnTo>
                  <a:lnTo>
                    <a:pt x="3074002" y="84438"/>
                  </a:lnTo>
                  <a:lnTo>
                    <a:pt x="3074002" y="0"/>
                  </a:lnTo>
                  <a:close/>
                </a:path>
              </a:pathLst>
            </a:custGeom>
            <a:ln w="25400">
              <a:solidFill>
                <a:srgbClr val="ECD882"/>
              </a:solidFill>
            </a:ln>
          </p:spPr>
          <p:txBody>
            <a:bodyPr wrap="square" lIns="0" tIns="0" rIns="0" bIns="0" rtlCol="0"/>
            <a:lstStyle/>
            <a:p/>
          </p:txBody>
        </p:sp>
      </p:grpSp>
      <p:sp>
        <p:nvSpPr>
          <p:cNvPr id="17" name="object 17" descr=""/>
          <p:cNvSpPr/>
          <p:nvPr/>
        </p:nvSpPr>
        <p:spPr>
          <a:xfrm>
            <a:off x="1015278" y="740247"/>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p:txBody>
      </p:sp>
      <p:sp>
        <p:nvSpPr>
          <p:cNvPr id="18" name="object 18" descr=""/>
          <p:cNvSpPr txBox="1"/>
          <p:nvPr/>
        </p:nvSpPr>
        <p:spPr>
          <a:xfrm>
            <a:off x="1304184" y="748283"/>
            <a:ext cx="5389880" cy="6680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spc="-5">
                <a:latin typeface="游ゴシック"/>
                <a:cs typeface="游ゴシック"/>
              </a:rPr>
              <a:t>⼤型の⾵⾞を浮かすための浮体も⼤型化する</a:t>
            </a:r>
            <a:endParaRPr sz="2000">
              <a:latin typeface="游ゴシック"/>
              <a:cs typeface="游ゴシック"/>
            </a:endParaRPr>
          </a:p>
          <a:p>
            <a:pPr marL="297180" indent="-284480">
              <a:lnSpc>
                <a:spcPct val="100000"/>
              </a:lnSpc>
              <a:spcBef>
                <a:spcPts val="95"/>
              </a:spcBef>
              <a:buClr>
                <a:srgbClr val="A6A6A6"/>
              </a:buClr>
              <a:buSzPct val="140000"/>
              <a:buFont typeface="Calibri"/>
              <a:buChar char="●"/>
              <a:tabLst>
                <a:tab pos="297180" algn="l"/>
              </a:tabLst>
            </a:pPr>
            <a:r>
              <a:rPr dirty="0" sz="2000" spc="-5">
                <a:latin typeface="游ゴシック"/>
                <a:cs typeface="游ゴシック"/>
              </a:rPr>
              <a:t>浮体式洋上⾵⼒のコストを増加させる要因</a:t>
            </a:r>
            <a:endParaRPr sz="2000">
              <a:latin typeface="游ゴシック"/>
              <a:cs typeface="游ゴシック"/>
            </a:endParaRPr>
          </a:p>
        </p:txBody>
      </p:sp>
      <p:sp>
        <p:nvSpPr>
          <p:cNvPr id="19" name="object 19"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0" name="object 20"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1" name="object 21"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14</a:t>
            </a:r>
            <a:r>
              <a:rPr dirty="0" spc="-10"/>
              <a:t>/47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44408" y="2114803"/>
            <a:ext cx="1627505" cy="772160"/>
          </a:xfrm>
          <a:prstGeom prst="rect">
            <a:avLst/>
          </a:prstGeom>
        </p:spPr>
        <p:txBody>
          <a:bodyPr wrap="square" lIns="0" tIns="12700" rIns="0" bIns="0" rtlCol="0" vert="horz">
            <a:spAutoFit/>
          </a:bodyPr>
          <a:lstStyle/>
          <a:p>
            <a:pPr marL="12700">
              <a:lnSpc>
                <a:spcPct val="100000"/>
              </a:lnSpc>
              <a:spcBef>
                <a:spcPts val="100"/>
              </a:spcBef>
            </a:pPr>
            <a:r>
              <a:rPr dirty="0" sz="2400" spc="135">
                <a:latin typeface="Microsoft YaHei"/>
                <a:cs typeface="Microsoft YaHei"/>
              </a:rPr>
              <a:t>2019</a:t>
            </a:r>
            <a:r>
              <a:rPr dirty="0" sz="2400">
                <a:latin typeface="Microsoft YaHei"/>
                <a:cs typeface="Microsoft YaHei"/>
              </a:rPr>
              <a:t>年</a:t>
            </a:r>
            <a:r>
              <a:rPr dirty="0" sz="2400" spc="135">
                <a:latin typeface="Microsoft YaHei"/>
                <a:cs typeface="Microsoft YaHei"/>
              </a:rPr>
              <a:t>1</a:t>
            </a:r>
            <a:r>
              <a:rPr dirty="0" sz="2400" spc="-50">
                <a:latin typeface="Microsoft YaHei"/>
                <a:cs typeface="Microsoft YaHei"/>
              </a:rPr>
              <a:t>月</a:t>
            </a:r>
            <a:endParaRPr sz="2400">
              <a:latin typeface="Microsoft YaHei"/>
              <a:cs typeface="Microsoft YaHei"/>
            </a:endParaRPr>
          </a:p>
          <a:p>
            <a:pPr marL="12700">
              <a:lnSpc>
                <a:spcPct val="100000"/>
              </a:lnSpc>
              <a:spcBef>
                <a:spcPts val="120"/>
              </a:spcBef>
            </a:pPr>
            <a:r>
              <a:rPr dirty="0" sz="2400" spc="-10">
                <a:latin typeface="Microsoft YaHei"/>
                <a:cs typeface="Microsoft YaHei"/>
              </a:rPr>
              <a:t>日立製作所</a:t>
            </a:r>
            <a:endParaRPr sz="2400">
              <a:latin typeface="Microsoft YaHei"/>
              <a:cs typeface="Microsoft YaHei"/>
            </a:endParaRPr>
          </a:p>
        </p:txBody>
      </p:sp>
      <p:sp>
        <p:nvSpPr>
          <p:cNvPr id="3" name="object 3" descr=""/>
          <p:cNvSpPr txBox="1"/>
          <p:nvPr/>
        </p:nvSpPr>
        <p:spPr>
          <a:xfrm>
            <a:off x="2873208" y="2495803"/>
            <a:ext cx="3378200" cy="391160"/>
          </a:xfrm>
          <a:prstGeom prst="rect">
            <a:avLst/>
          </a:prstGeom>
        </p:spPr>
        <p:txBody>
          <a:bodyPr wrap="square" lIns="0" tIns="12700" rIns="0" bIns="0" rtlCol="0" vert="horz">
            <a:spAutoFit/>
          </a:bodyPr>
          <a:lstStyle/>
          <a:p>
            <a:pPr marL="12700">
              <a:lnSpc>
                <a:spcPct val="100000"/>
              </a:lnSpc>
              <a:spcBef>
                <a:spcPts val="100"/>
              </a:spcBef>
            </a:pPr>
            <a:r>
              <a:rPr dirty="0" sz="2400" spc="-5">
                <a:latin typeface="Microsoft YaHei"/>
                <a:cs typeface="Microsoft YaHei"/>
              </a:rPr>
              <a:t>風力発電の生産から撤退</a:t>
            </a:r>
            <a:endParaRPr sz="2400">
              <a:latin typeface="Microsoft YaHei"/>
              <a:cs typeface="Microsoft YaHei"/>
            </a:endParaRPr>
          </a:p>
        </p:txBody>
      </p:sp>
      <p:sp>
        <p:nvSpPr>
          <p:cNvPr id="4" name="object 4" descr=""/>
          <p:cNvSpPr txBox="1"/>
          <p:nvPr/>
        </p:nvSpPr>
        <p:spPr>
          <a:xfrm>
            <a:off x="6530808" y="2495803"/>
            <a:ext cx="3987800"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Microsoft YaHei"/>
                <a:cs typeface="Microsoft YaHei"/>
              </a:rPr>
              <a:t>生産はエネルコン（ドイツ</a:t>
            </a:r>
            <a:r>
              <a:rPr dirty="0" sz="2400" spc="-50">
                <a:latin typeface="Microsoft YaHei"/>
                <a:cs typeface="Microsoft YaHei"/>
              </a:rPr>
              <a:t>）</a:t>
            </a:r>
            <a:endParaRPr sz="2400">
              <a:latin typeface="Microsoft YaHei"/>
              <a:cs typeface="Microsoft YaHei"/>
            </a:endParaRPr>
          </a:p>
        </p:txBody>
      </p:sp>
      <p:sp>
        <p:nvSpPr>
          <p:cNvPr id="5" name="object 5"/>
          <p:cNvSpPr txBox="1">
            <a:spLocks noGrp="1"/>
          </p:cNvSpPr>
          <p:nvPr>
            <p:ph type="title"/>
          </p:nvPr>
        </p:nvSpPr>
        <p:spPr>
          <a:xfrm>
            <a:off x="2438369" y="175259"/>
            <a:ext cx="65278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国内の⾵⼒発電メーカー相次ぐ撤退</a:t>
            </a:r>
          </a:p>
        </p:txBody>
      </p:sp>
      <p:sp>
        <p:nvSpPr>
          <p:cNvPr id="6" name="object 6" descr=""/>
          <p:cNvSpPr txBox="1"/>
          <p:nvPr/>
        </p:nvSpPr>
        <p:spPr>
          <a:xfrm>
            <a:off x="1068989" y="3404107"/>
            <a:ext cx="1627505" cy="772160"/>
          </a:xfrm>
          <a:prstGeom prst="rect">
            <a:avLst/>
          </a:prstGeom>
        </p:spPr>
        <p:txBody>
          <a:bodyPr wrap="square" lIns="0" tIns="12700" rIns="0" bIns="0" rtlCol="0" vert="horz">
            <a:spAutoFit/>
          </a:bodyPr>
          <a:lstStyle/>
          <a:p>
            <a:pPr marL="12700">
              <a:lnSpc>
                <a:spcPct val="100000"/>
              </a:lnSpc>
              <a:spcBef>
                <a:spcPts val="100"/>
              </a:spcBef>
            </a:pPr>
            <a:r>
              <a:rPr dirty="0" sz="2400" spc="135">
                <a:latin typeface="Microsoft YaHei"/>
                <a:cs typeface="Microsoft YaHei"/>
              </a:rPr>
              <a:t>2019</a:t>
            </a:r>
            <a:r>
              <a:rPr dirty="0" sz="2400">
                <a:latin typeface="Microsoft YaHei"/>
                <a:cs typeface="Microsoft YaHei"/>
              </a:rPr>
              <a:t>年</a:t>
            </a:r>
            <a:r>
              <a:rPr dirty="0" sz="2400" spc="135">
                <a:latin typeface="Microsoft YaHei"/>
                <a:cs typeface="Microsoft YaHei"/>
              </a:rPr>
              <a:t>4</a:t>
            </a:r>
            <a:r>
              <a:rPr dirty="0" sz="2400" spc="-50">
                <a:latin typeface="Microsoft YaHei"/>
                <a:cs typeface="Microsoft YaHei"/>
              </a:rPr>
              <a:t>月</a:t>
            </a:r>
            <a:endParaRPr sz="2400">
              <a:latin typeface="Microsoft YaHei"/>
              <a:cs typeface="Microsoft YaHei"/>
            </a:endParaRPr>
          </a:p>
          <a:p>
            <a:pPr marL="12700">
              <a:lnSpc>
                <a:spcPct val="100000"/>
              </a:lnSpc>
              <a:spcBef>
                <a:spcPts val="120"/>
              </a:spcBef>
            </a:pPr>
            <a:r>
              <a:rPr dirty="0" sz="2400" spc="-15">
                <a:latin typeface="Microsoft YaHei"/>
                <a:cs typeface="Microsoft YaHei"/>
              </a:rPr>
              <a:t>日本製鋼</a:t>
            </a:r>
            <a:endParaRPr sz="2400">
              <a:latin typeface="Microsoft YaHei"/>
              <a:cs typeface="Microsoft YaHei"/>
            </a:endParaRPr>
          </a:p>
        </p:txBody>
      </p:sp>
      <p:sp>
        <p:nvSpPr>
          <p:cNvPr id="7" name="object 7" descr=""/>
          <p:cNvSpPr txBox="1"/>
          <p:nvPr/>
        </p:nvSpPr>
        <p:spPr>
          <a:xfrm>
            <a:off x="2897789" y="3785107"/>
            <a:ext cx="4597400" cy="391160"/>
          </a:xfrm>
          <a:prstGeom prst="rect">
            <a:avLst/>
          </a:prstGeom>
        </p:spPr>
        <p:txBody>
          <a:bodyPr wrap="square" lIns="0" tIns="12700" rIns="0" bIns="0" rtlCol="0" vert="horz">
            <a:spAutoFit/>
          </a:bodyPr>
          <a:lstStyle/>
          <a:p>
            <a:pPr marL="12700">
              <a:lnSpc>
                <a:spcPct val="100000"/>
              </a:lnSpc>
              <a:spcBef>
                <a:spcPts val="100"/>
              </a:spcBef>
            </a:pPr>
            <a:r>
              <a:rPr dirty="0" sz="2400" spc="-5">
                <a:latin typeface="Microsoft YaHei"/>
                <a:cs typeface="Microsoft YaHei"/>
              </a:rPr>
              <a:t>風力発電器の製造・販売から撤退</a:t>
            </a:r>
            <a:endParaRPr sz="2400">
              <a:latin typeface="Microsoft YaHei"/>
              <a:cs typeface="Microsoft YaHei"/>
            </a:endParaRPr>
          </a:p>
        </p:txBody>
      </p:sp>
      <p:sp>
        <p:nvSpPr>
          <p:cNvPr id="8" name="object 8" descr=""/>
          <p:cNvSpPr txBox="1"/>
          <p:nvPr/>
        </p:nvSpPr>
        <p:spPr>
          <a:xfrm>
            <a:off x="1039959" y="4818379"/>
            <a:ext cx="1825625" cy="772160"/>
          </a:xfrm>
          <a:prstGeom prst="rect">
            <a:avLst/>
          </a:prstGeom>
        </p:spPr>
        <p:txBody>
          <a:bodyPr wrap="square" lIns="0" tIns="12700" rIns="0" bIns="0" rtlCol="0" vert="horz">
            <a:spAutoFit/>
          </a:bodyPr>
          <a:lstStyle/>
          <a:p>
            <a:pPr marL="12700">
              <a:lnSpc>
                <a:spcPct val="100000"/>
              </a:lnSpc>
              <a:spcBef>
                <a:spcPts val="100"/>
              </a:spcBef>
            </a:pPr>
            <a:r>
              <a:rPr dirty="0" sz="2400" spc="135">
                <a:latin typeface="Microsoft YaHei"/>
                <a:cs typeface="Microsoft YaHei"/>
              </a:rPr>
              <a:t>2020</a:t>
            </a:r>
            <a:r>
              <a:rPr dirty="0" sz="2400">
                <a:latin typeface="Microsoft YaHei"/>
                <a:cs typeface="Microsoft YaHei"/>
              </a:rPr>
              <a:t>年</a:t>
            </a:r>
            <a:r>
              <a:rPr dirty="0" sz="2400" spc="135">
                <a:latin typeface="Microsoft YaHei"/>
                <a:cs typeface="Microsoft YaHei"/>
              </a:rPr>
              <a:t>10</a:t>
            </a:r>
            <a:r>
              <a:rPr dirty="0" sz="2400" spc="-50">
                <a:latin typeface="Microsoft YaHei"/>
                <a:cs typeface="Microsoft YaHei"/>
              </a:rPr>
              <a:t>月</a:t>
            </a:r>
            <a:endParaRPr sz="2400">
              <a:latin typeface="Microsoft YaHei"/>
              <a:cs typeface="Microsoft YaHei"/>
            </a:endParaRPr>
          </a:p>
          <a:p>
            <a:pPr marL="12700">
              <a:lnSpc>
                <a:spcPct val="100000"/>
              </a:lnSpc>
              <a:spcBef>
                <a:spcPts val="120"/>
              </a:spcBef>
            </a:pPr>
            <a:r>
              <a:rPr dirty="0" sz="2400" spc="-15">
                <a:latin typeface="Microsoft YaHei"/>
                <a:cs typeface="Microsoft YaHei"/>
              </a:rPr>
              <a:t>三菱重工</a:t>
            </a:r>
            <a:endParaRPr sz="2400">
              <a:latin typeface="Microsoft YaHei"/>
              <a:cs typeface="Microsoft YaHei"/>
            </a:endParaRPr>
          </a:p>
        </p:txBody>
      </p:sp>
      <p:sp>
        <p:nvSpPr>
          <p:cNvPr id="9" name="object 9" descr=""/>
          <p:cNvSpPr txBox="1"/>
          <p:nvPr/>
        </p:nvSpPr>
        <p:spPr>
          <a:xfrm>
            <a:off x="2868759" y="5199379"/>
            <a:ext cx="6842125"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Microsoft YaHei"/>
                <a:cs typeface="Microsoft YaHei"/>
              </a:rPr>
              <a:t>風力発電のベスタス(デンマーク）</a:t>
            </a:r>
            <a:r>
              <a:rPr dirty="0" sz="2400" spc="-10">
                <a:latin typeface="Microsoft YaHei"/>
                <a:cs typeface="Microsoft YaHei"/>
              </a:rPr>
              <a:t>に生産を委ねる</a:t>
            </a:r>
            <a:endParaRPr sz="2400">
              <a:latin typeface="Microsoft YaHei"/>
              <a:cs typeface="Microsoft YaHei"/>
            </a:endParaRPr>
          </a:p>
        </p:txBody>
      </p:sp>
      <p:sp>
        <p:nvSpPr>
          <p:cNvPr id="10" name="object 10" descr=""/>
          <p:cNvSpPr/>
          <p:nvPr/>
        </p:nvSpPr>
        <p:spPr>
          <a:xfrm>
            <a:off x="623392" y="954002"/>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p:txBody>
      </p:sp>
      <p:sp>
        <p:nvSpPr>
          <p:cNvPr id="11" name="object 11" descr=""/>
          <p:cNvSpPr txBox="1"/>
          <p:nvPr/>
        </p:nvSpPr>
        <p:spPr>
          <a:xfrm>
            <a:off x="912297" y="961644"/>
            <a:ext cx="6913880" cy="6680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spc="-5">
                <a:latin typeface="游ゴシック"/>
                <a:cs typeface="游ゴシック"/>
              </a:rPr>
              <a:t>国内の⾵⼒発電メーカーは事業撤退</a:t>
            </a:r>
            <a:endParaRPr sz="2000">
              <a:latin typeface="游ゴシック"/>
              <a:cs typeface="游ゴシック"/>
            </a:endParaRPr>
          </a:p>
          <a:p>
            <a:pPr marL="297180" indent="-284480">
              <a:lnSpc>
                <a:spcPct val="100000"/>
              </a:lnSpc>
              <a:spcBef>
                <a:spcPts val="95"/>
              </a:spcBef>
              <a:buClr>
                <a:srgbClr val="A6A6A6"/>
              </a:buClr>
              <a:buSzPct val="140000"/>
              <a:buFont typeface="Calibri"/>
              <a:buChar char="●"/>
              <a:tabLst>
                <a:tab pos="297180" algn="l"/>
              </a:tabLst>
            </a:pPr>
            <a:r>
              <a:rPr dirty="0" sz="2000" spc="-5">
                <a:latin typeface="游ゴシック"/>
                <a:cs typeface="游ゴシック"/>
              </a:rPr>
              <a:t>欧州や中国の積極的な⾵⼒発電開発についていけなかった</a:t>
            </a:r>
            <a:endParaRPr sz="2000">
              <a:latin typeface="游ゴシック"/>
              <a:cs typeface="游ゴシック"/>
            </a:endParaRPr>
          </a:p>
        </p:txBody>
      </p:sp>
      <p:sp>
        <p:nvSpPr>
          <p:cNvPr id="12" name="object 12"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3" name="object 13"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15</a:t>
            </a:r>
            <a:r>
              <a:rPr dirty="0" spc="-10"/>
              <a:t>/47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471888" y="6499859"/>
            <a:ext cx="505459" cy="238760"/>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0458C"/>
                </a:solidFill>
                <a:latin typeface="游ゴシック"/>
                <a:cs typeface="游ゴシック"/>
              </a:rPr>
              <a:t>16/47</a:t>
            </a:r>
            <a:endParaRPr sz="1400">
              <a:latin typeface="游ゴシック"/>
              <a:cs typeface="游ゴシック"/>
            </a:endParaRPr>
          </a:p>
        </p:txBody>
      </p:sp>
      <p:sp>
        <p:nvSpPr>
          <p:cNvPr id="3" name="object 3" descr=""/>
          <p:cNvSpPr txBox="1"/>
          <p:nvPr/>
        </p:nvSpPr>
        <p:spPr>
          <a:xfrm>
            <a:off x="2263868" y="6481571"/>
            <a:ext cx="3048000" cy="238760"/>
          </a:xfrm>
          <a:prstGeom prst="rect">
            <a:avLst/>
          </a:prstGeom>
        </p:spPr>
        <p:txBody>
          <a:bodyPr wrap="square" lIns="0" tIns="12700" rIns="0" bIns="0" rtlCol="0" vert="horz">
            <a:spAutoFit/>
          </a:bodyPr>
          <a:lstStyle/>
          <a:p>
            <a:pPr marL="12700">
              <a:lnSpc>
                <a:spcPct val="100000"/>
              </a:lnSpc>
              <a:spcBef>
                <a:spcPts val="100"/>
              </a:spcBef>
            </a:pPr>
            <a:r>
              <a:rPr dirty="0" sz="1400" spc="-5">
                <a:latin typeface="游ゴシック"/>
                <a:cs typeface="游ゴシック"/>
              </a:rPr>
              <a:t>秘密情報⽬的外使⽤・複製・開⽰禁⽌</a:t>
            </a:r>
            <a:endParaRPr sz="1400">
              <a:latin typeface="游ゴシック"/>
              <a:cs typeface="游ゴシック"/>
            </a:endParaRPr>
          </a:p>
        </p:txBody>
      </p:sp>
      <p:sp>
        <p:nvSpPr>
          <p:cNvPr id="4" name="object 4" descr=""/>
          <p:cNvSpPr txBox="1"/>
          <p:nvPr/>
        </p:nvSpPr>
        <p:spPr>
          <a:xfrm>
            <a:off x="5464268" y="6481571"/>
            <a:ext cx="2059305"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游ゴシック"/>
                <a:cs typeface="游ゴシック"/>
              </a:rPr>
              <a:t>Advanced</a:t>
            </a:r>
            <a:r>
              <a:rPr dirty="0" sz="1400" spc="-35">
                <a:latin typeface="游ゴシック"/>
                <a:cs typeface="游ゴシック"/>
              </a:rPr>
              <a:t> </a:t>
            </a:r>
            <a:r>
              <a:rPr dirty="0" sz="1400">
                <a:latin typeface="游ゴシック"/>
                <a:cs typeface="游ゴシック"/>
              </a:rPr>
              <a:t>Float</a:t>
            </a:r>
            <a:r>
              <a:rPr dirty="0" sz="1400" spc="-25">
                <a:latin typeface="游ゴシック"/>
                <a:cs typeface="游ゴシック"/>
              </a:rPr>
              <a:t> 株式会社</a:t>
            </a:r>
            <a:endParaRPr sz="1400">
              <a:latin typeface="游ゴシック"/>
              <a:cs typeface="游ゴシック"/>
            </a:endParaRPr>
          </a:p>
        </p:txBody>
      </p:sp>
      <p:grpSp>
        <p:nvGrpSpPr>
          <p:cNvPr id="5" name="object 5" descr=""/>
          <p:cNvGrpSpPr/>
          <p:nvPr/>
        </p:nvGrpSpPr>
        <p:grpSpPr>
          <a:xfrm>
            <a:off x="86497" y="1138396"/>
            <a:ext cx="10852150" cy="5720080"/>
            <a:chOff x="86497" y="1138396"/>
            <a:chExt cx="10852150" cy="5720080"/>
          </a:xfrm>
        </p:grpSpPr>
        <p:pic>
          <p:nvPicPr>
            <p:cNvPr id="6" name="object 6" descr=""/>
            <p:cNvPicPr/>
            <p:nvPr/>
          </p:nvPicPr>
          <p:blipFill>
            <a:blip r:embed="rId2" cstate="print"/>
            <a:stretch>
              <a:fillRect/>
            </a:stretch>
          </p:blipFill>
          <p:spPr>
            <a:xfrm>
              <a:off x="86497" y="6327247"/>
              <a:ext cx="2003558" cy="530750"/>
            </a:xfrm>
            <a:prstGeom prst="rect">
              <a:avLst/>
            </a:prstGeom>
          </p:spPr>
        </p:pic>
        <p:pic>
          <p:nvPicPr>
            <p:cNvPr id="7" name="object 7" descr=""/>
            <p:cNvPicPr/>
            <p:nvPr/>
          </p:nvPicPr>
          <p:blipFill>
            <a:blip r:embed="rId3" cstate="print"/>
            <a:stretch>
              <a:fillRect/>
            </a:stretch>
          </p:blipFill>
          <p:spPr>
            <a:xfrm>
              <a:off x="1693237" y="1875914"/>
              <a:ext cx="9244994" cy="4729445"/>
            </a:xfrm>
            <a:prstGeom prst="rect">
              <a:avLst/>
            </a:prstGeom>
          </p:spPr>
        </p:pic>
        <p:sp>
          <p:nvSpPr>
            <p:cNvPr id="8" name="object 8" descr=""/>
            <p:cNvSpPr/>
            <p:nvPr/>
          </p:nvSpPr>
          <p:spPr>
            <a:xfrm>
              <a:off x="4079773" y="1830793"/>
              <a:ext cx="1224280" cy="1966595"/>
            </a:xfrm>
            <a:custGeom>
              <a:avLst/>
              <a:gdLst/>
              <a:ahLst/>
              <a:cxnLst/>
              <a:rect l="l" t="t" r="r" b="b"/>
              <a:pathLst>
                <a:path w="1224279" h="1966595">
                  <a:moveTo>
                    <a:pt x="69303" y="789559"/>
                  </a:moveTo>
                  <a:lnTo>
                    <a:pt x="0" y="789559"/>
                  </a:lnTo>
                  <a:lnTo>
                    <a:pt x="0" y="1135799"/>
                  </a:lnTo>
                  <a:lnTo>
                    <a:pt x="69303" y="1135799"/>
                  </a:lnTo>
                  <a:lnTo>
                    <a:pt x="69303" y="789559"/>
                  </a:lnTo>
                  <a:close/>
                </a:path>
                <a:path w="1224279" h="1966595">
                  <a:moveTo>
                    <a:pt x="69303" y="0"/>
                  </a:moveTo>
                  <a:lnTo>
                    <a:pt x="0" y="0"/>
                  </a:lnTo>
                  <a:lnTo>
                    <a:pt x="0" y="346240"/>
                  </a:lnTo>
                  <a:lnTo>
                    <a:pt x="69303" y="346240"/>
                  </a:lnTo>
                  <a:lnTo>
                    <a:pt x="69303" y="0"/>
                  </a:lnTo>
                  <a:close/>
                </a:path>
                <a:path w="1224279" h="1966595">
                  <a:moveTo>
                    <a:pt x="1223708" y="1619758"/>
                  </a:moveTo>
                  <a:lnTo>
                    <a:pt x="1154391" y="1619758"/>
                  </a:lnTo>
                  <a:lnTo>
                    <a:pt x="1154391" y="1965998"/>
                  </a:lnTo>
                  <a:lnTo>
                    <a:pt x="1223708" y="1965998"/>
                  </a:lnTo>
                  <a:lnTo>
                    <a:pt x="1223708" y="1619758"/>
                  </a:lnTo>
                  <a:close/>
                </a:path>
              </a:pathLst>
            </a:custGeom>
            <a:solidFill>
              <a:srgbClr val="FFFFFF"/>
            </a:solidFill>
          </p:spPr>
          <p:txBody>
            <a:bodyPr wrap="square" lIns="0" tIns="0" rIns="0" bIns="0" rtlCol="0"/>
            <a:lstStyle/>
            <a:p/>
          </p:txBody>
        </p:sp>
        <p:sp>
          <p:nvSpPr>
            <p:cNvPr id="9" name="object 9" descr=""/>
            <p:cNvSpPr/>
            <p:nvPr/>
          </p:nvSpPr>
          <p:spPr>
            <a:xfrm>
              <a:off x="7740218" y="5779592"/>
              <a:ext cx="0" cy="72390"/>
            </a:xfrm>
            <a:custGeom>
              <a:avLst/>
              <a:gdLst/>
              <a:ahLst/>
              <a:cxnLst/>
              <a:rect l="l" t="t" r="r" b="b"/>
              <a:pathLst>
                <a:path w="0" h="72389">
                  <a:moveTo>
                    <a:pt x="0" y="0"/>
                  </a:moveTo>
                  <a:lnTo>
                    <a:pt x="1" y="72008"/>
                  </a:lnTo>
                </a:path>
              </a:pathLst>
            </a:custGeom>
            <a:solidFill>
              <a:srgbClr val="ECD882"/>
            </a:solidFill>
          </p:spPr>
          <p:txBody>
            <a:bodyPr wrap="square" lIns="0" tIns="0" rIns="0" bIns="0" rtlCol="0"/>
            <a:lstStyle/>
            <a:p/>
          </p:txBody>
        </p:sp>
        <p:sp>
          <p:nvSpPr>
            <p:cNvPr id="10" name="object 10" descr=""/>
            <p:cNvSpPr/>
            <p:nvPr/>
          </p:nvSpPr>
          <p:spPr>
            <a:xfrm>
              <a:off x="7740218" y="5779592"/>
              <a:ext cx="0" cy="72390"/>
            </a:xfrm>
            <a:custGeom>
              <a:avLst/>
              <a:gdLst/>
              <a:ahLst/>
              <a:cxnLst/>
              <a:rect l="l" t="t" r="r" b="b"/>
              <a:pathLst>
                <a:path w="0" h="72389">
                  <a:moveTo>
                    <a:pt x="0" y="0"/>
                  </a:moveTo>
                  <a:lnTo>
                    <a:pt x="1" y="72008"/>
                  </a:lnTo>
                </a:path>
              </a:pathLst>
            </a:custGeom>
            <a:ln w="38100">
              <a:solidFill>
                <a:srgbClr val="FF0000"/>
              </a:solidFill>
            </a:ln>
          </p:spPr>
          <p:txBody>
            <a:bodyPr wrap="square" lIns="0" tIns="0" rIns="0" bIns="0" rtlCol="0"/>
            <a:lstStyle/>
            <a:p/>
          </p:txBody>
        </p:sp>
        <p:sp>
          <p:nvSpPr>
            <p:cNvPr id="11" name="object 11" descr=""/>
            <p:cNvSpPr/>
            <p:nvPr/>
          </p:nvSpPr>
          <p:spPr>
            <a:xfrm>
              <a:off x="10632503" y="1157446"/>
              <a:ext cx="0" cy="4710430"/>
            </a:xfrm>
            <a:custGeom>
              <a:avLst/>
              <a:gdLst/>
              <a:ahLst/>
              <a:cxnLst/>
              <a:rect l="l" t="t" r="r" b="b"/>
              <a:pathLst>
                <a:path w="0" h="4710430">
                  <a:moveTo>
                    <a:pt x="1" y="0"/>
                  </a:moveTo>
                  <a:lnTo>
                    <a:pt x="0" y="4710278"/>
                  </a:lnTo>
                </a:path>
              </a:pathLst>
            </a:custGeom>
            <a:solidFill>
              <a:srgbClr val="ECD882"/>
            </a:solidFill>
          </p:spPr>
          <p:txBody>
            <a:bodyPr wrap="square" lIns="0" tIns="0" rIns="0" bIns="0" rtlCol="0"/>
            <a:lstStyle/>
            <a:p/>
          </p:txBody>
        </p:sp>
        <p:sp>
          <p:nvSpPr>
            <p:cNvPr id="12" name="object 12" descr=""/>
            <p:cNvSpPr/>
            <p:nvPr/>
          </p:nvSpPr>
          <p:spPr>
            <a:xfrm>
              <a:off x="10632503" y="1157446"/>
              <a:ext cx="0" cy="4710430"/>
            </a:xfrm>
            <a:custGeom>
              <a:avLst/>
              <a:gdLst/>
              <a:ahLst/>
              <a:cxnLst/>
              <a:rect l="l" t="t" r="r" b="b"/>
              <a:pathLst>
                <a:path w="0" h="4710430">
                  <a:moveTo>
                    <a:pt x="0" y="4710278"/>
                  </a:moveTo>
                  <a:lnTo>
                    <a:pt x="1" y="0"/>
                  </a:lnTo>
                </a:path>
              </a:pathLst>
            </a:custGeom>
            <a:ln w="38100">
              <a:solidFill>
                <a:srgbClr val="FF0000"/>
              </a:solidFill>
            </a:ln>
          </p:spPr>
          <p:txBody>
            <a:bodyPr wrap="square" lIns="0" tIns="0" rIns="0" bIns="0" rtlCol="0"/>
            <a:lstStyle/>
            <a:p/>
          </p:txBody>
        </p:sp>
      </p:grpSp>
      <p:sp>
        <p:nvSpPr>
          <p:cNvPr id="13" name="object 13" descr=""/>
          <p:cNvSpPr txBox="1"/>
          <p:nvPr/>
        </p:nvSpPr>
        <p:spPr>
          <a:xfrm>
            <a:off x="1226230" y="847830"/>
            <a:ext cx="8183880" cy="862330"/>
          </a:xfrm>
          <a:prstGeom prst="rect">
            <a:avLst/>
          </a:prstGeom>
          <a:ln w="9525">
            <a:solidFill>
              <a:srgbClr val="40458C"/>
            </a:solidFill>
          </a:ln>
        </p:spPr>
        <p:txBody>
          <a:bodyPr wrap="square" lIns="0" tIns="19685" rIns="0" bIns="0" rtlCol="0" vert="horz">
            <a:spAutoFit/>
          </a:bodyPr>
          <a:lstStyle/>
          <a:p>
            <a:pPr marL="643890" indent="-342900">
              <a:lnSpc>
                <a:spcPct val="100000"/>
              </a:lnSpc>
              <a:spcBef>
                <a:spcPts val="155"/>
              </a:spcBef>
              <a:buClr>
                <a:srgbClr val="A6A6A6"/>
              </a:buClr>
              <a:buFont typeface="Wingdings"/>
              <a:buChar char=""/>
              <a:tabLst>
                <a:tab pos="643890" algn="l"/>
                <a:tab pos="4453890" algn="l"/>
              </a:tabLst>
            </a:pPr>
            <a:r>
              <a:rPr dirty="0" sz="2000">
                <a:latin typeface="游ゴシック"/>
                <a:cs typeface="游ゴシック"/>
              </a:rPr>
              <a:t>最⼤級の</a:t>
            </a:r>
            <a:r>
              <a:rPr dirty="0" sz="2000" spc="-25">
                <a:latin typeface="游ゴシック"/>
                <a:cs typeface="游ゴシック"/>
              </a:rPr>
              <a:t>15MW</a:t>
            </a:r>
            <a:r>
              <a:rPr dirty="0" sz="2000">
                <a:latin typeface="游ゴシック"/>
                <a:cs typeface="游ゴシック"/>
              </a:rPr>
              <a:t>⾵⾞で</a:t>
            </a:r>
            <a:r>
              <a:rPr dirty="0" sz="2000" spc="-10">
                <a:latin typeface="游ゴシック"/>
                <a:cs typeface="游ゴシック"/>
              </a:rPr>
              <a:t>19,300</a:t>
            </a:r>
            <a:r>
              <a:rPr dirty="0" sz="2000" spc="-50">
                <a:latin typeface="游ゴシック"/>
                <a:cs typeface="游ゴシック"/>
              </a:rPr>
              <a:t>基</a:t>
            </a:r>
            <a:r>
              <a:rPr dirty="0" sz="2000">
                <a:latin typeface="游ゴシック"/>
                <a:cs typeface="游ゴシック"/>
              </a:rPr>
              <a:t>	</a:t>
            </a:r>
            <a:r>
              <a:rPr dirty="0" sz="2000" spc="-10">
                <a:latin typeface="游ゴシック"/>
                <a:cs typeface="游ゴシック"/>
              </a:rPr>
              <a:t>(1</a:t>
            </a:r>
            <a:r>
              <a:rPr dirty="0" sz="2000">
                <a:latin typeface="游ゴシック"/>
                <a:cs typeface="游ゴシック"/>
              </a:rPr>
              <a:t>⽇２基ペース</a:t>
            </a:r>
            <a:r>
              <a:rPr dirty="0" sz="2000" spc="-10">
                <a:latin typeface="游ゴシック"/>
                <a:cs typeface="游ゴシック"/>
              </a:rPr>
              <a:t>)</a:t>
            </a:r>
            <a:r>
              <a:rPr dirty="0" sz="2000">
                <a:latin typeface="游ゴシック"/>
                <a:cs typeface="游ゴシック"/>
              </a:rPr>
              <a:t>の建設が必</a:t>
            </a:r>
            <a:r>
              <a:rPr dirty="0" sz="2000" spc="-50">
                <a:latin typeface="游ゴシック"/>
                <a:cs typeface="游ゴシック"/>
              </a:rPr>
              <a:t>要</a:t>
            </a:r>
            <a:endParaRPr sz="200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dirty="0" u="sng" sz="2000" spc="-20">
                <a:solidFill>
                  <a:srgbClr val="FF0000"/>
                </a:solidFill>
                <a:uFill>
                  <a:solidFill>
                    <a:srgbClr val="FF0000"/>
                  </a:solidFill>
                </a:uFill>
                <a:latin typeface="游ゴシック"/>
                <a:cs typeface="游ゴシック"/>
              </a:rPr>
              <a:t>290</a:t>
            </a:r>
            <a:r>
              <a:rPr dirty="0" u="sng" sz="2000">
                <a:solidFill>
                  <a:srgbClr val="FF0000"/>
                </a:solidFill>
                <a:uFill>
                  <a:solidFill>
                    <a:srgbClr val="FF0000"/>
                  </a:solidFill>
                </a:uFill>
                <a:latin typeface="游ゴシック"/>
                <a:cs typeface="游ゴシック"/>
              </a:rPr>
              <a:t>兆円の投資</a:t>
            </a:r>
            <a:r>
              <a:rPr dirty="0" u="none" sz="2000">
                <a:latin typeface="游ゴシック"/>
                <a:cs typeface="游ゴシック"/>
              </a:rPr>
              <a:t>：現状の建設コスト </a:t>
            </a:r>
            <a:r>
              <a:rPr dirty="0" u="none" sz="2000" spc="-10">
                <a:latin typeface="游ゴシック"/>
                <a:cs typeface="游ゴシック"/>
              </a:rPr>
              <a:t>（100万円/</a:t>
            </a:r>
            <a:r>
              <a:rPr dirty="0" u="none" sz="2000" spc="-20">
                <a:latin typeface="游ゴシック"/>
                <a:cs typeface="游ゴシック"/>
              </a:rPr>
              <a:t>kW）</a:t>
            </a:r>
            <a:endParaRPr sz="2000">
              <a:latin typeface="游ゴシック"/>
              <a:cs typeface="游ゴシック"/>
            </a:endParaRPr>
          </a:p>
        </p:txBody>
      </p:sp>
      <p:sp>
        <p:nvSpPr>
          <p:cNvPr id="14" name="object 14" descr=""/>
          <p:cNvSpPr txBox="1"/>
          <p:nvPr/>
        </p:nvSpPr>
        <p:spPr>
          <a:xfrm>
            <a:off x="8493852" y="6651752"/>
            <a:ext cx="2066925" cy="162560"/>
          </a:xfrm>
          <a:prstGeom prst="rect">
            <a:avLst/>
          </a:prstGeom>
        </p:spPr>
        <p:txBody>
          <a:bodyPr wrap="square" lIns="0" tIns="12700" rIns="0" bIns="0" rtlCol="0" vert="horz">
            <a:spAutoFit/>
          </a:bodyPr>
          <a:lstStyle/>
          <a:p>
            <a:pPr marL="12700">
              <a:lnSpc>
                <a:spcPct val="100000"/>
              </a:lnSpc>
              <a:spcBef>
                <a:spcPts val="100"/>
              </a:spcBef>
            </a:pPr>
            <a:r>
              <a:rPr dirty="0" sz="900" spc="-5">
                <a:solidFill>
                  <a:srgbClr val="40458C"/>
                </a:solidFill>
                <a:latin typeface="游ゴシック"/>
                <a:cs typeface="游ゴシック"/>
              </a:rPr>
              <a:t>出典：</a:t>
            </a:r>
            <a:r>
              <a:rPr dirty="0" sz="900" spc="-10">
                <a:solidFill>
                  <a:srgbClr val="40458C"/>
                </a:solidFill>
                <a:latin typeface="游ゴシック"/>
                <a:cs typeface="游ゴシック"/>
              </a:rPr>
              <a:t>NEDO</a:t>
            </a:r>
            <a:r>
              <a:rPr dirty="0" sz="900" spc="-5">
                <a:solidFill>
                  <a:srgbClr val="40458C"/>
                </a:solidFill>
                <a:latin typeface="游ゴシック"/>
                <a:cs typeface="游ゴシック"/>
              </a:rPr>
              <a:t>ホームページデータに加筆</a:t>
            </a:r>
            <a:endParaRPr sz="900">
              <a:latin typeface="游ゴシック"/>
              <a:cs typeface="游ゴシック"/>
            </a:endParaRPr>
          </a:p>
        </p:txBody>
      </p:sp>
      <p:sp>
        <p:nvSpPr>
          <p:cNvPr id="15" name="object 15"/>
          <p:cNvSpPr txBox="1">
            <a:spLocks noGrp="1"/>
          </p:cNvSpPr>
          <p:nvPr>
            <p:ph type="title"/>
          </p:nvPr>
        </p:nvSpPr>
        <p:spPr>
          <a:xfrm>
            <a:off x="1719317" y="135636"/>
            <a:ext cx="8153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⾵⼒発電のみで⽕⼒を置き換える場合の費⽤</a:t>
            </a:r>
          </a:p>
        </p:txBody>
      </p:sp>
      <p:sp>
        <p:nvSpPr>
          <p:cNvPr id="16" name="object 16" descr=""/>
          <p:cNvSpPr txBox="1"/>
          <p:nvPr/>
        </p:nvSpPr>
        <p:spPr>
          <a:xfrm>
            <a:off x="10035757" y="761491"/>
            <a:ext cx="1003300" cy="391160"/>
          </a:xfrm>
          <a:prstGeom prst="rect">
            <a:avLst/>
          </a:prstGeom>
        </p:spPr>
        <p:txBody>
          <a:bodyPr wrap="square" lIns="0" tIns="12700" rIns="0" bIns="0" rtlCol="0" vert="horz">
            <a:spAutoFit/>
          </a:bodyPr>
          <a:lstStyle/>
          <a:p>
            <a:pPr marL="12700">
              <a:lnSpc>
                <a:spcPct val="100000"/>
              </a:lnSpc>
              <a:spcBef>
                <a:spcPts val="100"/>
              </a:spcBef>
            </a:pPr>
            <a:r>
              <a:rPr dirty="0" sz="2400" spc="-10">
                <a:latin typeface="Tahoma"/>
                <a:cs typeface="Tahoma"/>
              </a:rPr>
              <a:t>290GW</a:t>
            </a:r>
            <a:endParaRPr sz="2400">
              <a:latin typeface="Tahoma"/>
              <a:cs typeface="Tahoma"/>
            </a:endParaRPr>
          </a:p>
        </p:txBody>
      </p:sp>
      <p:sp>
        <p:nvSpPr>
          <p:cNvPr id="17" name="object 17" descr=""/>
          <p:cNvSpPr txBox="1"/>
          <p:nvPr/>
        </p:nvSpPr>
        <p:spPr>
          <a:xfrm>
            <a:off x="8980505" y="4760467"/>
            <a:ext cx="836930" cy="391160"/>
          </a:xfrm>
          <a:prstGeom prst="rect">
            <a:avLst/>
          </a:prstGeom>
        </p:spPr>
        <p:txBody>
          <a:bodyPr wrap="square" lIns="0" tIns="12700" rIns="0" bIns="0" rtlCol="0" vert="horz">
            <a:spAutoFit/>
          </a:bodyPr>
          <a:lstStyle/>
          <a:p>
            <a:pPr marL="12700">
              <a:lnSpc>
                <a:spcPct val="100000"/>
              </a:lnSpc>
              <a:spcBef>
                <a:spcPts val="100"/>
              </a:spcBef>
            </a:pPr>
            <a:r>
              <a:rPr dirty="0" sz="2400" spc="-20">
                <a:latin typeface="Tahoma"/>
                <a:cs typeface="Tahoma"/>
              </a:rPr>
              <a:t>35GW</a:t>
            </a:r>
            <a:endParaRPr sz="2400">
              <a:latin typeface="Tahoma"/>
              <a:cs typeface="Tahoma"/>
            </a:endParaRPr>
          </a:p>
        </p:txBody>
      </p:sp>
      <p:sp>
        <p:nvSpPr>
          <p:cNvPr id="18" name="object 18" descr=""/>
          <p:cNvSpPr txBox="1"/>
          <p:nvPr/>
        </p:nvSpPr>
        <p:spPr>
          <a:xfrm>
            <a:off x="7640074" y="5016500"/>
            <a:ext cx="836930" cy="391160"/>
          </a:xfrm>
          <a:prstGeom prst="rect">
            <a:avLst/>
          </a:prstGeom>
        </p:spPr>
        <p:txBody>
          <a:bodyPr wrap="square" lIns="0" tIns="12700" rIns="0" bIns="0" rtlCol="0" vert="horz">
            <a:spAutoFit/>
          </a:bodyPr>
          <a:lstStyle/>
          <a:p>
            <a:pPr marL="12700">
              <a:lnSpc>
                <a:spcPct val="100000"/>
              </a:lnSpc>
              <a:spcBef>
                <a:spcPts val="100"/>
              </a:spcBef>
            </a:pPr>
            <a:r>
              <a:rPr dirty="0" sz="2400" spc="-20">
                <a:latin typeface="Tahoma"/>
                <a:cs typeface="Tahoma"/>
              </a:rPr>
              <a:t>10GW</a:t>
            </a:r>
            <a:endParaRPr sz="2400">
              <a:latin typeface="Tahoma"/>
              <a:cs typeface="Tahoma"/>
            </a:endParaRPr>
          </a:p>
        </p:txBody>
      </p:sp>
      <p:sp>
        <p:nvSpPr>
          <p:cNvPr id="19" name="object 19" descr=""/>
          <p:cNvSpPr/>
          <p:nvPr/>
        </p:nvSpPr>
        <p:spPr>
          <a:xfrm>
            <a:off x="2071285" y="1895997"/>
            <a:ext cx="1337945" cy="462280"/>
          </a:xfrm>
          <a:custGeom>
            <a:avLst/>
            <a:gdLst/>
            <a:ahLst/>
            <a:cxnLst/>
            <a:rect l="l" t="t" r="r" b="b"/>
            <a:pathLst>
              <a:path w="1337945" h="462280">
                <a:moveTo>
                  <a:pt x="1337678" y="0"/>
                </a:moveTo>
                <a:lnTo>
                  <a:pt x="0" y="0"/>
                </a:lnTo>
                <a:lnTo>
                  <a:pt x="0" y="461665"/>
                </a:lnTo>
                <a:lnTo>
                  <a:pt x="1337678" y="461665"/>
                </a:lnTo>
                <a:lnTo>
                  <a:pt x="1337678" y="0"/>
                </a:lnTo>
                <a:close/>
              </a:path>
            </a:pathLst>
          </a:custGeom>
          <a:solidFill>
            <a:srgbClr val="FFFFFF"/>
          </a:solidFill>
        </p:spPr>
        <p:txBody>
          <a:bodyPr wrap="square" lIns="0" tIns="0" rIns="0" bIns="0" rtlCol="0"/>
          <a:lstStyle/>
          <a:p/>
        </p:txBody>
      </p:sp>
      <p:sp>
        <p:nvSpPr>
          <p:cNvPr id="20" name="object 20" descr=""/>
          <p:cNvSpPr txBox="1"/>
          <p:nvPr/>
        </p:nvSpPr>
        <p:spPr>
          <a:xfrm>
            <a:off x="2816774" y="1928876"/>
            <a:ext cx="513080" cy="391160"/>
          </a:xfrm>
          <a:prstGeom prst="rect">
            <a:avLst/>
          </a:prstGeom>
        </p:spPr>
        <p:txBody>
          <a:bodyPr wrap="square" lIns="0" tIns="12700" rIns="0" bIns="0" rtlCol="0" vert="horz">
            <a:spAutoFit/>
          </a:bodyPr>
          <a:lstStyle/>
          <a:p>
            <a:pPr>
              <a:lnSpc>
                <a:spcPct val="100000"/>
              </a:lnSpc>
              <a:spcBef>
                <a:spcPts val="100"/>
              </a:spcBef>
            </a:pPr>
            <a:r>
              <a:rPr dirty="0" sz="2400" spc="-25">
                <a:latin typeface="Tahoma"/>
                <a:cs typeface="Tahoma"/>
              </a:rPr>
              <a:t>250</a:t>
            </a:r>
            <a:endParaRPr sz="2400">
              <a:latin typeface="Tahoma"/>
              <a:cs typeface="Tahoma"/>
            </a:endParaRPr>
          </a:p>
        </p:txBody>
      </p:sp>
      <p:sp>
        <p:nvSpPr>
          <p:cNvPr id="21" name="object 21" descr=""/>
          <p:cNvSpPr/>
          <p:nvPr/>
        </p:nvSpPr>
        <p:spPr>
          <a:xfrm>
            <a:off x="1949885" y="2633877"/>
            <a:ext cx="1487170" cy="462280"/>
          </a:xfrm>
          <a:custGeom>
            <a:avLst/>
            <a:gdLst/>
            <a:ahLst/>
            <a:cxnLst/>
            <a:rect l="l" t="t" r="r" b="b"/>
            <a:pathLst>
              <a:path w="1487170" h="462280">
                <a:moveTo>
                  <a:pt x="1486590" y="0"/>
                </a:moveTo>
                <a:lnTo>
                  <a:pt x="0" y="0"/>
                </a:lnTo>
                <a:lnTo>
                  <a:pt x="0" y="461665"/>
                </a:lnTo>
                <a:lnTo>
                  <a:pt x="1486590" y="461665"/>
                </a:lnTo>
                <a:lnTo>
                  <a:pt x="1486590" y="0"/>
                </a:lnTo>
                <a:close/>
              </a:path>
            </a:pathLst>
          </a:custGeom>
          <a:solidFill>
            <a:srgbClr val="FFFFFF"/>
          </a:solidFill>
        </p:spPr>
        <p:txBody>
          <a:bodyPr wrap="square" lIns="0" tIns="0" rIns="0" bIns="0" rtlCol="0"/>
          <a:lstStyle/>
          <a:p/>
        </p:txBody>
      </p:sp>
      <p:sp>
        <p:nvSpPr>
          <p:cNvPr id="22" name="object 22" descr=""/>
          <p:cNvSpPr txBox="1"/>
          <p:nvPr/>
        </p:nvSpPr>
        <p:spPr>
          <a:xfrm>
            <a:off x="2831900" y="2666491"/>
            <a:ext cx="525780"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Tahoma"/>
                <a:cs typeface="Tahoma"/>
              </a:rPr>
              <a:t>200</a:t>
            </a:r>
            <a:endParaRPr sz="2400">
              <a:latin typeface="Tahoma"/>
              <a:cs typeface="Tahoma"/>
            </a:endParaRPr>
          </a:p>
        </p:txBody>
      </p:sp>
      <p:sp>
        <p:nvSpPr>
          <p:cNvPr id="23" name="object 23" descr=""/>
          <p:cNvSpPr/>
          <p:nvPr/>
        </p:nvSpPr>
        <p:spPr>
          <a:xfrm>
            <a:off x="1974852" y="3373153"/>
            <a:ext cx="1487170" cy="462280"/>
          </a:xfrm>
          <a:custGeom>
            <a:avLst/>
            <a:gdLst/>
            <a:ahLst/>
            <a:cxnLst/>
            <a:rect l="l" t="t" r="r" b="b"/>
            <a:pathLst>
              <a:path w="1487170" h="462279">
                <a:moveTo>
                  <a:pt x="1486590" y="0"/>
                </a:moveTo>
                <a:lnTo>
                  <a:pt x="0" y="0"/>
                </a:lnTo>
                <a:lnTo>
                  <a:pt x="0" y="461665"/>
                </a:lnTo>
                <a:lnTo>
                  <a:pt x="1486590" y="461665"/>
                </a:lnTo>
                <a:lnTo>
                  <a:pt x="1486590" y="0"/>
                </a:lnTo>
                <a:close/>
              </a:path>
            </a:pathLst>
          </a:custGeom>
          <a:solidFill>
            <a:srgbClr val="FFFFFF"/>
          </a:solidFill>
        </p:spPr>
        <p:txBody>
          <a:bodyPr wrap="square" lIns="0" tIns="0" rIns="0" bIns="0" rtlCol="0"/>
          <a:lstStyle/>
          <a:p/>
        </p:txBody>
      </p:sp>
      <p:sp>
        <p:nvSpPr>
          <p:cNvPr id="24" name="object 24" descr=""/>
          <p:cNvSpPr txBox="1"/>
          <p:nvPr/>
        </p:nvSpPr>
        <p:spPr>
          <a:xfrm>
            <a:off x="2856867" y="3407155"/>
            <a:ext cx="525780"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Tahoma"/>
                <a:cs typeface="Tahoma"/>
              </a:rPr>
              <a:t>150</a:t>
            </a:r>
            <a:endParaRPr sz="2400">
              <a:latin typeface="Tahoma"/>
              <a:cs typeface="Tahoma"/>
            </a:endParaRPr>
          </a:p>
        </p:txBody>
      </p:sp>
      <p:sp>
        <p:nvSpPr>
          <p:cNvPr id="25" name="object 25" descr=""/>
          <p:cNvSpPr/>
          <p:nvPr/>
        </p:nvSpPr>
        <p:spPr>
          <a:xfrm>
            <a:off x="1986555" y="4096561"/>
            <a:ext cx="1487170" cy="462280"/>
          </a:xfrm>
          <a:custGeom>
            <a:avLst/>
            <a:gdLst/>
            <a:ahLst/>
            <a:cxnLst/>
            <a:rect l="l" t="t" r="r" b="b"/>
            <a:pathLst>
              <a:path w="1487170" h="462279">
                <a:moveTo>
                  <a:pt x="1486589" y="0"/>
                </a:moveTo>
                <a:lnTo>
                  <a:pt x="0" y="0"/>
                </a:lnTo>
                <a:lnTo>
                  <a:pt x="0" y="461664"/>
                </a:lnTo>
                <a:lnTo>
                  <a:pt x="1486589" y="461664"/>
                </a:lnTo>
                <a:lnTo>
                  <a:pt x="1486589" y="0"/>
                </a:lnTo>
                <a:close/>
              </a:path>
            </a:pathLst>
          </a:custGeom>
          <a:solidFill>
            <a:srgbClr val="FFFFFF"/>
          </a:solidFill>
        </p:spPr>
        <p:txBody>
          <a:bodyPr wrap="square" lIns="0" tIns="0" rIns="0" bIns="0" rtlCol="0"/>
          <a:lstStyle/>
          <a:p/>
        </p:txBody>
      </p:sp>
      <p:sp>
        <p:nvSpPr>
          <p:cNvPr id="26" name="object 26" descr=""/>
          <p:cNvSpPr txBox="1"/>
          <p:nvPr/>
        </p:nvSpPr>
        <p:spPr>
          <a:xfrm>
            <a:off x="2868569" y="4129532"/>
            <a:ext cx="525780"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Tahoma"/>
                <a:cs typeface="Tahoma"/>
              </a:rPr>
              <a:t>100</a:t>
            </a:r>
            <a:endParaRPr sz="2400">
              <a:latin typeface="Tahoma"/>
              <a:cs typeface="Tahoma"/>
            </a:endParaRPr>
          </a:p>
        </p:txBody>
      </p:sp>
      <p:sp>
        <p:nvSpPr>
          <p:cNvPr id="27" name="object 27" descr=""/>
          <p:cNvSpPr/>
          <p:nvPr/>
        </p:nvSpPr>
        <p:spPr>
          <a:xfrm>
            <a:off x="1936381" y="4850126"/>
            <a:ext cx="1487170" cy="462280"/>
          </a:xfrm>
          <a:custGeom>
            <a:avLst/>
            <a:gdLst/>
            <a:ahLst/>
            <a:cxnLst/>
            <a:rect l="l" t="t" r="r" b="b"/>
            <a:pathLst>
              <a:path w="1487170" h="462279">
                <a:moveTo>
                  <a:pt x="1486590" y="0"/>
                </a:moveTo>
                <a:lnTo>
                  <a:pt x="0" y="0"/>
                </a:lnTo>
                <a:lnTo>
                  <a:pt x="0" y="461664"/>
                </a:lnTo>
                <a:lnTo>
                  <a:pt x="1486590" y="461664"/>
                </a:lnTo>
                <a:lnTo>
                  <a:pt x="1486590" y="0"/>
                </a:lnTo>
                <a:close/>
              </a:path>
            </a:pathLst>
          </a:custGeom>
          <a:solidFill>
            <a:srgbClr val="FFFFFF"/>
          </a:solidFill>
        </p:spPr>
        <p:txBody>
          <a:bodyPr wrap="square" lIns="0" tIns="0" rIns="0" bIns="0" rtlCol="0"/>
          <a:lstStyle/>
          <a:p/>
        </p:txBody>
      </p:sp>
      <p:sp>
        <p:nvSpPr>
          <p:cNvPr id="28" name="object 28" descr=""/>
          <p:cNvSpPr txBox="1"/>
          <p:nvPr/>
        </p:nvSpPr>
        <p:spPr>
          <a:xfrm>
            <a:off x="2985084" y="4882388"/>
            <a:ext cx="359410"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Tahoma"/>
                <a:cs typeface="Tahoma"/>
              </a:rPr>
              <a:t>50</a:t>
            </a:r>
            <a:endParaRPr sz="2400">
              <a:latin typeface="Tahoma"/>
              <a:cs typeface="Tahoma"/>
            </a:endParaRPr>
          </a:p>
        </p:txBody>
      </p:sp>
      <p:sp>
        <p:nvSpPr>
          <p:cNvPr id="29" name="object 29" descr=""/>
          <p:cNvSpPr/>
          <p:nvPr/>
        </p:nvSpPr>
        <p:spPr>
          <a:xfrm>
            <a:off x="1847438" y="2535229"/>
            <a:ext cx="505459" cy="2308860"/>
          </a:xfrm>
          <a:custGeom>
            <a:avLst/>
            <a:gdLst/>
            <a:ahLst/>
            <a:cxnLst/>
            <a:rect l="l" t="t" r="r" b="b"/>
            <a:pathLst>
              <a:path w="505460" h="2308860">
                <a:moveTo>
                  <a:pt x="505247" y="0"/>
                </a:moveTo>
                <a:lnTo>
                  <a:pt x="0" y="0"/>
                </a:lnTo>
                <a:lnTo>
                  <a:pt x="0" y="2308324"/>
                </a:lnTo>
                <a:lnTo>
                  <a:pt x="505247" y="2308324"/>
                </a:lnTo>
                <a:lnTo>
                  <a:pt x="505247" y="0"/>
                </a:lnTo>
                <a:close/>
              </a:path>
            </a:pathLst>
          </a:custGeom>
          <a:solidFill>
            <a:srgbClr val="FFFFFF"/>
          </a:solidFill>
        </p:spPr>
        <p:txBody>
          <a:bodyPr wrap="square" lIns="0" tIns="0" rIns="0" bIns="0" rtlCol="0"/>
          <a:lstStyle/>
          <a:p/>
        </p:txBody>
      </p:sp>
      <p:sp>
        <p:nvSpPr>
          <p:cNvPr id="30" name="object 30" descr=""/>
          <p:cNvSpPr txBox="1"/>
          <p:nvPr/>
        </p:nvSpPr>
        <p:spPr>
          <a:xfrm>
            <a:off x="1926178" y="2581147"/>
            <a:ext cx="330200" cy="1470660"/>
          </a:xfrm>
          <a:prstGeom prst="rect">
            <a:avLst/>
          </a:prstGeom>
        </p:spPr>
        <p:txBody>
          <a:bodyPr wrap="square" lIns="0" tIns="18415" rIns="0" bIns="0" rtlCol="0" vert="horz">
            <a:spAutoFit/>
          </a:bodyPr>
          <a:lstStyle/>
          <a:p>
            <a:pPr algn="just" marL="12700" marR="5080">
              <a:lnSpc>
                <a:spcPct val="98300"/>
              </a:lnSpc>
              <a:spcBef>
                <a:spcPts val="145"/>
              </a:spcBef>
            </a:pPr>
            <a:r>
              <a:rPr dirty="0" sz="2400" spc="-50">
                <a:latin typeface="ＭＳ Ｐゴシック"/>
                <a:cs typeface="ＭＳ Ｐゴシック"/>
              </a:rPr>
              <a:t>設備容量</a:t>
            </a:r>
            <a:endParaRPr sz="2400">
              <a:latin typeface="ＭＳ Ｐゴシック"/>
              <a:cs typeface="ＭＳ Ｐゴシック"/>
            </a:endParaRPr>
          </a:p>
        </p:txBody>
      </p:sp>
      <p:sp>
        <p:nvSpPr>
          <p:cNvPr id="31" name="object 31" descr=""/>
          <p:cNvSpPr txBox="1"/>
          <p:nvPr/>
        </p:nvSpPr>
        <p:spPr>
          <a:xfrm>
            <a:off x="2052251" y="1959355"/>
            <a:ext cx="491490" cy="391160"/>
          </a:xfrm>
          <a:prstGeom prst="rect">
            <a:avLst/>
          </a:prstGeom>
        </p:spPr>
        <p:txBody>
          <a:bodyPr wrap="square" lIns="0" tIns="12700" rIns="0" bIns="0" rtlCol="0" vert="horz">
            <a:spAutoFit/>
          </a:bodyPr>
          <a:lstStyle/>
          <a:p>
            <a:pPr>
              <a:lnSpc>
                <a:spcPct val="100000"/>
              </a:lnSpc>
              <a:spcBef>
                <a:spcPts val="100"/>
              </a:spcBef>
            </a:pPr>
            <a:r>
              <a:rPr dirty="0" sz="2400" spc="-25">
                <a:latin typeface="Tahoma"/>
                <a:cs typeface="Tahoma"/>
              </a:rPr>
              <a:t>GW</a:t>
            </a:r>
            <a:endParaRPr sz="2400">
              <a:latin typeface="Tahoma"/>
              <a:cs typeface="Tahoma"/>
            </a:endParaRPr>
          </a:p>
        </p:txBody>
      </p:sp>
      <p:sp>
        <p:nvSpPr>
          <p:cNvPr id="32" name="object 32" descr=""/>
          <p:cNvSpPr txBox="1"/>
          <p:nvPr/>
        </p:nvSpPr>
        <p:spPr>
          <a:xfrm>
            <a:off x="4727848" y="5078017"/>
            <a:ext cx="2181225" cy="623570"/>
          </a:xfrm>
          <a:prstGeom prst="rect">
            <a:avLst/>
          </a:prstGeom>
          <a:solidFill>
            <a:srgbClr val="FFFFFF"/>
          </a:solidFill>
          <a:ln w="12700">
            <a:solidFill>
              <a:srgbClr val="000000"/>
            </a:solidFill>
          </a:ln>
        </p:spPr>
        <p:txBody>
          <a:bodyPr wrap="square" lIns="0" tIns="27305" rIns="0" bIns="0" rtlCol="0" vert="horz">
            <a:spAutoFit/>
          </a:bodyPr>
          <a:lstStyle/>
          <a:p>
            <a:pPr marL="33655" marR="153670">
              <a:lnSpc>
                <a:spcPct val="102200"/>
              </a:lnSpc>
              <a:spcBef>
                <a:spcPts val="215"/>
              </a:spcBef>
            </a:pPr>
            <a:r>
              <a:rPr dirty="0" sz="1800" spc="-10">
                <a:latin typeface="ＭＳ Ｐゴシック"/>
                <a:cs typeface="ＭＳ Ｐゴシック"/>
              </a:rPr>
              <a:t>三菱商事が落札した</a:t>
            </a:r>
            <a:r>
              <a:rPr dirty="0" sz="1800">
                <a:latin typeface="ＭＳ Ｐゴシック"/>
                <a:cs typeface="ＭＳ Ｐゴシック"/>
              </a:rPr>
              <a:t>設備容量</a:t>
            </a:r>
            <a:r>
              <a:rPr dirty="0" sz="1800" spc="-10">
                <a:latin typeface="Tahoma"/>
                <a:cs typeface="Tahoma"/>
              </a:rPr>
              <a:t>1.7GW</a:t>
            </a:r>
            <a:endParaRPr sz="1800">
              <a:latin typeface="Tahoma"/>
              <a:cs typeface="Tahoma"/>
            </a:endParaRPr>
          </a:p>
        </p:txBody>
      </p:sp>
      <p:sp>
        <p:nvSpPr>
          <p:cNvPr id="33" name="object 33" descr=""/>
          <p:cNvSpPr/>
          <p:nvPr/>
        </p:nvSpPr>
        <p:spPr>
          <a:xfrm>
            <a:off x="6905767" y="5244325"/>
            <a:ext cx="835025" cy="607695"/>
          </a:xfrm>
          <a:custGeom>
            <a:avLst/>
            <a:gdLst/>
            <a:ahLst/>
            <a:cxnLst/>
            <a:rect l="l" t="t" r="r" b="b"/>
            <a:pathLst>
              <a:path w="835025" h="607695">
                <a:moveTo>
                  <a:pt x="769979" y="566380"/>
                </a:moveTo>
                <a:lnTo>
                  <a:pt x="750401" y="593363"/>
                </a:lnTo>
                <a:lnTo>
                  <a:pt x="834452" y="607275"/>
                </a:lnTo>
                <a:lnTo>
                  <a:pt x="817066" y="573838"/>
                </a:lnTo>
                <a:lnTo>
                  <a:pt x="780258" y="573838"/>
                </a:lnTo>
                <a:lnTo>
                  <a:pt x="769979" y="566380"/>
                </a:lnTo>
                <a:close/>
              </a:path>
              <a:path w="835025" h="607695">
                <a:moveTo>
                  <a:pt x="775572" y="558671"/>
                </a:moveTo>
                <a:lnTo>
                  <a:pt x="769979" y="566380"/>
                </a:lnTo>
                <a:lnTo>
                  <a:pt x="780258" y="573838"/>
                </a:lnTo>
                <a:lnTo>
                  <a:pt x="785851" y="566129"/>
                </a:lnTo>
                <a:lnTo>
                  <a:pt x="775572" y="558671"/>
                </a:lnTo>
                <a:close/>
              </a:path>
              <a:path w="835025" h="607695">
                <a:moveTo>
                  <a:pt x="795150" y="531688"/>
                </a:moveTo>
                <a:lnTo>
                  <a:pt x="775572" y="558671"/>
                </a:lnTo>
                <a:lnTo>
                  <a:pt x="785851" y="566129"/>
                </a:lnTo>
                <a:lnTo>
                  <a:pt x="780258" y="573838"/>
                </a:lnTo>
                <a:lnTo>
                  <a:pt x="817066" y="573838"/>
                </a:lnTo>
                <a:lnTo>
                  <a:pt x="795150" y="531688"/>
                </a:lnTo>
                <a:close/>
              </a:path>
              <a:path w="835025" h="607695">
                <a:moveTo>
                  <a:pt x="5594" y="0"/>
                </a:moveTo>
                <a:lnTo>
                  <a:pt x="0" y="7708"/>
                </a:lnTo>
                <a:lnTo>
                  <a:pt x="769979" y="566380"/>
                </a:lnTo>
                <a:lnTo>
                  <a:pt x="775572" y="558671"/>
                </a:lnTo>
                <a:lnTo>
                  <a:pt x="5594" y="0"/>
                </a:lnTo>
                <a:close/>
              </a:path>
            </a:pathLst>
          </a:custGeom>
          <a:solidFill>
            <a:srgbClr val="40458C"/>
          </a:solidFill>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471888" y="6499859"/>
            <a:ext cx="505459" cy="238760"/>
          </a:xfrm>
          <a:prstGeom prst="rect">
            <a:avLst/>
          </a:prstGeom>
        </p:spPr>
        <p:txBody>
          <a:bodyPr wrap="square" lIns="0" tIns="12700" rIns="0" bIns="0" rtlCol="0" vert="horz">
            <a:spAutoFit/>
          </a:bodyPr>
          <a:lstStyle/>
          <a:p>
            <a:pPr marL="12700">
              <a:lnSpc>
                <a:spcPct val="100000"/>
              </a:lnSpc>
              <a:spcBef>
                <a:spcPts val="100"/>
              </a:spcBef>
            </a:pPr>
            <a:r>
              <a:rPr dirty="0" sz="1400" spc="-10">
                <a:solidFill>
                  <a:srgbClr val="40458C"/>
                </a:solidFill>
                <a:latin typeface="游ゴシック"/>
                <a:cs typeface="游ゴシック"/>
              </a:rPr>
              <a:t>17/47</a:t>
            </a:r>
            <a:endParaRPr sz="1400">
              <a:latin typeface="游ゴシック"/>
              <a:cs typeface="游ゴシック"/>
            </a:endParaRPr>
          </a:p>
        </p:txBody>
      </p:sp>
      <p:sp>
        <p:nvSpPr>
          <p:cNvPr id="3" name="object 3" descr=""/>
          <p:cNvSpPr txBox="1"/>
          <p:nvPr/>
        </p:nvSpPr>
        <p:spPr>
          <a:xfrm>
            <a:off x="2276568" y="6515628"/>
            <a:ext cx="5234305" cy="196215"/>
          </a:xfrm>
          <a:prstGeom prst="rect">
            <a:avLst/>
          </a:prstGeom>
        </p:spPr>
        <p:txBody>
          <a:bodyPr wrap="square" lIns="0" tIns="0" rIns="0" bIns="0" rtlCol="0" vert="horz">
            <a:spAutoFit/>
          </a:bodyPr>
          <a:lstStyle/>
          <a:p>
            <a:pPr>
              <a:lnSpc>
                <a:spcPts val="1510"/>
              </a:lnSpc>
              <a:tabLst>
                <a:tab pos="3199765" algn="l"/>
              </a:tabLst>
            </a:pPr>
            <a:r>
              <a:rPr dirty="0" sz="1400">
                <a:latin typeface="游ゴシック"/>
                <a:cs typeface="游ゴシック"/>
              </a:rPr>
              <a:t>秘密情報⽬的外使⽤・複製・開⽰禁</a:t>
            </a:r>
            <a:r>
              <a:rPr dirty="0" sz="1400" spc="-50">
                <a:latin typeface="游ゴシック"/>
                <a:cs typeface="游ゴシック"/>
              </a:rPr>
              <a:t>⽌</a:t>
            </a:r>
            <a:r>
              <a:rPr dirty="0" sz="1400">
                <a:latin typeface="游ゴシック"/>
                <a:cs typeface="游ゴシック"/>
              </a:rPr>
              <a:t>	Advanced</a:t>
            </a:r>
            <a:r>
              <a:rPr dirty="0" sz="1400" spc="-35">
                <a:latin typeface="游ゴシック"/>
                <a:cs typeface="游ゴシック"/>
              </a:rPr>
              <a:t> </a:t>
            </a:r>
            <a:r>
              <a:rPr dirty="0" sz="1400">
                <a:latin typeface="游ゴシック"/>
                <a:cs typeface="游ゴシック"/>
              </a:rPr>
              <a:t>Float</a:t>
            </a:r>
            <a:r>
              <a:rPr dirty="0" sz="1400" spc="-45">
                <a:latin typeface="游ゴシック"/>
                <a:cs typeface="游ゴシック"/>
              </a:rPr>
              <a:t> </a:t>
            </a:r>
            <a:r>
              <a:rPr dirty="0" sz="1400">
                <a:latin typeface="游ゴシック"/>
                <a:cs typeface="游ゴシック"/>
              </a:rPr>
              <a:t>株式会</a:t>
            </a:r>
            <a:r>
              <a:rPr dirty="0" sz="1400" spc="-50">
                <a:latin typeface="游ゴシック"/>
                <a:cs typeface="游ゴシック"/>
              </a:rPr>
              <a:t>社</a:t>
            </a:r>
            <a:endParaRPr sz="1400">
              <a:latin typeface="游ゴシック"/>
              <a:cs typeface="游ゴシック"/>
            </a:endParaRPr>
          </a:p>
        </p:txBody>
      </p:sp>
      <p:pic>
        <p:nvPicPr>
          <p:cNvPr id="4" name="object 4" descr=""/>
          <p:cNvPicPr/>
          <p:nvPr/>
        </p:nvPicPr>
        <p:blipFill>
          <a:blip r:embed="rId2" cstate="print"/>
          <a:stretch>
            <a:fillRect/>
          </a:stretch>
        </p:blipFill>
        <p:spPr>
          <a:xfrm>
            <a:off x="86497" y="6327247"/>
            <a:ext cx="2003558" cy="530750"/>
          </a:xfrm>
          <a:prstGeom prst="rect">
            <a:avLst/>
          </a:prstGeom>
        </p:spPr>
      </p:pic>
      <p:pic>
        <p:nvPicPr>
          <p:cNvPr id="5" name="object 5" descr=""/>
          <p:cNvPicPr/>
          <p:nvPr/>
        </p:nvPicPr>
        <p:blipFill>
          <a:blip r:embed="rId3" cstate="print"/>
          <a:stretch>
            <a:fillRect/>
          </a:stretch>
        </p:blipFill>
        <p:spPr>
          <a:xfrm>
            <a:off x="2221604" y="1772815"/>
            <a:ext cx="7421377" cy="4926073"/>
          </a:xfrm>
          <a:prstGeom prst="rect">
            <a:avLst/>
          </a:prstGeom>
        </p:spPr>
      </p:pic>
      <p:sp>
        <p:nvSpPr>
          <p:cNvPr id="6" name="object 6"/>
          <p:cNvSpPr txBox="1">
            <a:spLocks noGrp="1"/>
          </p:cNvSpPr>
          <p:nvPr>
            <p:ph type="title"/>
          </p:nvPr>
        </p:nvSpPr>
        <p:spPr>
          <a:xfrm>
            <a:off x="3294420" y="111251"/>
            <a:ext cx="5308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⽇本の原発の設備容量の推移</a:t>
            </a:r>
          </a:p>
        </p:txBody>
      </p:sp>
      <p:sp>
        <p:nvSpPr>
          <p:cNvPr id="7" name="object 7" descr=""/>
          <p:cNvSpPr txBox="1"/>
          <p:nvPr/>
        </p:nvSpPr>
        <p:spPr>
          <a:xfrm>
            <a:off x="5054235" y="6648704"/>
            <a:ext cx="5928360" cy="162560"/>
          </a:xfrm>
          <a:prstGeom prst="rect">
            <a:avLst/>
          </a:prstGeom>
        </p:spPr>
        <p:txBody>
          <a:bodyPr wrap="square" lIns="0" tIns="12700" rIns="0" bIns="0" rtlCol="0" vert="horz">
            <a:spAutoFit/>
          </a:bodyPr>
          <a:lstStyle/>
          <a:p>
            <a:pPr marL="12700">
              <a:lnSpc>
                <a:spcPct val="100000"/>
              </a:lnSpc>
              <a:spcBef>
                <a:spcPts val="100"/>
              </a:spcBef>
            </a:pPr>
            <a:r>
              <a:rPr dirty="0" sz="900">
                <a:solidFill>
                  <a:srgbClr val="40458C"/>
                </a:solidFill>
                <a:latin typeface="游ゴシック"/>
                <a:cs typeface="游ゴシック"/>
              </a:rPr>
              <a:t>資源エネルギー庁</a:t>
            </a:r>
            <a:r>
              <a:rPr dirty="0" sz="900" spc="-10">
                <a:solidFill>
                  <a:srgbClr val="40458C"/>
                </a:solidFill>
                <a:latin typeface="游ゴシック"/>
                <a:cs typeface="游ゴシック"/>
              </a:rPr>
              <a:t>HP</a:t>
            </a:r>
            <a:r>
              <a:rPr dirty="0" sz="900" spc="100">
                <a:solidFill>
                  <a:srgbClr val="40458C"/>
                </a:solidFill>
                <a:latin typeface="游ゴシック"/>
                <a:cs typeface="游ゴシック"/>
              </a:rPr>
              <a:t>より  </a:t>
            </a:r>
            <a:r>
              <a:rPr dirty="0" sz="900" spc="-10">
                <a:solidFill>
                  <a:srgbClr val="40458C"/>
                </a:solidFill>
                <a:latin typeface="游ゴシック"/>
                <a:cs typeface="游ゴシック"/>
              </a:rPr>
              <a:t>https://</a:t>
            </a:r>
            <a:r>
              <a:rPr dirty="0" sz="900" spc="-10">
                <a:solidFill>
                  <a:srgbClr val="40458C"/>
                </a:solidFill>
                <a:latin typeface="游ゴシック"/>
                <a:cs typeface="游ゴシック"/>
                <a:hlinkClick r:id="rId4"/>
              </a:rPr>
              <a:t>www.enecho.meti.go.jp/about/special/tokushu/nuclear/nihonnonuclear.html</a:t>
            </a:r>
            <a:endParaRPr sz="900">
              <a:latin typeface="游ゴシック"/>
              <a:cs typeface="游ゴシック"/>
            </a:endParaRPr>
          </a:p>
        </p:txBody>
      </p:sp>
      <p:sp>
        <p:nvSpPr>
          <p:cNvPr id="8" name="object 8" descr=""/>
          <p:cNvSpPr/>
          <p:nvPr/>
        </p:nvSpPr>
        <p:spPr>
          <a:xfrm>
            <a:off x="8688288" y="3168525"/>
            <a:ext cx="216535" cy="1872614"/>
          </a:xfrm>
          <a:custGeom>
            <a:avLst/>
            <a:gdLst/>
            <a:ahLst/>
            <a:cxnLst/>
            <a:rect l="l" t="t" r="r" b="b"/>
            <a:pathLst>
              <a:path w="216534" h="1872614">
                <a:moveTo>
                  <a:pt x="216023" y="0"/>
                </a:moveTo>
                <a:lnTo>
                  <a:pt x="0" y="0"/>
                </a:lnTo>
                <a:lnTo>
                  <a:pt x="0" y="1872208"/>
                </a:lnTo>
                <a:lnTo>
                  <a:pt x="216023" y="1872208"/>
                </a:lnTo>
                <a:lnTo>
                  <a:pt x="216023" y="0"/>
                </a:lnTo>
                <a:close/>
              </a:path>
            </a:pathLst>
          </a:custGeom>
          <a:solidFill>
            <a:srgbClr val="E2FDBA"/>
          </a:solidFill>
        </p:spPr>
        <p:txBody>
          <a:bodyPr wrap="square" lIns="0" tIns="0" rIns="0" bIns="0" rtlCol="0"/>
          <a:lstStyle/>
          <a:p/>
        </p:txBody>
      </p:sp>
      <p:sp>
        <p:nvSpPr>
          <p:cNvPr id="9" name="object 9" descr=""/>
          <p:cNvSpPr txBox="1"/>
          <p:nvPr/>
        </p:nvSpPr>
        <p:spPr>
          <a:xfrm>
            <a:off x="1703511" y="692696"/>
            <a:ext cx="8856980" cy="1246505"/>
          </a:xfrm>
          <a:prstGeom prst="rect">
            <a:avLst/>
          </a:prstGeom>
          <a:ln w="9525">
            <a:solidFill>
              <a:srgbClr val="40458C"/>
            </a:solidFill>
          </a:ln>
        </p:spPr>
        <p:txBody>
          <a:bodyPr wrap="square" lIns="0" tIns="19050" rIns="0" bIns="0" rtlCol="0" vert="horz">
            <a:spAutoFit/>
          </a:bodyPr>
          <a:lstStyle/>
          <a:p>
            <a:pPr marL="643890" indent="-342900">
              <a:lnSpc>
                <a:spcPct val="100000"/>
              </a:lnSpc>
              <a:spcBef>
                <a:spcPts val="150"/>
              </a:spcBef>
              <a:buClr>
                <a:srgbClr val="A6A6A6"/>
              </a:buClr>
              <a:buFont typeface="Wingdings"/>
              <a:buChar char=""/>
              <a:tabLst>
                <a:tab pos="643890" algn="l"/>
              </a:tabLst>
            </a:pPr>
            <a:r>
              <a:rPr dirty="0" sz="2000">
                <a:latin typeface="游ゴシック"/>
                <a:cs typeface="游ゴシック"/>
              </a:rPr>
              <a:t>⽇本の原⼦⼒発電は</a:t>
            </a:r>
            <a:r>
              <a:rPr dirty="0" sz="2000" spc="-20">
                <a:latin typeface="游ゴシック"/>
                <a:cs typeface="游ゴシック"/>
              </a:rPr>
              <a:t>2010</a:t>
            </a:r>
            <a:r>
              <a:rPr dirty="0" sz="2000">
                <a:latin typeface="游ゴシック"/>
                <a:cs typeface="游ゴシック"/>
              </a:rPr>
              <a:t>年の</a:t>
            </a:r>
            <a:r>
              <a:rPr dirty="0" sz="2000" spc="-20">
                <a:latin typeface="游ゴシック"/>
                <a:cs typeface="游ゴシック"/>
              </a:rPr>
              <a:t>54</a:t>
            </a:r>
            <a:r>
              <a:rPr dirty="0" sz="2000">
                <a:latin typeface="游ゴシック"/>
                <a:cs typeface="游ゴシック"/>
              </a:rPr>
              <a:t>基から現時点で</a:t>
            </a:r>
            <a:r>
              <a:rPr dirty="0" sz="2000" spc="-20">
                <a:latin typeface="游ゴシック"/>
                <a:cs typeface="游ゴシック"/>
              </a:rPr>
              <a:t>36</a:t>
            </a:r>
            <a:r>
              <a:rPr dirty="0" sz="2000" spc="-15">
                <a:latin typeface="游ゴシック"/>
                <a:cs typeface="游ゴシック"/>
              </a:rPr>
              <a:t>基に減少</a:t>
            </a:r>
            <a:endParaRPr sz="200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dirty="0" sz="2000">
                <a:latin typeface="游ゴシック"/>
                <a:cs typeface="游ゴシック"/>
              </a:rPr>
              <a:t>基本的な原発寿命は</a:t>
            </a:r>
            <a:r>
              <a:rPr dirty="0" sz="2000" spc="-20">
                <a:latin typeface="游ゴシック"/>
                <a:cs typeface="游ゴシック"/>
              </a:rPr>
              <a:t>40</a:t>
            </a:r>
            <a:r>
              <a:rPr dirty="0" sz="2000">
                <a:latin typeface="游ゴシック"/>
                <a:cs typeface="游ゴシック"/>
              </a:rPr>
              <a:t>年であり、</a:t>
            </a:r>
            <a:r>
              <a:rPr dirty="0" sz="2000" spc="-20">
                <a:latin typeface="游ゴシック"/>
                <a:cs typeface="游ゴシック"/>
              </a:rPr>
              <a:t>2050</a:t>
            </a:r>
            <a:r>
              <a:rPr dirty="0" sz="2000" spc="-5">
                <a:latin typeface="游ゴシック"/>
                <a:cs typeface="游ゴシック"/>
              </a:rPr>
              <a:t>年までに継続的に減少</a:t>
            </a:r>
            <a:endParaRPr sz="200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dirty="0" sz="2000" spc="-5">
                <a:latin typeface="游ゴシック"/>
                <a:cs typeface="游ゴシック"/>
              </a:rPr>
              <a:t>原発の寿命延⻑は⼀時凌ぎの対応であり、技術の継承にはつながらない</a:t>
            </a:r>
            <a:endParaRPr sz="2000">
              <a:latin typeface="游ゴシック"/>
              <a:cs typeface="游ゴシック"/>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2331" y="111251"/>
            <a:ext cx="7340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原⼦⼒発電のみで⽕⼒を置き換える場合</a:t>
            </a:r>
          </a:p>
        </p:txBody>
      </p:sp>
      <p:sp>
        <p:nvSpPr>
          <p:cNvPr id="3" name="object 3" descr=""/>
          <p:cNvSpPr txBox="1"/>
          <p:nvPr/>
        </p:nvSpPr>
        <p:spPr>
          <a:xfrm>
            <a:off x="1134179" y="1709420"/>
            <a:ext cx="519430"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游ゴシック"/>
                <a:cs typeface="游ゴシック"/>
              </a:rPr>
              <a:t>GW</a:t>
            </a:r>
            <a:endParaRPr sz="2400">
              <a:latin typeface="游ゴシック"/>
              <a:cs typeface="游ゴシック"/>
            </a:endParaRPr>
          </a:p>
        </p:txBody>
      </p:sp>
      <p:sp>
        <p:nvSpPr>
          <p:cNvPr id="4" name="object 4" descr=""/>
          <p:cNvSpPr txBox="1"/>
          <p:nvPr/>
        </p:nvSpPr>
        <p:spPr>
          <a:xfrm>
            <a:off x="2250041" y="842481"/>
            <a:ext cx="8594725" cy="708025"/>
          </a:xfrm>
          <a:prstGeom prst="rect">
            <a:avLst/>
          </a:prstGeom>
          <a:ln w="9525">
            <a:solidFill>
              <a:srgbClr val="40458C"/>
            </a:solidFill>
          </a:ln>
        </p:spPr>
        <p:txBody>
          <a:bodyPr wrap="square" lIns="0" tIns="19050" rIns="0" bIns="0" rtlCol="0" vert="horz">
            <a:spAutoFit/>
          </a:bodyPr>
          <a:lstStyle/>
          <a:p>
            <a:pPr marL="643890" indent="-342900">
              <a:lnSpc>
                <a:spcPct val="100000"/>
              </a:lnSpc>
              <a:spcBef>
                <a:spcPts val="150"/>
              </a:spcBef>
              <a:buClr>
                <a:srgbClr val="A6A6A6"/>
              </a:buClr>
              <a:buFont typeface="Wingdings"/>
              <a:buChar char=""/>
              <a:tabLst>
                <a:tab pos="643890" algn="l"/>
                <a:tab pos="3387090" algn="l"/>
              </a:tabLst>
            </a:pPr>
            <a:r>
              <a:rPr dirty="0" sz="2000" spc="-20">
                <a:latin typeface="游ゴシック"/>
                <a:cs typeface="游ゴシック"/>
              </a:rPr>
              <a:t>100</a:t>
            </a:r>
            <a:r>
              <a:rPr dirty="0" sz="2000">
                <a:latin typeface="游ゴシック"/>
                <a:cs typeface="游ゴシック"/>
              </a:rPr>
              <a:t>万</a:t>
            </a:r>
            <a:r>
              <a:rPr dirty="0" sz="2000" spc="-20">
                <a:latin typeface="游ゴシック"/>
                <a:cs typeface="游ゴシック"/>
              </a:rPr>
              <a:t>kW</a:t>
            </a:r>
            <a:r>
              <a:rPr dirty="0" sz="2000">
                <a:latin typeface="游ゴシック"/>
                <a:cs typeface="游ゴシック"/>
              </a:rPr>
              <a:t>原発で</a:t>
            </a:r>
            <a:r>
              <a:rPr dirty="0" sz="2000" spc="-20">
                <a:latin typeface="游ゴシック"/>
                <a:cs typeface="游ゴシック"/>
              </a:rPr>
              <a:t>108</a:t>
            </a:r>
            <a:r>
              <a:rPr dirty="0" sz="2000" spc="-50">
                <a:latin typeface="游ゴシック"/>
                <a:cs typeface="游ゴシック"/>
              </a:rPr>
              <a:t>基</a:t>
            </a:r>
            <a:r>
              <a:rPr dirty="0" sz="2000">
                <a:latin typeface="游ゴシック"/>
                <a:cs typeface="游ゴシック"/>
              </a:rPr>
              <a:t>	</a:t>
            </a:r>
            <a:r>
              <a:rPr dirty="0" sz="2000" spc="-10">
                <a:latin typeface="游ゴシック"/>
                <a:cs typeface="游ゴシック"/>
              </a:rPr>
              <a:t>(</a:t>
            </a:r>
            <a:r>
              <a:rPr dirty="0" sz="2000">
                <a:latin typeface="游ゴシック"/>
                <a:cs typeface="游ゴシック"/>
              </a:rPr>
              <a:t>年</a:t>
            </a:r>
            <a:r>
              <a:rPr dirty="0" sz="2000" spc="-10">
                <a:latin typeface="游ゴシック"/>
                <a:cs typeface="游ゴシック"/>
              </a:rPr>
              <a:t>5~6</a:t>
            </a:r>
            <a:r>
              <a:rPr dirty="0" sz="2000">
                <a:latin typeface="游ゴシック"/>
                <a:cs typeface="游ゴシック"/>
              </a:rPr>
              <a:t>基ペース</a:t>
            </a:r>
            <a:r>
              <a:rPr dirty="0" sz="2000" spc="-10">
                <a:latin typeface="游ゴシック"/>
                <a:cs typeface="游ゴシック"/>
              </a:rPr>
              <a:t>)</a:t>
            </a:r>
            <a:r>
              <a:rPr dirty="0" sz="2000">
                <a:latin typeface="游ゴシック"/>
                <a:cs typeface="游ゴシック"/>
              </a:rPr>
              <a:t>の建設が</a:t>
            </a:r>
            <a:r>
              <a:rPr dirty="0" sz="2000" spc="-50">
                <a:latin typeface="游ゴシック"/>
                <a:cs typeface="游ゴシック"/>
              </a:rPr>
              <a:t>必</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dirty="0" u="sng" sz="2000" spc="-20">
                <a:solidFill>
                  <a:srgbClr val="FF0000"/>
                </a:solidFill>
                <a:uFill>
                  <a:solidFill>
                    <a:srgbClr val="FF0000"/>
                  </a:solidFill>
                </a:uFill>
                <a:latin typeface="游ゴシック"/>
                <a:cs typeface="游ゴシック"/>
              </a:rPr>
              <a:t>40</a:t>
            </a:r>
            <a:r>
              <a:rPr dirty="0" u="sng" sz="2000">
                <a:solidFill>
                  <a:srgbClr val="FF0000"/>
                </a:solidFill>
                <a:uFill>
                  <a:solidFill>
                    <a:srgbClr val="FF0000"/>
                  </a:solidFill>
                </a:uFill>
                <a:latin typeface="游ゴシック"/>
                <a:cs typeface="游ゴシック"/>
              </a:rPr>
              <a:t>兆円の投資</a:t>
            </a:r>
            <a:r>
              <a:rPr dirty="0" u="none" sz="2000">
                <a:latin typeface="游ゴシック"/>
                <a:cs typeface="游ゴシック"/>
              </a:rPr>
              <a:t>： 現状の建設コスト </a:t>
            </a:r>
            <a:r>
              <a:rPr dirty="0" u="none" sz="2000" spc="-10">
                <a:latin typeface="游ゴシック"/>
                <a:cs typeface="游ゴシック"/>
              </a:rPr>
              <a:t>（37万円/</a:t>
            </a:r>
            <a:r>
              <a:rPr dirty="0" u="none" sz="2000" spc="-20">
                <a:latin typeface="游ゴシック"/>
                <a:cs typeface="游ゴシック"/>
              </a:rPr>
              <a:t>kW）</a:t>
            </a:r>
            <a:endParaRPr sz="2000">
              <a:latin typeface="游ゴシック"/>
              <a:cs typeface="游ゴシック"/>
            </a:endParaRPr>
          </a:p>
        </p:txBody>
      </p:sp>
      <p:grpSp>
        <p:nvGrpSpPr>
          <p:cNvPr id="5" name="object 5" descr=""/>
          <p:cNvGrpSpPr/>
          <p:nvPr/>
        </p:nvGrpSpPr>
        <p:grpSpPr>
          <a:xfrm>
            <a:off x="2567682" y="1973412"/>
            <a:ext cx="8297545" cy="3737610"/>
            <a:chOff x="2567682" y="1973412"/>
            <a:chExt cx="8297545" cy="3737610"/>
          </a:xfrm>
        </p:grpSpPr>
        <p:sp>
          <p:nvSpPr>
            <p:cNvPr id="6" name="object 6" descr=""/>
            <p:cNvSpPr/>
            <p:nvPr/>
          </p:nvSpPr>
          <p:spPr>
            <a:xfrm>
              <a:off x="2572444" y="2599943"/>
              <a:ext cx="8288020" cy="2484120"/>
            </a:xfrm>
            <a:custGeom>
              <a:avLst/>
              <a:gdLst/>
              <a:ahLst/>
              <a:cxnLst/>
              <a:rect l="l" t="t" r="r" b="b"/>
              <a:pathLst>
                <a:path w="8288020" h="2484120">
                  <a:moveTo>
                    <a:pt x="0" y="2484120"/>
                  </a:moveTo>
                  <a:lnTo>
                    <a:pt x="1941643" y="2484120"/>
                  </a:lnTo>
                </a:path>
                <a:path w="8288020" h="2484120">
                  <a:moveTo>
                    <a:pt x="2200723" y="2484120"/>
                  </a:moveTo>
                  <a:lnTo>
                    <a:pt x="2770699" y="2484120"/>
                  </a:lnTo>
                </a:path>
                <a:path w="8288020" h="2484120">
                  <a:moveTo>
                    <a:pt x="3029779" y="2484120"/>
                  </a:moveTo>
                  <a:lnTo>
                    <a:pt x="3599755" y="2484120"/>
                  </a:lnTo>
                </a:path>
                <a:path w="8288020" h="2484120">
                  <a:moveTo>
                    <a:pt x="3858835" y="2484120"/>
                  </a:moveTo>
                  <a:lnTo>
                    <a:pt x="4428811" y="2484120"/>
                  </a:lnTo>
                </a:path>
                <a:path w="8288020" h="2484120">
                  <a:moveTo>
                    <a:pt x="4687891" y="2484120"/>
                  </a:moveTo>
                  <a:lnTo>
                    <a:pt x="5257867" y="2484120"/>
                  </a:lnTo>
                </a:path>
                <a:path w="8288020" h="2484120">
                  <a:moveTo>
                    <a:pt x="5516947" y="2484120"/>
                  </a:moveTo>
                  <a:lnTo>
                    <a:pt x="6915979" y="2484120"/>
                  </a:lnTo>
                </a:path>
                <a:path w="8288020" h="2484120">
                  <a:moveTo>
                    <a:pt x="7175059" y="2484120"/>
                  </a:moveTo>
                  <a:lnTo>
                    <a:pt x="7741987" y="2484120"/>
                  </a:lnTo>
                </a:path>
                <a:path w="8288020" h="2484120">
                  <a:moveTo>
                    <a:pt x="8004115" y="2484120"/>
                  </a:moveTo>
                  <a:lnTo>
                    <a:pt x="8287519" y="2484120"/>
                  </a:lnTo>
                </a:path>
                <a:path w="8288020" h="2484120">
                  <a:moveTo>
                    <a:pt x="0" y="1862328"/>
                  </a:moveTo>
                  <a:lnTo>
                    <a:pt x="2770699" y="1862328"/>
                  </a:lnTo>
                </a:path>
                <a:path w="8288020" h="2484120">
                  <a:moveTo>
                    <a:pt x="3029779" y="1862328"/>
                  </a:moveTo>
                  <a:lnTo>
                    <a:pt x="3599755" y="1862328"/>
                  </a:lnTo>
                </a:path>
                <a:path w="8288020" h="2484120">
                  <a:moveTo>
                    <a:pt x="3858835" y="1862328"/>
                  </a:moveTo>
                  <a:lnTo>
                    <a:pt x="6915979" y="1862328"/>
                  </a:lnTo>
                </a:path>
                <a:path w="8288020" h="2484120">
                  <a:moveTo>
                    <a:pt x="7175059" y="1862328"/>
                  </a:moveTo>
                  <a:lnTo>
                    <a:pt x="7741987" y="1862328"/>
                  </a:lnTo>
                </a:path>
                <a:path w="8288020" h="2484120">
                  <a:moveTo>
                    <a:pt x="8004115" y="1862328"/>
                  </a:moveTo>
                  <a:lnTo>
                    <a:pt x="8287519" y="1862328"/>
                  </a:lnTo>
                </a:path>
                <a:path w="8288020" h="2484120">
                  <a:moveTo>
                    <a:pt x="0" y="1243584"/>
                  </a:moveTo>
                  <a:lnTo>
                    <a:pt x="7741987" y="1243584"/>
                  </a:lnTo>
                </a:path>
                <a:path w="8288020" h="2484120">
                  <a:moveTo>
                    <a:pt x="8004115" y="1243584"/>
                  </a:moveTo>
                  <a:lnTo>
                    <a:pt x="8287519" y="1243584"/>
                  </a:lnTo>
                </a:path>
                <a:path w="8288020" h="2484120">
                  <a:moveTo>
                    <a:pt x="0" y="621792"/>
                  </a:moveTo>
                  <a:lnTo>
                    <a:pt x="7741987" y="621792"/>
                  </a:lnTo>
                </a:path>
                <a:path w="8288020" h="2484120">
                  <a:moveTo>
                    <a:pt x="8004115" y="621792"/>
                  </a:moveTo>
                  <a:lnTo>
                    <a:pt x="8287519" y="621792"/>
                  </a:lnTo>
                </a:path>
                <a:path w="8288020" h="2484120">
                  <a:moveTo>
                    <a:pt x="0" y="0"/>
                  </a:moveTo>
                  <a:lnTo>
                    <a:pt x="7741987" y="0"/>
                  </a:lnTo>
                </a:path>
                <a:path w="8288020" h="2484120">
                  <a:moveTo>
                    <a:pt x="8004115" y="0"/>
                  </a:moveTo>
                  <a:lnTo>
                    <a:pt x="8287519" y="0"/>
                  </a:lnTo>
                </a:path>
              </a:pathLst>
            </a:custGeom>
            <a:ln w="9525">
              <a:solidFill>
                <a:srgbClr val="DFE1F1"/>
              </a:solidFill>
            </a:ln>
          </p:spPr>
          <p:txBody>
            <a:bodyPr wrap="square" lIns="0" tIns="0" rIns="0" bIns="0" rtlCol="0"/>
            <a:lstStyle/>
            <a:p/>
          </p:txBody>
        </p:sp>
        <p:sp>
          <p:nvSpPr>
            <p:cNvPr id="7" name="object 7" descr=""/>
            <p:cNvSpPr/>
            <p:nvPr/>
          </p:nvSpPr>
          <p:spPr>
            <a:xfrm>
              <a:off x="2572444" y="1978174"/>
              <a:ext cx="8288020" cy="0"/>
            </a:xfrm>
            <a:custGeom>
              <a:avLst/>
              <a:gdLst/>
              <a:ahLst/>
              <a:cxnLst/>
              <a:rect l="l" t="t" r="r" b="b"/>
              <a:pathLst>
                <a:path w="8288020" h="0">
                  <a:moveTo>
                    <a:pt x="0" y="0"/>
                  </a:moveTo>
                  <a:lnTo>
                    <a:pt x="8287519" y="0"/>
                  </a:lnTo>
                </a:path>
              </a:pathLst>
            </a:custGeom>
            <a:ln w="9525">
              <a:solidFill>
                <a:srgbClr val="DFE1F1"/>
              </a:solidFill>
            </a:ln>
          </p:spPr>
          <p:txBody>
            <a:bodyPr wrap="square" lIns="0" tIns="0" rIns="0" bIns="0" rtlCol="0"/>
            <a:lstStyle/>
            <a:p/>
          </p:txBody>
        </p:sp>
        <p:sp>
          <p:nvSpPr>
            <p:cNvPr id="8" name="object 8" descr=""/>
            <p:cNvSpPr/>
            <p:nvPr/>
          </p:nvSpPr>
          <p:spPr>
            <a:xfrm>
              <a:off x="2572444" y="1978174"/>
              <a:ext cx="8288020" cy="3728085"/>
            </a:xfrm>
            <a:custGeom>
              <a:avLst/>
              <a:gdLst/>
              <a:ahLst/>
              <a:cxnLst/>
              <a:rect l="l" t="t" r="r" b="b"/>
              <a:pathLst>
                <a:path w="8288020" h="3728085">
                  <a:moveTo>
                    <a:pt x="0" y="0"/>
                  </a:moveTo>
                  <a:lnTo>
                    <a:pt x="8287519" y="0"/>
                  </a:lnTo>
                  <a:lnTo>
                    <a:pt x="8287519" y="3727696"/>
                  </a:lnTo>
                  <a:lnTo>
                    <a:pt x="0" y="3727696"/>
                  </a:lnTo>
                  <a:lnTo>
                    <a:pt x="0" y="0"/>
                  </a:lnTo>
                  <a:close/>
                </a:path>
              </a:pathLst>
            </a:custGeom>
            <a:ln w="9525">
              <a:solidFill>
                <a:srgbClr val="40458C"/>
              </a:solidFill>
            </a:ln>
          </p:spPr>
          <p:txBody>
            <a:bodyPr wrap="square" lIns="0" tIns="0" rIns="0" bIns="0" rtlCol="0"/>
            <a:lstStyle/>
            <a:p/>
          </p:txBody>
        </p:sp>
        <p:sp>
          <p:nvSpPr>
            <p:cNvPr id="9" name="object 9" descr=""/>
            <p:cNvSpPr/>
            <p:nvPr/>
          </p:nvSpPr>
          <p:spPr>
            <a:xfrm>
              <a:off x="2855976" y="4184903"/>
              <a:ext cx="6891655" cy="1521460"/>
            </a:xfrm>
            <a:custGeom>
              <a:avLst/>
              <a:gdLst/>
              <a:ahLst/>
              <a:cxnLst/>
              <a:rect l="l" t="t" r="r" b="b"/>
              <a:pathLst>
                <a:path w="6891655" h="1521460">
                  <a:moveTo>
                    <a:pt x="262128" y="1493520"/>
                  </a:moveTo>
                  <a:lnTo>
                    <a:pt x="0" y="1493520"/>
                  </a:lnTo>
                  <a:lnTo>
                    <a:pt x="0" y="1520977"/>
                  </a:lnTo>
                  <a:lnTo>
                    <a:pt x="262128" y="1520977"/>
                  </a:lnTo>
                  <a:lnTo>
                    <a:pt x="262128" y="1493520"/>
                  </a:lnTo>
                  <a:close/>
                </a:path>
                <a:path w="6891655" h="1521460">
                  <a:moveTo>
                    <a:pt x="1088136" y="1057656"/>
                  </a:moveTo>
                  <a:lnTo>
                    <a:pt x="829056" y="1057656"/>
                  </a:lnTo>
                  <a:lnTo>
                    <a:pt x="829056" y="1520977"/>
                  </a:lnTo>
                  <a:lnTo>
                    <a:pt x="1088136" y="1520977"/>
                  </a:lnTo>
                  <a:lnTo>
                    <a:pt x="1088136" y="1057656"/>
                  </a:lnTo>
                  <a:close/>
                </a:path>
                <a:path w="6891655" h="1521460">
                  <a:moveTo>
                    <a:pt x="1917192" y="542544"/>
                  </a:moveTo>
                  <a:lnTo>
                    <a:pt x="1658112" y="542544"/>
                  </a:lnTo>
                  <a:lnTo>
                    <a:pt x="1658112" y="1520977"/>
                  </a:lnTo>
                  <a:lnTo>
                    <a:pt x="1917192" y="1520977"/>
                  </a:lnTo>
                  <a:lnTo>
                    <a:pt x="1917192" y="542544"/>
                  </a:lnTo>
                  <a:close/>
                </a:path>
                <a:path w="6891655" h="1521460">
                  <a:moveTo>
                    <a:pt x="2746248" y="124968"/>
                  </a:moveTo>
                  <a:lnTo>
                    <a:pt x="2487168" y="124968"/>
                  </a:lnTo>
                  <a:lnTo>
                    <a:pt x="2487168" y="1520977"/>
                  </a:lnTo>
                  <a:lnTo>
                    <a:pt x="2746248" y="1520977"/>
                  </a:lnTo>
                  <a:lnTo>
                    <a:pt x="2746248" y="124968"/>
                  </a:lnTo>
                  <a:close/>
                </a:path>
                <a:path w="6891655" h="1521460">
                  <a:moveTo>
                    <a:pt x="3575304" y="0"/>
                  </a:moveTo>
                  <a:lnTo>
                    <a:pt x="3316224" y="0"/>
                  </a:lnTo>
                  <a:lnTo>
                    <a:pt x="3316224" y="1520977"/>
                  </a:lnTo>
                  <a:lnTo>
                    <a:pt x="3575304" y="1520977"/>
                  </a:lnTo>
                  <a:lnTo>
                    <a:pt x="3575304" y="0"/>
                  </a:lnTo>
                  <a:close/>
                </a:path>
                <a:path w="6891655" h="1521460">
                  <a:moveTo>
                    <a:pt x="4404360" y="304800"/>
                  </a:moveTo>
                  <a:lnTo>
                    <a:pt x="4145280" y="304800"/>
                  </a:lnTo>
                  <a:lnTo>
                    <a:pt x="4145280" y="1520977"/>
                  </a:lnTo>
                  <a:lnTo>
                    <a:pt x="4404360" y="1520977"/>
                  </a:lnTo>
                  <a:lnTo>
                    <a:pt x="4404360" y="304800"/>
                  </a:lnTo>
                  <a:close/>
                </a:path>
                <a:path w="6891655" h="1521460">
                  <a:moveTo>
                    <a:pt x="5233416" y="493776"/>
                  </a:moveTo>
                  <a:lnTo>
                    <a:pt x="4974336" y="493776"/>
                  </a:lnTo>
                  <a:lnTo>
                    <a:pt x="4974336" y="1520977"/>
                  </a:lnTo>
                  <a:lnTo>
                    <a:pt x="5233416" y="1520977"/>
                  </a:lnTo>
                  <a:lnTo>
                    <a:pt x="5233416" y="493776"/>
                  </a:lnTo>
                  <a:close/>
                </a:path>
                <a:path w="6891655" h="1521460">
                  <a:moveTo>
                    <a:pt x="6062472" y="899160"/>
                  </a:moveTo>
                  <a:lnTo>
                    <a:pt x="5803392" y="899160"/>
                  </a:lnTo>
                  <a:lnTo>
                    <a:pt x="5803392" y="1520977"/>
                  </a:lnTo>
                  <a:lnTo>
                    <a:pt x="6062472" y="1520977"/>
                  </a:lnTo>
                  <a:lnTo>
                    <a:pt x="6062472" y="899160"/>
                  </a:lnTo>
                  <a:close/>
                </a:path>
                <a:path w="6891655" h="1521460">
                  <a:moveTo>
                    <a:pt x="6891528" y="1210056"/>
                  </a:moveTo>
                  <a:lnTo>
                    <a:pt x="6632448" y="1210056"/>
                  </a:lnTo>
                  <a:lnTo>
                    <a:pt x="6632448" y="1520977"/>
                  </a:lnTo>
                  <a:lnTo>
                    <a:pt x="6891528" y="1520977"/>
                  </a:lnTo>
                  <a:lnTo>
                    <a:pt x="6891528" y="1210056"/>
                  </a:lnTo>
                  <a:close/>
                </a:path>
              </a:pathLst>
            </a:custGeom>
            <a:solidFill>
              <a:srgbClr val="7379C1"/>
            </a:solidFill>
          </p:spPr>
          <p:txBody>
            <a:bodyPr wrap="square" lIns="0" tIns="0" rIns="0" bIns="0" rtlCol="0"/>
            <a:lstStyle/>
            <a:p/>
          </p:txBody>
        </p:sp>
        <p:sp>
          <p:nvSpPr>
            <p:cNvPr id="10" name="object 10" descr=""/>
            <p:cNvSpPr/>
            <p:nvPr/>
          </p:nvSpPr>
          <p:spPr>
            <a:xfrm>
              <a:off x="8659368" y="2350007"/>
              <a:ext cx="1917700" cy="3355975"/>
            </a:xfrm>
            <a:custGeom>
              <a:avLst/>
              <a:gdLst/>
              <a:ahLst/>
              <a:cxnLst/>
              <a:rect l="l" t="t" r="r" b="b"/>
              <a:pathLst>
                <a:path w="1917700" h="3355975">
                  <a:moveTo>
                    <a:pt x="259080" y="2703576"/>
                  </a:moveTo>
                  <a:lnTo>
                    <a:pt x="0" y="2703576"/>
                  </a:lnTo>
                  <a:lnTo>
                    <a:pt x="0" y="2734056"/>
                  </a:lnTo>
                  <a:lnTo>
                    <a:pt x="259080" y="2734056"/>
                  </a:lnTo>
                  <a:lnTo>
                    <a:pt x="259080" y="2703576"/>
                  </a:lnTo>
                  <a:close/>
                </a:path>
                <a:path w="1917700" h="3355975">
                  <a:moveTo>
                    <a:pt x="1088136" y="1645920"/>
                  </a:moveTo>
                  <a:lnTo>
                    <a:pt x="829056" y="1645920"/>
                  </a:lnTo>
                  <a:lnTo>
                    <a:pt x="829056" y="3044952"/>
                  </a:lnTo>
                  <a:lnTo>
                    <a:pt x="1088136" y="3044952"/>
                  </a:lnTo>
                  <a:lnTo>
                    <a:pt x="1088136" y="1645920"/>
                  </a:lnTo>
                  <a:close/>
                </a:path>
                <a:path w="1917700" h="3355975">
                  <a:moveTo>
                    <a:pt x="1917192" y="0"/>
                  </a:moveTo>
                  <a:lnTo>
                    <a:pt x="1655064" y="0"/>
                  </a:lnTo>
                  <a:lnTo>
                    <a:pt x="1655064" y="3355873"/>
                  </a:lnTo>
                  <a:lnTo>
                    <a:pt x="1917192" y="3355873"/>
                  </a:lnTo>
                  <a:lnTo>
                    <a:pt x="1917192" y="0"/>
                  </a:lnTo>
                  <a:close/>
                </a:path>
              </a:pathLst>
            </a:custGeom>
            <a:solidFill>
              <a:srgbClr val="FF0000"/>
            </a:solidFill>
          </p:spPr>
          <p:txBody>
            <a:bodyPr wrap="square" lIns="0" tIns="0" rIns="0" bIns="0" rtlCol="0"/>
            <a:lstStyle/>
            <a:p/>
          </p:txBody>
        </p:sp>
        <p:sp>
          <p:nvSpPr>
            <p:cNvPr id="11" name="object 11" descr=""/>
            <p:cNvSpPr/>
            <p:nvPr/>
          </p:nvSpPr>
          <p:spPr>
            <a:xfrm>
              <a:off x="2572444" y="5705870"/>
              <a:ext cx="8288020" cy="0"/>
            </a:xfrm>
            <a:custGeom>
              <a:avLst/>
              <a:gdLst/>
              <a:ahLst/>
              <a:cxnLst/>
              <a:rect l="l" t="t" r="r" b="b"/>
              <a:pathLst>
                <a:path w="8288020" h="0">
                  <a:moveTo>
                    <a:pt x="0" y="0"/>
                  </a:moveTo>
                  <a:lnTo>
                    <a:pt x="8287519" y="1"/>
                  </a:lnTo>
                </a:path>
              </a:pathLst>
            </a:custGeom>
            <a:ln w="9525">
              <a:solidFill>
                <a:srgbClr val="DFE1F1"/>
              </a:solidFill>
            </a:ln>
          </p:spPr>
          <p:txBody>
            <a:bodyPr wrap="square" lIns="0" tIns="0" rIns="0" bIns="0" rtlCol="0"/>
            <a:lstStyle/>
            <a:p/>
          </p:txBody>
        </p:sp>
      </p:grpSp>
      <p:sp>
        <p:nvSpPr>
          <p:cNvPr id="12" name="object 12" descr=""/>
          <p:cNvSpPr txBox="1"/>
          <p:nvPr/>
        </p:nvSpPr>
        <p:spPr>
          <a:xfrm>
            <a:off x="1206188" y="2861564"/>
            <a:ext cx="1157605" cy="1482725"/>
          </a:xfrm>
          <a:prstGeom prst="rect">
            <a:avLst/>
          </a:prstGeom>
        </p:spPr>
        <p:txBody>
          <a:bodyPr wrap="square" lIns="0" tIns="9525" rIns="0" bIns="0" rtlCol="0" vert="horz">
            <a:spAutoFit/>
          </a:bodyPr>
          <a:lstStyle/>
          <a:p>
            <a:pPr marL="12700" marR="831850">
              <a:lnSpc>
                <a:spcPct val="100800"/>
              </a:lnSpc>
              <a:spcBef>
                <a:spcPts val="75"/>
              </a:spcBef>
            </a:pPr>
            <a:r>
              <a:rPr dirty="0" sz="2400" spc="-50">
                <a:latin typeface="游ゴシック"/>
                <a:cs typeface="游ゴシック"/>
              </a:rPr>
              <a:t>設備</a:t>
            </a:r>
            <a:endParaRPr sz="2400">
              <a:latin typeface="游ゴシック"/>
              <a:cs typeface="游ゴシック"/>
            </a:endParaRPr>
          </a:p>
          <a:p>
            <a:pPr marL="12700">
              <a:lnSpc>
                <a:spcPts val="2830"/>
              </a:lnSpc>
              <a:spcBef>
                <a:spcPts val="25"/>
              </a:spcBef>
              <a:tabLst>
                <a:tab pos="864869" algn="l"/>
              </a:tabLst>
            </a:pPr>
            <a:r>
              <a:rPr dirty="0" sz="2400" spc="-50">
                <a:latin typeface="游ゴシック"/>
                <a:cs typeface="游ゴシック"/>
              </a:rPr>
              <a:t>容</a:t>
            </a:r>
            <a:r>
              <a:rPr dirty="0" sz="2400">
                <a:latin typeface="游ゴシック"/>
                <a:cs typeface="游ゴシック"/>
              </a:rPr>
              <a:t>	</a:t>
            </a:r>
            <a:r>
              <a:rPr dirty="0" sz="2000" spc="-25">
                <a:latin typeface="Arial"/>
                <a:cs typeface="Arial"/>
              </a:rPr>
              <a:t>60</a:t>
            </a:r>
            <a:endParaRPr sz="2000">
              <a:latin typeface="Arial"/>
              <a:cs typeface="Arial"/>
            </a:endParaRPr>
          </a:p>
          <a:p>
            <a:pPr marL="12700">
              <a:lnSpc>
                <a:spcPts val="2830"/>
              </a:lnSpc>
            </a:pPr>
            <a:r>
              <a:rPr dirty="0" sz="2400" spc="-50">
                <a:latin typeface="游ゴシック"/>
                <a:cs typeface="游ゴシック"/>
              </a:rPr>
              <a:t>量</a:t>
            </a:r>
            <a:endParaRPr sz="2400">
              <a:latin typeface="游ゴシック"/>
              <a:cs typeface="游ゴシック"/>
            </a:endParaRPr>
          </a:p>
        </p:txBody>
      </p:sp>
      <p:sp>
        <p:nvSpPr>
          <p:cNvPr id="17" name="object 17"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8" name="object 18"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9" name="object 19"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18</a:t>
            </a:r>
            <a:r>
              <a:rPr dirty="0" spc="-10"/>
              <a:t>/47</a:t>
            </a:r>
          </a:p>
        </p:txBody>
      </p:sp>
      <p:sp>
        <p:nvSpPr>
          <p:cNvPr id="13" name="object 13" descr=""/>
          <p:cNvSpPr txBox="1"/>
          <p:nvPr/>
        </p:nvSpPr>
        <p:spPr>
          <a:xfrm>
            <a:off x="2058666" y="3028188"/>
            <a:ext cx="304800" cy="330200"/>
          </a:xfrm>
          <a:prstGeom prst="rect">
            <a:avLst/>
          </a:prstGeom>
        </p:spPr>
        <p:txBody>
          <a:bodyPr wrap="square" lIns="0" tIns="12700" rIns="0" bIns="0" rtlCol="0" vert="horz">
            <a:spAutoFit/>
          </a:bodyPr>
          <a:lstStyle/>
          <a:p>
            <a:pPr marL="12700">
              <a:lnSpc>
                <a:spcPct val="100000"/>
              </a:lnSpc>
              <a:spcBef>
                <a:spcPts val="100"/>
              </a:spcBef>
            </a:pPr>
            <a:r>
              <a:rPr dirty="0" sz="2000" spc="-25">
                <a:latin typeface="Arial"/>
                <a:cs typeface="Arial"/>
              </a:rPr>
              <a:t>80</a:t>
            </a:r>
            <a:endParaRPr sz="2000">
              <a:latin typeface="Arial"/>
              <a:cs typeface="Arial"/>
            </a:endParaRPr>
          </a:p>
        </p:txBody>
      </p:sp>
      <p:sp>
        <p:nvSpPr>
          <p:cNvPr id="14" name="object 14" descr=""/>
          <p:cNvSpPr txBox="1"/>
          <p:nvPr/>
        </p:nvSpPr>
        <p:spPr>
          <a:xfrm>
            <a:off x="2058666" y="4271772"/>
            <a:ext cx="8653780" cy="1833880"/>
          </a:xfrm>
          <a:prstGeom prst="rect">
            <a:avLst/>
          </a:prstGeom>
        </p:spPr>
        <p:txBody>
          <a:bodyPr wrap="square" lIns="0" tIns="12700" rIns="0" bIns="0" rtlCol="0" vert="horz">
            <a:spAutoFit/>
          </a:bodyPr>
          <a:lstStyle/>
          <a:p>
            <a:pPr marL="12700">
              <a:lnSpc>
                <a:spcPct val="100000"/>
              </a:lnSpc>
              <a:spcBef>
                <a:spcPts val="100"/>
              </a:spcBef>
            </a:pPr>
            <a:r>
              <a:rPr dirty="0" sz="2000" spc="-25">
                <a:latin typeface="Arial"/>
                <a:cs typeface="Arial"/>
              </a:rPr>
              <a:t>40</a:t>
            </a:r>
            <a:endParaRPr sz="2000">
              <a:latin typeface="Arial"/>
              <a:cs typeface="Arial"/>
            </a:endParaRPr>
          </a:p>
          <a:p>
            <a:pPr>
              <a:lnSpc>
                <a:spcPct val="100000"/>
              </a:lnSpc>
              <a:spcBef>
                <a:spcPts val="195"/>
              </a:spcBef>
            </a:pPr>
            <a:endParaRPr sz="2000">
              <a:latin typeface="Arial"/>
              <a:cs typeface="Arial"/>
            </a:endParaRPr>
          </a:p>
          <a:p>
            <a:pPr marL="12700">
              <a:lnSpc>
                <a:spcPct val="100000"/>
              </a:lnSpc>
            </a:pPr>
            <a:r>
              <a:rPr dirty="0" sz="2000" spc="-25">
                <a:latin typeface="Arial"/>
                <a:cs typeface="Arial"/>
              </a:rPr>
              <a:t>20</a:t>
            </a:r>
            <a:endParaRPr sz="2000">
              <a:latin typeface="Arial"/>
              <a:cs typeface="Arial"/>
            </a:endParaRPr>
          </a:p>
          <a:p>
            <a:pPr>
              <a:lnSpc>
                <a:spcPct val="100000"/>
              </a:lnSpc>
              <a:spcBef>
                <a:spcPts val="195"/>
              </a:spcBef>
            </a:pPr>
            <a:endParaRPr sz="2000">
              <a:latin typeface="Arial"/>
              <a:cs typeface="Arial"/>
            </a:endParaRPr>
          </a:p>
          <a:p>
            <a:pPr marL="153670">
              <a:lnSpc>
                <a:spcPts val="2345"/>
              </a:lnSpc>
            </a:pPr>
            <a:r>
              <a:rPr dirty="0" sz="2000" spc="-50">
                <a:latin typeface="Arial"/>
                <a:cs typeface="Arial"/>
              </a:rPr>
              <a:t>0</a:t>
            </a:r>
            <a:endParaRPr sz="2000">
              <a:latin typeface="Arial"/>
              <a:cs typeface="Arial"/>
            </a:endParaRPr>
          </a:p>
          <a:p>
            <a:pPr marL="673735">
              <a:lnSpc>
                <a:spcPts val="2105"/>
              </a:lnSpc>
              <a:tabLst>
                <a:tab pos="1502410" algn="l"/>
                <a:tab pos="2331085" algn="l"/>
                <a:tab pos="3159760" algn="l"/>
                <a:tab pos="3988435" algn="l"/>
                <a:tab pos="4817110" algn="l"/>
                <a:tab pos="5645785" algn="l"/>
                <a:tab pos="6475095" algn="l"/>
                <a:tab pos="7303770" algn="l"/>
                <a:tab pos="8132445" algn="l"/>
              </a:tabLst>
            </a:pPr>
            <a:r>
              <a:rPr dirty="0" sz="1800" spc="-20">
                <a:latin typeface="Arial"/>
                <a:cs typeface="Arial"/>
              </a:rPr>
              <a:t>1970</a:t>
            </a:r>
            <a:r>
              <a:rPr dirty="0" sz="1800">
                <a:latin typeface="Arial"/>
                <a:cs typeface="Arial"/>
              </a:rPr>
              <a:t>	</a:t>
            </a:r>
            <a:r>
              <a:rPr dirty="0" sz="1800" spc="-20">
                <a:latin typeface="Arial"/>
                <a:cs typeface="Arial"/>
              </a:rPr>
              <a:t>1980</a:t>
            </a:r>
            <a:r>
              <a:rPr dirty="0" sz="1800">
                <a:latin typeface="Arial"/>
                <a:cs typeface="Arial"/>
              </a:rPr>
              <a:t>	</a:t>
            </a:r>
            <a:r>
              <a:rPr dirty="0" sz="1800" spc="-20">
                <a:latin typeface="Arial"/>
                <a:cs typeface="Arial"/>
              </a:rPr>
              <a:t>1990</a:t>
            </a:r>
            <a:r>
              <a:rPr dirty="0" sz="1800">
                <a:latin typeface="Arial"/>
                <a:cs typeface="Arial"/>
              </a:rPr>
              <a:t>	</a:t>
            </a:r>
            <a:r>
              <a:rPr dirty="0" sz="1800" spc="-20">
                <a:latin typeface="Arial"/>
                <a:cs typeface="Arial"/>
              </a:rPr>
              <a:t>2000</a:t>
            </a:r>
            <a:r>
              <a:rPr dirty="0" sz="1800">
                <a:latin typeface="Arial"/>
                <a:cs typeface="Arial"/>
              </a:rPr>
              <a:t>	</a:t>
            </a:r>
            <a:r>
              <a:rPr dirty="0" sz="1800" spc="-20">
                <a:latin typeface="Arial"/>
                <a:cs typeface="Arial"/>
              </a:rPr>
              <a:t>2010</a:t>
            </a:r>
            <a:r>
              <a:rPr dirty="0" sz="1800">
                <a:latin typeface="Arial"/>
                <a:cs typeface="Arial"/>
              </a:rPr>
              <a:t>	</a:t>
            </a:r>
            <a:r>
              <a:rPr dirty="0" sz="1800" spc="-20">
                <a:latin typeface="Arial"/>
                <a:cs typeface="Arial"/>
              </a:rPr>
              <a:t>2018</a:t>
            </a:r>
            <a:r>
              <a:rPr dirty="0" sz="1800">
                <a:latin typeface="Arial"/>
                <a:cs typeface="Arial"/>
              </a:rPr>
              <a:t>	</a:t>
            </a:r>
            <a:r>
              <a:rPr dirty="0" sz="1800" spc="-20">
                <a:latin typeface="Arial"/>
                <a:cs typeface="Arial"/>
              </a:rPr>
              <a:t>2020</a:t>
            </a:r>
            <a:r>
              <a:rPr dirty="0" sz="1800">
                <a:latin typeface="Arial"/>
                <a:cs typeface="Arial"/>
              </a:rPr>
              <a:t>	</a:t>
            </a:r>
            <a:r>
              <a:rPr dirty="0" sz="1800" spc="-20">
                <a:latin typeface="Arial"/>
                <a:cs typeface="Arial"/>
              </a:rPr>
              <a:t>2030</a:t>
            </a:r>
            <a:r>
              <a:rPr dirty="0" sz="1800">
                <a:latin typeface="Arial"/>
                <a:cs typeface="Arial"/>
              </a:rPr>
              <a:t>	</a:t>
            </a:r>
            <a:r>
              <a:rPr dirty="0" sz="1800" spc="-20">
                <a:latin typeface="Arial"/>
                <a:cs typeface="Arial"/>
              </a:rPr>
              <a:t>2040</a:t>
            </a:r>
            <a:r>
              <a:rPr dirty="0" sz="1800">
                <a:latin typeface="Arial"/>
                <a:cs typeface="Arial"/>
              </a:rPr>
              <a:t>	</a:t>
            </a:r>
            <a:r>
              <a:rPr dirty="0" sz="1800" spc="-20">
                <a:latin typeface="Arial"/>
                <a:cs typeface="Arial"/>
              </a:rPr>
              <a:t>2050</a:t>
            </a:r>
            <a:endParaRPr sz="1800">
              <a:latin typeface="Arial"/>
              <a:cs typeface="Arial"/>
            </a:endParaRPr>
          </a:p>
        </p:txBody>
      </p:sp>
      <p:sp>
        <p:nvSpPr>
          <p:cNvPr id="15" name="object 15" descr=""/>
          <p:cNvSpPr txBox="1"/>
          <p:nvPr/>
        </p:nvSpPr>
        <p:spPr>
          <a:xfrm>
            <a:off x="1917377" y="2406396"/>
            <a:ext cx="444500" cy="330200"/>
          </a:xfrm>
          <a:prstGeom prst="rect">
            <a:avLst/>
          </a:prstGeom>
        </p:spPr>
        <p:txBody>
          <a:bodyPr wrap="square" lIns="0" tIns="12700" rIns="0" bIns="0" rtlCol="0" vert="horz">
            <a:spAutoFit/>
          </a:bodyPr>
          <a:lstStyle/>
          <a:p>
            <a:pPr marL="12700">
              <a:lnSpc>
                <a:spcPct val="100000"/>
              </a:lnSpc>
              <a:spcBef>
                <a:spcPts val="100"/>
              </a:spcBef>
            </a:pPr>
            <a:r>
              <a:rPr dirty="0" sz="2000" spc="-25">
                <a:latin typeface="Arial"/>
                <a:cs typeface="Arial"/>
              </a:rPr>
              <a:t>100</a:t>
            </a:r>
            <a:endParaRPr sz="2000">
              <a:latin typeface="Arial"/>
              <a:cs typeface="Arial"/>
            </a:endParaRPr>
          </a:p>
        </p:txBody>
      </p:sp>
      <p:sp>
        <p:nvSpPr>
          <p:cNvPr id="16" name="object 16" descr=""/>
          <p:cNvSpPr txBox="1"/>
          <p:nvPr/>
        </p:nvSpPr>
        <p:spPr>
          <a:xfrm>
            <a:off x="1917377" y="1787652"/>
            <a:ext cx="444500" cy="330200"/>
          </a:xfrm>
          <a:prstGeom prst="rect">
            <a:avLst/>
          </a:prstGeom>
        </p:spPr>
        <p:txBody>
          <a:bodyPr wrap="square" lIns="0" tIns="12700" rIns="0" bIns="0" rtlCol="0" vert="horz">
            <a:spAutoFit/>
          </a:bodyPr>
          <a:lstStyle/>
          <a:p>
            <a:pPr marL="12700">
              <a:lnSpc>
                <a:spcPct val="100000"/>
              </a:lnSpc>
              <a:spcBef>
                <a:spcPts val="100"/>
              </a:spcBef>
            </a:pPr>
            <a:r>
              <a:rPr dirty="0" sz="2000" spc="-25">
                <a:latin typeface="Arial"/>
                <a:cs typeface="Arial"/>
              </a:rPr>
              <a:t>120</a:t>
            </a:r>
            <a:endParaRPr sz="20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251420" y="659891"/>
            <a:ext cx="844550" cy="1168400"/>
          </a:xfrm>
          <a:prstGeom prst="rect">
            <a:avLst/>
          </a:prstGeom>
        </p:spPr>
        <p:txBody>
          <a:bodyPr wrap="square" lIns="0" tIns="88900" rIns="0" bIns="0" rtlCol="0" vert="horz">
            <a:spAutoFit/>
          </a:bodyPr>
          <a:lstStyle/>
          <a:p>
            <a:pPr marL="12700">
              <a:lnSpc>
                <a:spcPct val="100000"/>
              </a:lnSpc>
              <a:spcBef>
                <a:spcPts val="700"/>
              </a:spcBef>
            </a:pPr>
            <a:r>
              <a:rPr dirty="0" sz="2000" spc="-20">
                <a:latin typeface="游ゴシック"/>
                <a:cs typeface="游ゴシック"/>
              </a:rPr>
              <a:t>1983</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1991</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1993</a:t>
            </a:r>
            <a:r>
              <a:rPr dirty="0" sz="2000" spc="-50">
                <a:latin typeface="游ゴシック"/>
                <a:cs typeface="游ゴシック"/>
              </a:rPr>
              <a:t>年</a:t>
            </a:r>
            <a:endParaRPr sz="2000">
              <a:latin typeface="游ゴシック"/>
              <a:cs typeface="游ゴシック"/>
            </a:endParaRPr>
          </a:p>
        </p:txBody>
      </p:sp>
      <p:sp>
        <p:nvSpPr>
          <p:cNvPr id="3" name="object 3" descr=""/>
          <p:cNvSpPr txBox="1"/>
          <p:nvPr/>
        </p:nvSpPr>
        <p:spPr>
          <a:xfrm>
            <a:off x="2324571" y="659891"/>
            <a:ext cx="7899400" cy="1168400"/>
          </a:xfrm>
          <a:prstGeom prst="rect">
            <a:avLst/>
          </a:prstGeom>
        </p:spPr>
        <p:txBody>
          <a:bodyPr wrap="square" lIns="0" tIns="88900" rIns="0" bIns="0" rtlCol="0" vert="horz">
            <a:spAutoFit/>
          </a:bodyPr>
          <a:lstStyle/>
          <a:p>
            <a:pPr marL="12700">
              <a:lnSpc>
                <a:spcPct val="100000"/>
              </a:lnSpc>
              <a:spcBef>
                <a:spcPts val="700"/>
              </a:spcBef>
            </a:pPr>
            <a:r>
              <a:rPr dirty="0" sz="2000">
                <a:latin typeface="游ゴシック"/>
                <a:cs typeface="游ゴシック"/>
              </a:rPr>
              <a:t>東京電⼒⼊社（福島第⼀原⼦⼒発電所で炉⼼管理業務に従事</a:t>
            </a:r>
            <a:r>
              <a:rPr dirty="0" sz="2000" spc="-50">
                <a:latin typeface="游ゴシック"/>
                <a:cs typeface="游ゴシック"/>
              </a:rPr>
              <a:t>）</a:t>
            </a:r>
            <a:endParaRPr sz="2000">
              <a:latin typeface="游ゴシック"/>
              <a:cs typeface="游ゴシック"/>
            </a:endParaRPr>
          </a:p>
          <a:p>
            <a:pPr marL="12700" marR="5080">
              <a:lnSpc>
                <a:spcPct val="125000"/>
              </a:lnSpc>
            </a:pPr>
            <a:r>
              <a:rPr dirty="0" sz="2000" spc="-5">
                <a:latin typeface="游ゴシック"/>
                <a:cs typeface="游ゴシック"/>
              </a:rPr>
              <a:t>⽶国ゼネラルエレクトリック社の⼩型原発の開発プロジェクトに参加</a:t>
            </a:r>
            <a:r>
              <a:rPr dirty="0" sz="2000">
                <a:latin typeface="游ゴシック"/>
                <a:cs typeface="游ゴシック"/>
              </a:rPr>
              <a:t>帰国後、改良型沸騰軽⽔炉</a:t>
            </a:r>
            <a:r>
              <a:rPr dirty="0" sz="2000" spc="-25">
                <a:latin typeface="游ゴシック"/>
                <a:cs typeface="游ゴシック"/>
              </a:rPr>
              <a:t>（ABWR</a:t>
            </a:r>
            <a:r>
              <a:rPr dirty="0" sz="2000" spc="-15">
                <a:latin typeface="游ゴシック"/>
                <a:cs typeface="游ゴシック"/>
              </a:rPr>
              <a:t>)の設計業務に従事</a:t>
            </a:r>
            <a:endParaRPr sz="2000">
              <a:latin typeface="游ゴシック"/>
              <a:cs typeface="游ゴシック"/>
            </a:endParaRPr>
          </a:p>
        </p:txBody>
      </p:sp>
      <p:sp>
        <p:nvSpPr>
          <p:cNvPr id="4" name="object 4" descr=""/>
          <p:cNvSpPr txBox="1"/>
          <p:nvPr/>
        </p:nvSpPr>
        <p:spPr>
          <a:xfrm>
            <a:off x="1251420" y="2183891"/>
            <a:ext cx="844550" cy="1168400"/>
          </a:xfrm>
          <a:prstGeom prst="rect">
            <a:avLst/>
          </a:prstGeom>
        </p:spPr>
        <p:txBody>
          <a:bodyPr wrap="square" lIns="0" tIns="88900" rIns="0" bIns="0" rtlCol="0" vert="horz">
            <a:spAutoFit/>
          </a:bodyPr>
          <a:lstStyle/>
          <a:p>
            <a:pPr marL="12700">
              <a:lnSpc>
                <a:spcPct val="100000"/>
              </a:lnSpc>
              <a:spcBef>
                <a:spcPts val="700"/>
              </a:spcBef>
            </a:pPr>
            <a:r>
              <a:rPr dirty="0" sz="2000" spc="-20">
                <a:latin typeface="游ゴシック"/>
                <a:cs typeface="游ゴシック"/>
              </a:rPr>
              <a:t>2002</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2005</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2010</a:t>
            </a:r>
            <a:r>
              <a:rPr dirty="0" sz="2000" spc="-50">
                <a:latin typeface="游ゴシック"/>
                <a:cs typeface="游ゴシック"/>
              </a:rPr>
              <a:t>年</a:t>
            </a:r>
            <a:endParaRPr sz="2000">
              <a:latin typeface="游ゴシック"/>
              <a:cs typeface="游ゴシック"/>
            </a:endParaRPr>
          </a:p>
        </p:txBody>
      </p:sp>
      <p:sp>
        <p:nvSpPr>
          <p:cNvPr id="5" name="object 5" descr=""/>
          <p:cNvSpPr txBox="1"/>
          <p:nvPr/>
        </p:nvSpPr>
        <p:spPr>
          <a:xfrm>
            <a:off x="2324571" y="2183891"/>
            <a:ext cx="6407150" cy="1168400"/>
          </a:xfrm>
          <a:prstGeom prst="rect">
            <a:avLst/>
          </a:prstGeom>
        </p:spPr>
        <p:txBody>
          <a:bodyPr wrap="square" lIns="0" tIns="88900" rIns="0" bIns="0" rtlCol="0" vert="horz">
            <a:spAutoFit/>
          </a:bodyPr>
          <a:lstStyle/>
          <a:p>
            <a:pPr marL="12700">
              <a:lnSpc>
                <a:spcPct val="100000"/>
              </a:lnSpc>
              <a:spcBef>
                <a:spcPts val="700"/>
              </a:spcBef>
            </a:pPr>
            <a:r>
              <a:rPr dirty="0" sz="2000">
                <a:latin typeface="游ゴシック"/>
                <a:cs typeface="游ゴシック"/>
              </a:rPr>
              <a:t>電気⾃動⾞</a:t>
            </a:r>
            <a:r>
              <a:rPr dirty="0" sz="2000" spc="-10">
                <a:latin typeface="游ゴシック"/>
                <a:cs typeface="游ゴシック"/>
              </a:rPr>
              <a:t>（EV)の普及業務に転⾝</a:t>
            </a:r>
            <a:endParaRPr sz="2000">
              <a:latin typeface="游ゴシック"/>
              <a:cs typeface="游ゴシック"/>
            </a:endParaRPr>
          </a:p>
          <a:p>
            <a:pPr marL="12700">
              <a:lnSpc>
                <a:spcPct val="100000"/>
              </a:lnSpc>
              <a:spcBef>
                <a:spcPts val="600"/>
              </a:spcBef>
            </a:pPr>
            <a:r>
              <a:rPr dirty="0" sz="2000">
                <a:latin typeface="游ゴシック"/>
                <a:cs typeface="游ゴシック"/>
              </a:rPr>
              <a:t>富⼠重⼯業 と急速充電が可能な</a:t>
            </a:r>
            <a:r>
              <a:rPr dirty="0" sz="2000" spc="-25">
                <a:latin typeface="游ゴシック"/>
                <a:cs typeface="游ゴシック"/>
              </a:rPr>
              <a:t>EV</a:t>
            </a:r>
            <a:r>
              <a:rPr dirty="0" sz="2000" spc="-10">
                <a:latin typeface="游ゴシック"/>
                <a:cs typeface="游ゴシック"/>
              </a:rPr>
              <a:t>の共同開発を開始</a:t>
            </a:r>
            <a:endParaRPr sz="2000">
              <a:latin typeface="游ゴシック"/>
              <a:cs typeface="游ゴシック"/>
            </a:endParaRPr>
          </a:p>
          <a:p>
            <a:pPr marL="12700">
              <a:lnSpc>
                <a:spcPct val="100000"/>
              </a:lnSpc>
              <a:spcBef>
                <a:spcPts val="600"/>
              </a:spcBef>
            </a:pPr>
            <a:r>
              <a:rPr dirty="0" sz="2000" spc="-25">
                <a:latin typeface="游ゴシック"/>
                <a:cs typeface="游ゴシック"/>
              </a:rPr>
              <a:t>EV</a:t>
            </a:r>
            <a:r>
              <a:rPr dirty="0" sz="2000">
                <a:latin typeface="游ゴシック"/>
                <a:cs typeface="游ゴシック"/>
              </a:rPr>
              <a:t>急速充電普及団体</a:t>
            </a:r>
            <a:r>
              <a:rPr dirty="0" sz="2000" spc="-10">
                <a:latin typeface="游ゴシック"/>
                <a:cs typeface="游ゴシック"/>
              </a:rPr>
              <a:t>CHAdeMO</a:t>
            </a:r>
            <a:r>
              <a:rPr dirty="0" sz="2000">
                <a:latin typeface="游ゴシック"/>
                <a:cs typeface="游ゴシック"/>
              </a:rPr>
              <a:t>協議会を設⽴（現会⻑</a:t>
            </a:r>
            <a:r>
              <a:rPr dirty="0" sz="2000" spc="-50">
                <a:latin typeface="游ゴシック"/>
                <a:cs typeface="游ゴシック"/>
              </a:rPr>
              <a:t>）</a:t>
            </a:r>
            <a:endParaRPr sz="2000">
              <a:latin typeface="游ゴシック"/>
              <a:cs typeface="游ゴシック"/>
            </a:endParaRPr>
          </a:p>
        </p:txBody>
      </p:sp>
      <p:sp>
        <p:nvSpPr>
          <p:cNvPr id="6" name="object 6" descr=""/>
          <p:cNvSpPr txBox="1"/>
          <p:nvPr/>
        </p:nvSpPr>
        <p:spPr>
          <a:xfrm>
            <a:off x="1251420" y="3707891"/>
            <a:ext cx="844550" cy="2311400"/>
          </a:xfrm>
          <a:prstGeom prst="rect">
            <a:avLst/>
          </a:prstGeom>
        </p:spPr>
        <p:txBody>
          <a:bodyPr wrap="square" lIns="0" tIns="88900" rIns="0" bIns="0" rtlCol="0" vert="horz">
            <a:spAutoFit/>
          </a:bodyPr>
          <a:lstStyle/>
          <a:p>
            <a:pPr marL="12700">
              <a:lnSpc>
                <a:spcPct val="100000"/>
              </a:lnSpc>
              <a:spcBef>
                <a:spcPts val="700"/>
              </a:spcBef>
            </a:pPr>
            <a:r>
              <a:rPr dirty="0" sz="2000" spc="-20">
                <a:latin typeface="游ゴシック"/>
                <a:cs typeface="游ゴシック"/>
              </a:rPr>
              <a:t>2011</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2014</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2018</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2019</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2020</a:t>
            </a:r>
            <a:r>
              <a:rPr dirty="0" sz="2000" spc="-50">
                <a:latin typeface="游ゴシック"/>
                <a:cs typeface="游ゴシック"/>
              </a:rPr>
              <a:t>年</a:t>
            </a:r>
            <a:endParaRPr sz="2000">
              <a:latin typeface="游ゴシック"/>
              <a:cs typeface="游ゴシック"/>
            </a:endParaRPr>
          </a:p>
          <a:p>
            <a:pPr marL="12700">
              <a:lnSpc>
                <a:spcPct val="100000"/>
              </a:lnSpc>
              <a:spcBef>
                <a:spcPts val="600"/>
              </a:spcBef>
            </a:pPr>
            <a:r>
              <a:rPr dirty="0" sz="2000" spc="-20">
                <a:latin typeface="游ゴシック"/>
                <a:cs typeface="游ゴシック"/>
              </a:rPr>
              <a:t>2024</a:t>
            </a:r>
            <a:r>
              <a:rPr dirty="0" sz="2000" spc="-50">
                <a:latin typeface="游ゴシック"/>
                <a:cs typeface="游ゴシック"/>
              </a:rPr>
              <a:t>年</a:t>
            </a:r>
            <a:endParaRPr sz="2000">
              <a:latin typeface="游ゴシック"/>
              <a:cs typeface="游ゴシック"/>
            </a:endParaRPr>
          </a:p>
        </p:txBody>
      </p:sp>
      <p:sp>
        <p:nvSpPr>
          <p:cNvPr id="7" name="object 7" descr=""/>
          <p:cNvSpPr txBox="1"/>
          <p:nvPr/>
        </p:nvSpPr>
        <p:spPr>
          <a:xfrm>
            <a:off x="2324571" y="3707891"/>
            <a:ext cx="7645400" cy="2311400"/>
          </a:xfrm>
          <a:prstGeom prst="rect">
            <a:avLst/>
          </a:prstGeom>
        </p:spPr>
        <p:txBody>
          <a:bodyPr wrap="square" lIns="0" tIns="88900" rIns="0" bIns="0" rtlCol="0" vert="horz">
            <a:spAutoFit/>
          </a:bodyPr>
          <a:lstStyle/>
          <a:p>
            <a:pPr marL="12700">
              <a:lnSpc>
                <a:spcPct val="100000"/>
              </a:lnSpc>
              <a:spcBef>
                <a:spcPts val="700"/>
              </a:spcBef>
            </a:pPr>
            <a:r>
              <a:rPr dirty="0" sz="2000" spc="-5">
                <a:latin typeface="游ゴシック"/>
                <a:cs typeface="游ゴシック"/>
              </a:rPr>
              <a:t>福島第⼀原発事故を受けて原⼦⼒部⾨に復帰</a:t>
            </a:r>
            <a:endParaRPr sz="2000">
              <a:latin typeface="游ゴシック"/>
              <a:cs typeface="游ゴシック"/>
            </a:endParaRPr>
          </a:p>
          <a:p>
            <a:pPr marL="12700" marR="5080">
              <a:lnSpc>
                <a:spcPct val="125000"/>
              </a:lnSpc>
            </a:pPr>
            <a:r>
              <a:rPr dirty="0" sz="2000" spc="-5">
                <a:latin typeface="游ゴシック"/>
                <a:cs typeface="游ゴシック"/>
              </a:rPr>
              <a:t>取締役、常務執⾏役原⼦⼒・⽴地本部⻑就任し事故後の対応を指揮東電 経営技術戦略研究所⻑就任</a:t>
            </a:r>
            <a:endParaRPr sz="2000">
              <a:latin typeface="游ゴシック"/>
              <a:cs typeface="游ゴシック"/>
            </a:endParaRPr>
          </a:p>
          <a:p>
            <a:pPr marL="12700" marR="2503805">
              <a:lnSpc>
                <a:spcPct val="125000"/>
              </a:lnSpc>
            </a:pPr>
            <a:r>
              <a:rPr dirty="0" sz="2000" spc="-10">
                <a:latin typeface="游ゴシック"/>
                <a:cs typeface="游ゴシック"/>
              </a:rPr>
              <a:t>e-</a:t>
            </a:r>
            <a:r>
              <a:rPr dirty="0" sz="2000">
                <a:latin typeface="游ゴシック"/>
                <a:cs typeface="游ゴシック"/>
              </a:rPr>
              <a:t>Mobility</a:t>
            </a:r>
            <a:r>
              <a:rPr dirty="0" sz="2000" spc="-20">
                <a:latin typeface="游ゴシック"/>
                <a:cs typeface="游ゴシック"/>
              </a:rPr>
              <a:t> Power（</a:t>
            </a:r>
            <a:r>
              <a:rPr dirty="0" sz="2000">
                <a:latin typeface="游ゴシック"/>
                <a:cs typeface="游ゴシック"/>
              </a:rPr>
              <a:t>急速充電運営会社）</a:t>
            </a:r>
            <a:r>
              <a:rPr dirty="0" sz="2000" spc="-30">
                <a:latin typeface="游ゴシック"/>
                <a:cs typeface="游ゴシック"/>
              </a:rPr>
              <a:t> 会⻑</a:t>
            </a:r>
            <a:r>
              <a:rPr dirty="0" sz="2000" spc="-5">
                <a:latin typeface="游ゴシック"/>
                <a:cs typeface="游ゴシック"/>
              </a:rPr>
              <a:t>浮体式原⼦⼒発電所の検討を開始</a:t>
            </a:r>
            <a:endParaRPr sz="2000">
              <a:latin typeface="游ゴシック"/>
              <a:cs typeface="游ゴシック"/>
            </a:endParaRPr>
          </a:p>
          <a:p>
            <a:pPr marL="12700">
              <a:lnSpc>
                <a:spcPct val="100000"/>
              </a:lnSpc>
              <a:spcBef>
                <a:spcPts val="600"/>
              </a:spcBef>
              <a:tabLst>
                <a:tab pos="1790064" algn="l"/>
                <a:tab pos="5450840" algn="l"/>
              </a:tabLst>
            </a:pPr>
            <a:r>
              <a:rPr dirty="0" sz="2000">
                <a:latin typeface="游ゴシック"/>
                <a:cs typeface="游ゴシック"/>
              </a:rPr>
              <a:t>東京電⼒退</a:t>
            </a:r>
            <a:r>
              <a:rPr dirty="0" sz="2000" spc="-50">
                <a:latin typeface="游ゴシック"/>
                <a:cs typeface="游ゴシック"/>
              </a:rPr>
              <a:t>社</a:t>
            </a:r>
            <a:r>
              <a:rPr dirty="0" sz="2000">
                <a:latin typeface="游ゴシック"/>
                <a:cs typeface="游ゴシック"/>
              </a:rPr>
              <a:t>	Advanced</a:t>
            </a:r>
            <a:r>
              <a:rPr dirty="0" sz="2000" spc="-50">
                <a:latin typeface="游ゴシック"/>
                <a:cs typeface="游ゴシック"/>
              </a:rPr>
              <a:t> </a:t>
            </a:r>
            <a:r>
              <a:rPr dirty="0" sz="2000">
                <a:latin typeface="游ゴシック"/>
                <a:cs typeface="游ゴシック"/>
              </a:rPr>
              <a:t>Float</a:t>
            </a:r>
            <a:r>
              <a:rPr dirty="0" sz="2000" spc="-50">
                <a:latin typeface="游ゴシック"/>
                <a:cs typeface="游ゴシック"/>
              </a:rPr>
              <a:t> </a:t>
            </a:r>
            <a:r>
              <a:rPr dirty="0" sz="2000">
                <a:latin typeface="游ゴシック"/>
                <a:cs typeface="游ゴシック"/>
              </a:rPr>
              <a:t>株式会社設</a:t>
            </a:r>
            <a:r>
              <a:rPr dirty="0" sz="2000" spc="-50">
                <a:latin typeface="游ゴシック"/>
                <a:cs typeface="游ゴシック"/>
              </a:rPr>
              <a:t>⽴</a:t>
            </a:r>
            <a:r>
              <a:rPr dirty="0" sz="2000">
                <a:latin typeface="游ゴシック"/>
                <a:cs typeface="游ゴシック"/>
              </a:rPr>
              <a:t>	</a:t>
            </a:r>
            <a:r>
              <a:rPr dirty="0" sz="2000" spc="-25">
                <a:latin typeface="游ゴシック"/>
                <a:cs typeface="游ゴシック"/>
              </a:rPr>
              <a:t>CEO</a:t>
            </a:r>
            <a:endParaRPr sz="2000">
              <a:latin typeface="游ゴシック"/>
              <a:cs typeface="游ゴシック"/>
            </a:endParaRPr>
          </a:p>
        </p:txBody>
      </p:sp>
      <p:grpSp>
        <p:nvGrpSpPr>
          <p:cNvPr id="8" name="object 8" descr=""/>
          <p:cNvGrpSpPr/>
          <p:nvPr/>
        </p:nvGrpSpPr>
        <p:grpSpPr>
          <a:xfrm>
            <a:off x="2060448" y="30480"/>
            <a:ext cx="7751445" cy="866140"/>
            <a:chOff x="2060448" y="30480"/>
            <a:chExt cx="7751445" cy="866140"/>
          </a:xfrm>
        </p:grpSpPr>
        <p:pic>
          <p:nvPicPr>
            <p:cNvPr id="9" name="object 9" descr=""/>
            <p:cNvPicPr/>
            <p:nvPr/>
          </p:nvPicPr>
          <p:blipFill>
            <a:blip r:embed="rId2" cstate="print"/>
            <a:stretch>
              <a:fillRect/>
            </a:stretch>
          </p:blipFill>
          <p:spPr>
            <a:xfrm>
              <a:off x="2060448" y="30480"/>
              <a:ext cx="2447544" cy="865632"/>
            </a:xfrm>
            <a:prstGeom prst="rect">
              <a:avLst/>
            </a:prstGeom>
          </p:spPr>
        </p:pic>
        <p:pic>
          <p:nvPicPr>
            <p:cNvPr id="10" name="object 10" descr=""/>
            <p:cNvPicPr/>
            <p:nvPr/>
          </p:nvPicPr>
          <p:blipFill>
            <a:blip r:embed="rId3" cstate="print"/>
            <a:stretch>
              <a:fillRect/>
            </a:stretch>
          </p:blipFill>
          <p:spPr>
            <a:xfrm>
              <a:off x="4117848" y="30480"/>
              <a:ext cx="1511808" cy="865632"/>
            </a:xfrm>
            <a:prstGeom prst="rect">
              <a:avLst/>
            </a:prstGeom>
          </p:spPr>
        </p:pic>
        <p:pic>
          <p:nvPicPr>
            <p:cNvPr id="11" name="object 11" descr=""/>
            <p:cNvPicPr/>
            <p:nvPr/>
          </p:nvPicPr>
          <p:blipFill>
            <a:blip r:embed="rId4" cstate="print"/>
            <a:stretch>
              <a:fillRect/>
            </a:stretch>
          </p:blipFill>
          <p:spPr>
            <a:xfrm>
              <a:off x="5242560" y="30480"/>
              <a:ext cx="2130551" cy="865632"/>
            </a:xfrm>
            <a:prstGeom prst="rect">
              <a:avLst/>
            </a:prstGeom>
          </p:spPr>
        </p:pic>
        <p:pic>
          <p:nvPicPr>
            <p:cNvPr id="12" name="object 12" descr=""/>
            <p:cNvPicPr/>
            <p:nvPr/>
          </p:nvPicPr>
          <p:blipFill>
            <a:blip r:embed="rId5" cstate="print"/>
            <a:stretch>
              <a:fillRect/>
            </a:stretch>
          </p:blipFill>
          <p:spPr>
            <a:xfrm>
              <a:off x="7275576" y="30480"/>
              <a:ext cx="2535935" cy="865632"/>
            </a:xfrm>
            <a:prstGeom prst="rect">
              <a:avLst/>
            </a:prstGeom>
          </p:spPr>
        </p:pic>
      </p:grpSp>
      <p:sp>
        <p:nvSpPr>
          <p:cNvPr id="13" name="object 13"/>
          <p:cNvSpPr txBox="1">
            <a:spLocks noGrp="1"/>
          </p:cNvSpPr>
          <p:nvPr>
            <p:ph type="title"/>
          </p:nvPr>
        </p:nvSpPr>
        <p:spPr>
          <a:xfrm>
            <a:off x="2287772" y="102107"/>
            <a:ext cx="7272655" cy="513080"/>
          </a:xfrm>
          <a:prstGeom prst="rect"/>
        </p:spPr>
        <p:txBody>
          <a:bodyPr wrap="square" lIns="0" tIns="12700" rIns="0" bIns="0" rtlCol="0" vert="horz">
            <a:spAutoFit/>
          </a:bodyPr>
          <a:lstStyle/>
          <a:p>
            <a:pPr marL="12700">
              <a:lnSpc>
                <a:spcPct val="100000"/>
              </a:lnSpc>
              <a:spcBef>
                <a:spcPts val="100"/>
              </a:spcBef>
              <a:tabLst>
                <a:tab pos="5227320" algn="l"/>
              </a:tabLst>
            </a:pPr>
            <a:r>
              <a:rPr dirty="0" b="1">
                <a:latin typeface="游ゴシック"/>
                <a:cs typeface="游ゴシック"/>
              </a:rPr>
              <a:t>Advanced</a:t>
            </a:r>
            <a:r>
              <a:rPr dirty="0" spc="-80" b="1">
                <a:latin typeface="游ゴシック"/>
                <a:cs typeface="游ゴシック"/>
              </a:rPr>
              <a:t> </a:t>
            </a:r>
            <a:r>
              <a:rPr dirty="0" b="1">
                <a:latin typeface="游ゴシック"/>
                <a:cs typeface="游ゴシック"/>
              </a:rPr>
              <a:t>Float</a:t>
            </a:r>
            <a:r>
              <a:rPr dirty="0" spc="-75" b="1">
                <a:latin typeface="游ゴシック"/>
                <a:cs typeface="游ゴシック"/>
              </a:rPr>
              <a:t> </a:t>
            </a:r>
            <a:r>
              <a:rPr dirty="0" b="1">
                <a:latin typeface="游ゴシック"/>
                <a:cs typeface="游ゴシック"/>
              </a:rPr>
              <a:t>株式会</a:t>
            </a:r>
            <a:r>
              <a:rPr dirty="0" spc="-50" b="1">
                <a:latin typeface="游ゴシック"/>
                <a:cs typeface="游ゴシック"/>
              </a:rPr>
              <a:t>社</a:t>
            </a:r>
            <a:r>
              <a:rPr dirty="0" b="1">
                <a:latin typeface="游ゴシック"/>
                <a:cs typeface="游ゴシック"/>
              </a:rPr>
              <a:t>	創業者略</a:t>
            </a:r>
            <a:r>
              <a:rPr dirty="0" spc="-50" b="1">
                <a:latin typeface="游ゴシック"/>
                <a:cs typeface="游ゴシック"/>
              </a:rPr>
              <a:t>歴</a:t>
            </a:r>
          </a:p>
        </p:txBody>
      </p:sp>
      <p:pic>
        <p:nvPicPr>
          <p:cNvPr id="14" name="object 14" descr=""/>
          <p:cNvPicPr/>
          <p:nvPr/>
        </p:nvPicPr>
        <p:blipFill>
          <a:blip r:embed="rId6" cstate="print"/>
          <a:stretch>
            <a:fillRect/>
          </a:stretch>
        </p:blipFill>
        <p:spPr>
          <a:xfrm>
            <a:off x="10599232" y="2795860"/>
            <a:ext cx="748726" cy="732620"/>
          </a:xfrm>
          <a:prstGeom prst="rect">
            <a:avLst/>
          </a:prstGeom>
        </p:spPr>
      </p:pic>
      <p:pic>
        <p:nvPicPr>
          <p:cNvPr id="15" name="object 15" descr=""/>
          <p:cNvPicPr/>
          <p:nvPr/>
        </p:nvPicPr>
        <p:blipFill>
          <a:blip r:embed="rId7" cstate="print"/>
          <a:stretch>
            <a:fillRect/>
          </a:stretch>
        </p:blipFill>
        <p:spPr>
          <a:xfrm>
            <a:off x="9984084" y="4846868"/>
            <a:ext cx="1576812" cy="577966"/>
          </a:xfrm>
          <a:prstGeom prst="rect">
            <a:avLst/>
          </a:prstGeom>
        </p:spPr>
      </p:pic>
      <p:pic>
        <p:nvPicPr>
          <p:cNvPr id="16" name="object 16" descr=""/>
          <p:cNvPicPr/>
          <p:nvPr/>
        </p:nvPicPr>
        <p:blipFill>
          <a:blip r:embed="rId8" cstate="print"/>
          <a:stretch>
            <a:fillRect/>
          </a:stretch>
        </p:blipFill>
        <p:spPr>
          <a:xfrm>
            <a:off x="10694877" y="929501"/>
            <a:ext cx="561059" cy="565153"/>
          </a:xfrm>
          <a:prstGeom prst="rect">
            <a:avLst/>
          </a:prstGeom>
        </p:spPr>
      </p:pic>
      <p:pic>
        <p:nvPicPr>
          <p:cNvPr id="17" name="object 17" descr=""/>
          <p:cNvPicPr/>
          <p:nvPr/>
        </p:nvPicPr>
        <p:blipFill>
          <a:blip r:embed="rId9" cstate="print"/>
          <a:stretch>
            <a:fillRect/>
          </a:stretch>
        </p:blipFill>
        <p:spPr>
          <a:xfrm>
            <a:off x="10415191" y="5522559"/>
            <a:ext cx="696276" cy="684061"/>
          </a:xfrm>
          <a:prstGeom prst="rect">
            <a:avLst/>
          </a:prstGeom>
        </p:spPr>
      </p:pic>
      <p:sp>
        <p:nvSpPr>
          <p:cNvPr id="18" name="object 1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9" name="object 1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0" name="object 20"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1</a:t>
            </a:r>
            <a:r>
              <a:rPr dirty="0" spc="-20"/>
              <a:t>/47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原⼦⼒発電所に関する世論調査</a:t>
            </a:r>
          </a:p>
        </p:txBody>
      </p:sp>
      <p:sp>
        <p:nvSpPr>
          <p:cNvPr id="4" name="object 4"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5" name="object 5"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6" name="object 6"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19</a:t>
            </a:r>
            <a:r>
              <a:rPr dirty="0" spc="-10"/>
              <a:t>/47</a:t>
            </a:r>
          </a:p>
        </p:txBody>
      </p:sp>
      <p:sp>
        <p:nvSpPr>
          <p:cNvPr id="3" name="object 3" descr=""/>
          <p:cNvSpPr txBox="1"/>
          <p:nvPr/>
        </p:nvSpPr>
        <p:spPr>
          <a:xfrm>
            <a:off x="4732333" y="1019555"/>
            <a:ext cx="2819400" cy="330200"/>
          </a:xfrm>
          <a:prstGeom prst="rect">
            <a:avLst/>
          </a:prstGeom>
        </p:spPr>
        <p:txBody>
          <a:bodyPr wrap="square" lIns="0" tIns="12700" rIns="0" bIns="0" rtlCol="0" vert="horz">
            <a:spAutoFit/>
          </a:bodyPr>
          <a:lstStyle/>
          <a:p>
            <a:pPr marL="12700">
              <a:lnSpc>
                <a:spcPct val="100000"/>
              </a:lnSpc>
              <a:spcBef>
                <a:spcPts val="100"/>
              </a:spcBef>
            </a:pPr>
            <a:r>
              <a:rPr dirty="0" sz="2000" spc="-5" b="1">
                <a:latin typeface="游ゴシック"/>
                <a:cs typeface="游ゴシック"/>
              </a:rPr>
              <a:t>⽇本原⼦⼒⽂化財団調べ</a:t>
            </a:r>
            <a:endParaRPr sz="2000">
              <a:latin typeface="游ゴシック"/>
              <a:cs typeface="游ゴシック"/>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02370" y="2363778"/>
            <a:ext cx="11521440" cy="576580"/>
          </a:xfrm>
          <a:custGeom>
            <a:avLst/>
            <a:gdLst/>
            <a:ahLst/>
            <a:cxnLst/>
            <a:rect l="l" t="t" r="r" b="b"/>
            <a:pathLst>
              <a:path w="11521440" h="576580">
                <a:moveTo>
                  <a:pt x="11521279" y="0"/>
                </a:moveTo>
                <a:lnTo>
                  <a:pt x="0" y="0"/>
                </a:lnTo>
                <a:lnTo>
                  <a:pt x="0" y="576080"/>
                </a:lnTo>
                <a:lnTo>
                  <a:pt x="11521279" y="576080"/>
                </a:lnTo>
                <a:lnTo>
                  <a:pt x="11521279" y="0"/>
                </a:lnTo>
                <a:close/>
              </a:path>
            </a:pathLst>
          </a:custGeom>
          <a:solidFill>
            <a:srgbClr val="F1F3FB"/>
          </a:solidFill>
        </p:spPr>
        <p:txBody>
          <a:bodyPr wrap="square" lIns="0" tIns="0" rIns="0" bIns="0" rtlCol="0"/>
          <a:lstStyle/>
          <a:p/>
        </p:txBody>
      </p:sp>
      <p:sp>
        <p:nvSpPr>
          <p:cNvPr id="3" name="object 3" descr=""/>
          <p:cNvSpPr txBox="1"/>
          <p:nvPr/>
        </p:nvSpPr>
        <p:spPr>
          <a:xfrm>
            <a:off x="1806759" y="1944115"/>
            <a:ext cx="6273800" cy="391160"/>
          </a:xfrm>
          <a:prstGeom prst="rect">
            <a:avLst/>
          </a:prstGeom>
        </p:spPr>
        <p:txBody>
          <a:bodyPr wrap="square" lIns="0" tIns="0" rIns="0" bIns="0" rtlCol="0" vert="horz">
            <a:spAutoFit/>
          </a:bodyPr>
          <a:lstStyle/>
          <a:p>
            <a:pPr marL="12700">
              <a:lnSpc>
                <a:spcPts val="3020"/>
              </a:lnSpc>
              <a:tabLst>
                <a:tab pos="469265" algn="l"/>
              </a:tabLst>
            </a:pPr>
            <a:r>
              <a:rPr dirty="0" sz="2600" spc="-25" b="1">
                <a:solidFill>
                  <a:srgbClr val="BFBFBF"/>
                </a:solidFill>
                <a:latin typeface="游ゴシック"/>
                <a:cs typeface="游ゴシック"/>
              </a:rPr>
              <a:t>1.</a:t>
            </a:r>
            <a:r>
              <a:rPr dirty="0" sz="2600" b="1">
                <a:solidFill>
                  <a:srgbClr val="BFBFBF"/>
                </a:solidFill>
                <a:latin typeface="游ゴシック"/>
                <a:cs typeface="游ゴシック"/>
              </a:rPr>
              <a:t>	</a:t>
            </a:r>
            <a:r>
              <a:rPr dirty="0" sz="2400" spc="-5" b="1">
                <a:solidFill>
                  <a:srgbClr val="BFBFBF"/>
                </a:solidFill>
                <a:latin typeface="游ゴシック"/>
                <a:cs typeface="游ゴシック"/>
              </a:rPr>
              <a:t>取り組みの背景：エネルギーセキュリティ</a:t>
            </a:r>
            <a:endParaRPr sz="2400">
              <a:latin typeface="游ゴシック"/>
              <a:cs typeface="游ゴシック"/>
            </a:endParaRPr>
          </a:p>
        </p:txBody>
      </p:sp>
      <p:sp>
        <p:nvSpPr>
          <p:cNvPr id="6" name="object 6"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7" name="object 7"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20</a:t>
            </a:r>
            <a:r>
              <a:rPr dirty="0" spc="-10"/>
              <a:t>/47</a:t>
            </a:r>
          </a:p>
        </p:txBody>
      </p:sp>
      <p:sp>
        <p:nvSpPr>
          <p:cNvPr id="4" name="object 4" descr=""/>
          <p:cNvSpPr txBox="1"/>
          <p:nvPr/>
        </p:nvSpPr>
        <p:spPr>
          <a:xfrm>
            <a:off x="1806759" y="3111500"/>
            <a:ext cx="3835400" cy="391160"/>
          </a:xfrm>
          <a:prstGeom prst="rect">
            <a:avLst/>
          </a:prstGeom>
        </p:spPr>
        <p:txBody>
          <a:bodyPr wrap="square" lIns="0" tIns="0" rIns="0" bIns="0" rtlCol="0" vert="horz">
            <a:spAutoFit/>
          </a:bodyPr>
          <a:lstStyle/>
          <a:p>
            <a:pPr marL="12700">
              <a:lnSpc>
                <a:spcPts val="3020"/>
              </a:lnSpc>
              <a:tabLst>
                <a:tab pos="469265" algn="l"/>
              </a:tabLst>
            </a:pPr>
            <a:r>
              <a:rPr dirty="0" sz="2600" spc="-25" b="1">
                <a:latin typeface="游ゴシック"/>
                <a:cs typeface="游ゴシック"/>
              </a:rPr>
              <a:t>2.</a:t>
            </a:r>
            <a:r>
              <a:rPr dirty="0" sz="2600" b="1">
                <a:latin typeface="游ゴシック"/>
                <a:cs typeface="游ゴシック"/>
              </a:rPr>
              <a:t>	</a:t>
            </a:r>
            <a:r>
              <a:rPr dirty="0" sz="2400" spc="-5" b="1">
                <a:latin typeface="游ゴシック"/>
                <a:cs typeface="游ゴシック"/>
              </a:rPr>
              <a:t>浮体式原⼦⼒発電の概要</a:t>
            </a:r>
            <a:endParaRPr sz="2400">
              <a:latin typeface="游ゴシック"/>
              <a:cs typeface="游ゴシック"/>
            </a:endParaRPr>
          </a:p>
        </p:txBody>
      </p:sp>
      <p:sp>
        <p:nvSpPr>
          <p:cNvPr id="5" name="object 5" descr=""/>
          <p:cNvSpPr txBox="1"/>
          <p:nvPr/>
        </p:nvSpPr>
        <p:spPr>
          <a:xfrm>
            <a:off x="1806759" y="4281932"/>
            <a:ext cx="1701800" cy="391160"/>
          </a:xfrm>
          <a:prstGeom prst="rect">
            <a:avLst/>
          </a:prstGeom>
        </p:spPr>
        <p:txBody>
          <a:bodyPr wrap="square" lIns="0" tIns="0" rIns="0" bIns="0" rtlCol="0" vert="horz">
            <a:spAutoFit/>
          </a:bodyPr>
          <a:lstStyle/>
          <a:p>
            <a:pPr marL="12700">
              <a:lnSpc>
                <a:spcPts val="3020"/>
              </a:lnSpc>
              <a:tabLst>
                <a:tab pos="469265" algn="l"/>
              </a:tabLst>
            </a:pPr>
            <a:r>
              <a:rPr dirty="0" sz="2600" spc="-25" b="1">
                <a:solidFill>
                  <a:srgbClr val="BFBFBF"/>
                </a:solidFill>
                <a:latin typeface="游ゴシック"/>
                <a:cs typeface="游ゴシック"/>
              </a:rPr>
              <a:t>3.</a:t>
            </a:r>
            <a:r>
              <a:rPr dirty="0" sz="2600" b="1">
                <a:solidFill>
                  <a:srgbClr val="BFBFBF"/>
                </a:solidFill>
                <a:latin typeface="游ゴシック"/>
                <a:cs typeface="游ゴシック"/>
              </a:rPr>
              <a:t>	</a:t>
            </a:r>
            <a:r>
              <a:rPr dirty="0" sz="2400" spc="-15" b="1">
                <a:solidFill>
                  <a:srgbClr val="BFBFBF"/>
                </a:solidFill>
                <a:latin typeface="游ゴシック"/>
                <a:cs typeface="游ゴシック"/>
              </a:rPr>
              <a:t>事業計画</a:t>
            </a:r>
            <a:endParaRPr sz="2400">
              <a:latin typeface="游ゴシック"/>
              <a:cs typeface="游ゴシック"/>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7399" y="184403"/>
            <a:ext cx="8153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福島第⼀原発事故の原因を根本から取り除く</a:t>
            </a:r>
          </a:p>
        </p:txBody>
      </p:sp>
      <p:sp>
        <p:nvSpPr>
          <p:cNvPr id="3" name="object 3" descr=""/>
          <p:cNvSpPr txBox="1"/>
          <p:nvPr/>
        </p:nvSpPr>
        <p:spPr>
          <a:xfrm>
            <a:off x="1147995" y="805801"/>
            <a:ext cx="9721215" cy="1862455"/>
          </a:xfrm>
          <a:prstGeom prst="rect">
            <a:avLst/>
          </a:prstGeom>
          <a:ln w="9525">
            <a:solidFill>
              <a:srgbClr val="40458C"/>
            </a:solidFill>
          </a:ln>
        </p:spPr>
        <p:txBody>
          <a:bodyPr wrap="square" lIns="0" tIns="0" rIns="0" bIns="0" rtlCol="0" vert="horz">
            <a:spAutoFit/>
          </a:bodyPr>
          <a:lstStyle/>
          <a:p>
            <a:pPr marL="433705" indent="-342900">
              <a:lnSpc>
                <a:spcPts val="2060"/>
              </a:lnSpc>
              <a:buClr>
                <a:srgbClr val="A6A6A6"/>
              </a:buClr>
              <a:buFont typeface="Wingdings"/>
              <a:buChar char=""/>
              <a:tabLst>
                <a:tab pos="433705" algn="l"/>
              </a:tabLst>
            </a:pPr>
            <a:r>
              <a:rPr dirty="0" sz="2000" spc="-5">
                <a:latin typeface="游ゴシック"/>
                <a:cs typeface="游ゴシック"/>
              </a:rPr>
              <a:t>津波により建屋が浸⽔し全ての電源を失った</a:t>
            </a:r>
            <a:endParaRPr sz="2000">
              <a:latin typeface="游ゴシック"/>
              <a:cs typeface="游ゴシック"/>
            </a:endParaRPr>
          </a:p>
          <a:p>
            <a:pPr marL="433705">
              <a:lnSpc>
                <a:spcPts val="2195"/>
              </a:lnSpc>
              <a:tabLst>
                <a:tab pos="941705" algn="l"/>
              </a:tabLst>
            </a:pPr>
            <a:r>
              <a:rPr dirty="0" sz="2000" spc="-50">
                <a:latin typeface="游ゴシック"/>
                <a:cs typeface="游ゴシック"/>
              </a:rPr>
              <a:t>→</a:t>
            </a:r>
            <a:r>
              <a:rPr dirty="0" sz="2000">
                <a:latin typeface="游ゴシック"/>
                <a:cs typeface="游ゴシック"/>
              </a:rPr>
              <a:t>	</a:t>
            </a:r>
            <a:r>
              <a:rPr dirty="0" sz="2000" spc="-5">
                <a:latin typeface="游ゴシック"/>
                <a:cs typeface="游ゴシック"/>
              </a:rPr>
              <a:t>浮体にすることで⼤きな津波も乗り越えられる</a:t>
            </a:r>
            <a:endParaRPr sz="2000">
              <a:latin typeface="游ゴシック"/>
              <a:cs typeface="游ゴシック"/>
            </a:endParaRPr>
          </a:p>
          <a:p>
            <a:pPr marL="433705" indent="-342900">
              <a:lnSpc>
                <a:spcPts val="2195"/>
              </a:lnSpc>
              <a:spcBef>
                <a:spcPts val="215"/>
              </a:spcBef>
              <a:buClr>
                <a:srgbClr val="A6A6A6"/>
              </a:buClr>
              <a:buFont typeface="Wingdings"/>
              <a:buChar char=""/>
              <a:tabLst>
                <a:tab pos="433705" algn="l"/>
              </a:tabLst>
            </a:pPr>
            <a:r>
              <a:rPr dirty="0" sz="2000">
                <a:latin typeface="游ゴシック"/>
                <a:cs typeface="游ゴシック"/>
              </a:rPr>
              <a:t>電源喪失時に冷却を継続できる時間が短すぎた</a:t>
            </a:r>
            <a:r>
              <a:rPr dirty="0" sz="2000" spc="-10">
                <a:latin typeface="游ゴシック"/>
                <a:cs typeface="游ゴシック"/>
              </a:rPr>
              <a:t>（3</a:t>
            </a:r>
            <a:r>
              <a:rPr dirty="0" sz="2000">
                <a:latin typeface="游ゴシック"/>
                <a:cs typeface="游ゴシック"/>
              </a:rPr>
              <a:t>⽇でも不⼗分</a:t>
            </a:r>
            <a:r>
              <a:rPr dirty="0" sz="2000" spc="-50">
                <a:latin typeface="游ゴシック"/>
                <a:cs typeface="游ゴシック"/>
              </a:rPr>
              <a:t>）</a:t>
            </a:r>
            <a:endParaRPr sz="2000">
              <a:latin typeface="游ゴシック"/>
              <a:cs typeface="游ゴシック"/>
            </a:endParaRPr>
          </a:p>
          <a:p>
            <a:pPr marL="433705">
              <a:lnSpc>
                <a:spcPts val="2195"/>
              </a:lnSpc>
              <a:tabLst>
                <a:tab pos="941705" algn="l"/>
              </a:tabLst>
            </a:pPr>
            <a:r>
              <a:rPr dirty="0" sz="2000" spc="-50">
                <a:latin typeface="游ゴシック"/>
                <a:cs typeface="游ゴシック"/>
              </a:rPr>
              <a:t>→</a:t>
            </a:r>
            <a:r>
              <a:rPr dirty="0" sz="2000">
                <a:latin typeface="游ゴシック"/>
                <a:cs typeface="游ゴシック"/>
              </a:rPr>
              <a:t>	</a:t>
            </a:r>
            <a:r>
              <a:rPr dirty="0" sz="2000" spc="-5">
                <a:latin typeface="游ゴシック"/>
                <a:cs typeface="游ゴシック"/>
              </a:rPr>
              <a:t>海⽔との⾃然対流を⽤いた熱交換で冷却を⻑期間継続できる</a:t>
            </a:r>
            <a:endParaRPr sz="2000">
              <a:latin typeface="游ゴシック"/>
              <a:cs typeface="游ゴシック"/>
            </a:endParaRPr>
          </a:p>
          <a:p>
            <a:pPr marL="433705" indent="-342900">
              <a:lnSpc>
                <a:spcPts val="2210"/>
              </a:lnSpc>
              <a:spcBef>
                <a:spcPts val="190"/>
              </a:spcBef>
              <a:buClr>
                <a:srgbClr val="A6A6A6"/>
              </a:buClr>
              <a:buFont typeface="Wingdings"/>
              <a:buChar char=""/>
              <a:tabLst>
                <a:tab pos="433705" algn="l"/>
              </a:tabLst>
            </a:pPr>
            <a:r>
              <a:rPr dirty="0" sz="2000">
                <a:latin typeface="游ゴシック"/>
                <a:cs typeface="游ゴシック"/>
              </a:rPr>
              <a:t>⾼齢者や病気の⽅が避難時に亡くなられた（双葉病院の⼊院患者</a:t>
            </a:r>
            <a:r>
              <a:rPr dirty="0" sz="2000" spc="-20">
                <a:latin typeface="游ゴシック"/>
                <a:cs typeface="游ゴシック"/>
              </a:rPr>
              <a:t>45</a:t>
            </a:r>
            <a:r>
              <a:rPr dirty="0" sz="2000">
                <a:latin typeface="游ゴシック"/>
                <a:cs typeface="游ゴシック"/>
              </a:rPr>
              <a:t>⼈が死亡</a:t>
            </a:r>
            <a:r>
              <a:rPr dirty="0" sz="2000" spc="-50">
                <a:latin typeface="游ゴシック"/>
                <a:cs typeface="游ゴシック"/>
              </a:rPr>
              <a:t>）</a:t>
            </a:r>
            <a:endParaRPr sz="2000">
              <a:latin typeface="游ゴシック"/>
              <a:cs typeface="游ゴシック"/>
            </a:endParaRPr>
          </a:p>
          <a:p>
            <a:pPr marL="433705">
              <a:lnSpc>
                <a:spcPts val="2210"/>
              </a:lnSpc>
              <a:tabLst>
                <a:tab pos="941705" algn="l"/>
              </a:tabLst>
            </a:pPr>
            <a:r>
              <a:rPr dirty="0" sz="2000" spc="-50">
                <a:latin typeface="游ゴシック"/>
                <a:cs typeface="游ゴシック"/>
              </a:rPr>
              <a:t>→</a:t>
            </a:r>
            <a:r>
              <a:rPr dirty="0" sz="2000">
                <a:latin typeface="游ゴシック"/>
                <a:cs typeface="游ゴシック"/>
              </a:rPr>
              <a:t>	</a:t>
            </a:r>
            <a:r>
              <a:rPr dirty="0" sz="2000" spc="-5">
                <a:latin typeface="游ゴシック"/>
                <a:cs typeface="游ゴシック"/>
              </a:rPr>
              <a:t>事故時の住⺠の⽅の緊急避難を不要にできる</a:t>
            </a:r>
            <a:endParaRPr sz="2000">
              <a:latin typeface="游ゴシック"/>
              <a:cs typeface="游ゴシック"/>
            </a:endParaRPr>
          </a:p>
        </p:txBody>
      </p:sp>
      <p:pic>
        <p:nvPicPr>
          <p:cNvPr id="4" name="object 4" descr=""/>
          <p:cNvPicPr/>
          <p:nvPr/>
        </p:nvPicPr>
        <p:blipFill>
          <a:blip r:embed="rId2" cstate="print"/>
          <a:stretch>
            <a:fillRect/>
          </a:stretch>
        </p:blipFill>
        <p:spPr>
          <a:xfrm>
            <a:off x="1787334" y="3879030"/>
            <a:ext cx="8639297" cy="2336492"/>
          </a:xfrm>
          <a:prstGeom prst="rect">
            <a:avLst/>
          </a:prstGeom>
        </p:spPr>
      </p:pic>
      <p:sp>
        <p:nvSpPr>
          <p:cNvPr id="5" name="object 5" descr=""/>
          <p:cNvSpPr txBox="1"/>
          <p:nvPr/>
        </p:nvSpPr>
        <p:spPr>
          <a:xfrm>
            <a:off x="3268009" y="2989579"/>
            <a:ext cx="3911600" cy="568325"/>
          </a:xfrm>
          <a:prstGeom prst="rect">
            <a:avLst/>
          </a:prstGeom>
        </p:spPr>
        <p:txBody>
          <a:bodyPr wrap="square" lIns="0" tIns="12700" rIns="0" bIns="0" rtlCol="0" vert="horz">
            <a:spAutoFit/>
          </a:bodyPr>
          <a:lstStyle/>
          <a:p>
            <a:pPr algn="ctr">
              <a:lnSpc>
                <a:spcPts val="2135"/>
              </a:lnSpc>
              <a:spcBef>
                <a:spcPts val="100"/>
              </a:spcBef>
            </a:pPr>
            <a:r>
              <a:rPr dirty="0" sz="1800" spc="-10" b="1">
                <a:latin typeface="游ゴシック"/>
                <a:cs typeface="游ゴシック"/>
              </a:rPr>
              <a:t>30km</a:t>
            </a:r>
            <a:r>
              <a:rPr dirty="0" sz="1800" spc="-25" b="1">
                <a:latin typeface="游ゴシック"/>
                <a:cs typeface="游ゴシック"/>
              </a:rPr>
              <a:t>程度</a:t>
            </a:r>
            <a:endParaRPr sz="1800">
              <a:latin typeface="游ゴシック"/>
              <a:cs typeface="游ゴシック"/>
            </a:endParaRPr>
          </a:p>
          <a:p>
            <a:pPr algn="ctr">
              <a:lnSpc>
                <a:spcPts val="2135"/>
              </a:lnSpc>
            </a:pPr>
            <a:r>
              <a:rPr dirty="0" sz="1800" b="1">
                <a:latin typeface="游ゴシック"/>
                <a:cs typeface="游ゴシック"/>
              </a:rPr>
              <a:t>（避難計画策定範囲に居住者がなし</a:t>
            </a:r>
            <a:r>
              <a:rPr dirty="0" sz="1800" spc="-50" b="1">
                <a:latin typeface="游ゴシック"/>
                <a:cs typeface="游ゴシック"/>
              </a:rPr>
              <a:t>）</a:t>
            </a:r>
            <a:endParaRPr sz="1800">
              <a:latin typeface="游ゴシック"/>
              <a:cs typeface="游ゴシック"/>
            </a:endParaRPr>
          </a:p>
        </p:txBody>
      </p:sp>
      <p:sp>
        <p:nvSpPr>
          <p:cNvPr id="6" name="object 6" descr=""/>
          <p:cNvSpPr txBox="1"/>
          <p:nvPr/>
        </p:nvSpPr>
        <p:spPr>
          <a:xfrm>
            <a:off x="7765421" y="2771140"/>
            <a:ext cx="1041400" cy="510540"/>
          </a:xfrm>
          <a:prstGeom prst="rect">
            <a:avLst/>
          </a:prstGeom>
        </p:spPr>
        <p:txBody>
          <a:bodyPr wrap="square" lIns="0" tIns="22860" rIns="0" bIns="0" rtlCol="0" vert="horz">
            <a:spAutoFit/>
          </a:bodyPr>
          <a:lstStyle/>
          <a:p>
            <a:pPr marL="12700" marR="5080" indent="203200">
              <a:lnSpc>
                <a:spcPts val="1900"/>
              </a:lnSpc>
              <a:spcBef>
                <a:spcPts val="180"/>
              </a:spcBef>
            </a:pPr>
            <a:r>
              <a:rPr dirty="0" sz="1600" spc="-20" b="1">
                <a:latin typeface="游ゴシック"/>
                <a:cs typeface="游ゴシック"/>
              </a:rPr>
              <a:t>浮体式</a:t>
            </a:r>
            <a:r>
              <a:rPr dirty="0" sz="1600" spc="-50" b="1">
                <a:latin typeface="游ゴシック"/>
                <a:cs typeface="游ゴシック"/>
              </a:rPr>
              <a:t> </a:t>
            </a:r>
            <a:r>
              <a:rPr dirty="0" sz="1600" spc="-10" b="1">
                <a:latin typeface="游ゴシック"/>
                <a:cs typeface="游ゴシック"/>
              </a:rPr>
              <a:t>原⼦⼒発電</a:t>
            </a:r>
            <a:endParaRPr sz="1600">
              <a:latin typeface="游ゴシック"/>
              <a:cs typeface="游ゴシック"/>
            </a:endParaRPr>
          </a:p>
        </p:txBody>
      </p:sp>
      <p:grpSp>
        <p:nvGrpSpPr>
          <p:cNvPr id="7" name="object 7" descr=""/>
          <p:cNvGrpSpPr/>
          <p:nvPr/>
        </p:nvGrpSpPr>
        <p:grpSpPr>
          <a:xfrm>
            <a:off x="1783079" y="2923032"/>
            <a:ext cx="7343140" cy="2170430"/>
            <a:chOff x="1783079" y="2923032"/>
            <a:chExt cx="7343140" cy="2170430"/>
          </a:xfrm>
        </p:grpSpPr>
        <p:pic>
          <p:nvPicPr>
            <p:cNvPr id="8" name="object 8" descr=""/>
            <p:cNvPicPr/>
            <p:nvPr/>
          </p:nvPicPr>
          <p:blipFill>
            <a:blip r:embed="rId3" cstate="print"/>
            <a:stretch>
              <a:fillRect/>
            </a:stretch>
          </p:blipFill>
          <p:spPr>
            <a:xfrm>
              <a:off x="1783079" y="2923032"/>
              <a:ext cx="917447" cy="917447"/>
            </a:xfrm>
            <a:prstGeom prst="rect">
              <a:avLst/>
            </a:prstGeom>
          </p:spPr>
        </p:pic>
        <p:sp>
          <p:nvSpPr>
            <p:cNvPr id="9" name="object 9" descr=""/>
            <p:cNvSpPr/>
            <p:nvPr/>
          </p:nvSpPr>
          <p:spPr>
            <a:xfrm>
              <a:off x="2944014" y="3565653"/>
              <a:ext cx="4500245" cy="269240"/>
            </a:xfrm>
            <a:custGeom>
              <a:avLst/>
              <a:gdLst/>
              <a:ahLst/>
              <a:cxnLst/>
              <a:rect l="l" t="t" r="r" b="b"/>
              <a:pathLst>
                <a:path w="4500245" h="269239">
                  <a:moveTo>
                    <a:pt x="4365679" y="0"/>
                  </a:moveTo>
                  <a:lnTo>
                    <a:pt x="4365679" y="67161"/>
                  </a:lnTo>
                  <a:lnTo>
                    <a:pt x="134321" y="67161"/>
                  </a:lnTo>
                  <a:lnTo>
                    <a:pt x="134321" y="0"/>
                  </a:lnTo>
                  <a:lnTo>
                    <a:pt x="0" y="134322"/>
                  </a:lnTo>
                  <a:lnTo>
                    <a:pt x="134321" y="268645"/>
                  </a:lnTo>
                  <a:lnTo>
                    <a:pt x="134321" y="201484"/>
                  </a:lnTo>
                  <a:lnTo>
                    <a:pt x="4365679" y="201484"/>
                  </a:lnTo>
                  <a:lnTo>
                    <a:pt x="4365679" y="268645"/>
                  </a:lnTo>
                  <a:lnTo>
                    <a:pt x="4499999" y="134322"/>
                  </a:lnTo>
                  <a:lnTo>
                    <a:pt x="4365679" y="0"/>
                  </a:lnTo>
                  <a:close/>
                </a:path>
              </a:pathLst>
            </a:custGeom>
            <a:solidFill>
              <a:srgbClr val="BFBFBF"/>
            </a:solidFill>
          </p:spPr>
          <p:txBody>
            <a:bodyPr wrap="square" lIns="0" tIns="0" rIns="0" bIns="0" rtlCol="0"/>
            <a:lstStyle/>
            <a:p/>
          </p:txBody>
        </p:sp>
        <p:sp>
          <p:nvSpPr>
            <p:cNvPr id="10" name="object 10" descr=""/>
            <p:cNvSpPr/>
            <p:nvPr/>
          </p:nvSpPr>
          <p:spPr>
            <a:xfrm>
              <a:off x="2944014" y="3565653"/>
              <a:ext cx="4500245" cy="269240"/>
            </a:xfrm>
            <a:custGeom>
              <a:avLst/>
              <a:gdLst/>
              <a:ahLst/>
              <a:cxnLst/>
              <a:rect l="l" t="t" r="r" b="b"/>
              <a:pathLst>
                <a:path w="4500245" h="269239">
                  <a:moveTo>
                    <a:pt x="0" y="134322"/>
                  </a:moveTo>
                  <a:lnTo>
                    <a:pt x="134320" y="0"/>
                  </a:lnTo>
                  <a:lnTo>
                    <a:pt x="134320" y="67161"/>
                  </a:lnTo>
                  <a:lnTo>
                    <a:pt x="4365679" y="67161"/>
                  </a:lnTo>
                  <a:lnTo>
                    <a:pt x="4365679" y="0"/>
                  </a:lnTo>
                  <a:lnTo>
                    <a:pt x="4500000" y="134322"/>
                  </a:lnTo>
                  <a:lnTo>
                    <a:pt x="4365679" y="268645"/>
                  </a:lnTo>
                  <a:lnTo>
                    <a:pt x="4365679" y="201483"/>
                  </a:lnTo>
                  <a:lnTo>
                    <a:pt x="134320" y="201483"/>
                  </a:lnTo>
                  <a:lnTo>
                    <a:pt x="134320" y="268645"/>
                  </a:lnTo>
                  <a:lnTo>
                    <a:pt x="0" y="134322"/>
                  </a:lnTo>
                  <a:close/>
                </a:path>
              </a:pathLst>
            </a:custGeom>
            <a:ln w="9525">
              <a:solidFill>
                <a:srgbClr val="A5A5A5"/>
              </a:solidFill>
            </a:ln>
          </p:spPr>
          <p:txBody>
            <a:bodyPr wrap="square" lIns="0" tIns="0" rIns="0" bIns="0" rtlCol="0"/>
            <a:lstStyle/>
            <a:p/>
          </p:txBody>
        </p:sp>
        <p:pic>
          <p:nvPicPr>
            <p:cNvPr id="11" name="object 11" descr=""/>
            <p:cNvPicPr/>
            <p:nvPr/>
          </p:nvPicPr>
          <p:blipFill>
            <a:blip r:embed="rId4" cstate="print"/>
            <a:stretch>
              <a:fillRect/>
            </a:stretch>
          </p:blipFill>
          <p:spPr>
            <a:xfrm>
              <a:off x="7400544" y="3291840"/>
              <a:ext cx="1725168" cy="1801368"/>
            </a:xfrm>
            <a:prstGeom prst="rect">
              <a:avLst/>
            </a:prstGeom>
          </p:spPr>
        </p:pic>
      </p:grpSp>
      <p:sp>
        <p:nvSpPr>
          <p:cNvPr id="12" name="object 12" descr=""/>
          <p:cNvSpPr txBox="1"/>
          <p:nvPr/>
        </p:nvSpPr>
        <p:spPr>
          <a:xfrm>
            <a:off x="9592100" y="3898900"/>
            <a:ext cx="754380" cy="1595120"/>
          </a:xfrm>
          <a:prstGeom prst="rect">
            <a:avLst/>
          </a:prstGeom>
        </p:spPr>
        <p:txBody>
          <a:bodyPr wrap="square" lIns="0" tIns="12700" rIns="0" bIns="0" rtlCol="0" vert="horz">
            <a:spAutoFit/>
          </a:bodyPr>
          <a:lstStyle/>
          <a:p>
            <a:pPr algn="r" marR="5080">
              <a:lnSpc>
                <a:spcPct val="100000"/>
              </a:lnSpc>
              <a:spcBef>
                <a:spcPts val="100"/>
              </a:spcBef>
            </a:pPr>
            <a:r>
              <a:rPr dirty="0" sz="1600" spc="-50" b="1">
                <a:latin typeface="游ゴシック"/>
                <a:cs typeface="游ゴシック"/>
              </a:rPr>
              <a:t>海</a:t>
            </a:r>
            <a:endParaRPr sz="1600">
              <a:latin typeface="游ゴシック"/>
              <a:cs typeface="游ゴシック"/>
            </a:endParaRPr>
          </a:p>
          <a:p>
            <a:pPr>
              <a:lnSpc>
                <a:spcPct val="100000"/>
              </a:lnSpc>
              <a:spcBef>
                <a:spcPts val="2025"/>
              </a:spcBef>
            </a:pPr>
            <a:endParaRPr sz="1600">
              <a:latin typeface="游ゴシック"/>
              <a:cs typeface="游ゴシック"/>
            </a:endParaRPr>
          </a:p>
          <a:p>
            <a:pPr marL="12700" marR="182245" indent="71755">
              <a:lnSpc>
                <a:spcPct val="100000"/>
              </a:lnSpc>
            </a:pPr>
            <a:r>
              <a:rPr dirty="0" sz="1600" spc="-25" b="1">
                <a:latin typeface="游ゴシック"/>
                <a:cs typeface="游ゴシック"/>
              </a:rPr>
              <a:t>⽔深</a:t>
            </a:r>
            <a:r>
              <a:rPr dirty="0" sz="1600" spc="-50" b="1">
                <a:latin typeface="游ゴシック"/>
                <a:cs typeface="游ゴシック"/>
              </a:rPr>
              <a:t> </a:t>
            </a:r>
            <a:r>
              <a:rPr dirty="0" sz="1600" spc="-10" b="1">
                <a:latin typeface="游ゴシック"/>
                <a:cs typeface="游ゴシック"/>
              </a:rPr>
              <a:t>200</a:t>
            </a:r>
            <a:r>
              <a:rPr dirty="0" sz="1600" spc="-50" b="1">
                <a:latin typeface="游ゴシック"/>
                <a:cs typeface="游ゴシック"/>
              </a:rPr>
              <a:t>〜</a:t>
            </a:r>
            <a:endParaRPr sz="1600">
              <a:latin typeface="游ゴシック"/>
              <a:cs typeface="游ゴシック"/>
            </a:endParaRPr>
          </a:p>
          <a:p>
            <a:pPr marL="20955">
              <a:lnSpc>
                <a:spcPts val="1895"/>
              </a:lnSpc>
            </a:pPr>
            <a:r>
              <a:rPr dirty="0" sz="1600" spc="-20" b="1">
                <a:latin typeface="游ゴシック"/>
                <a:cs typeface="游ゴシック"/>
              </a:rPr>
              <a:t>500m</a:t>
            </a:r>
            <a:endParaRPr sz="1600">
              <a:latin typeface="游ゴシック"/>
              <a:cs typeface="游ゴシック"/>
            </a:endParaRPr>
          </a:p>
        </p:txBody>
      </p:sp>
      <p:grpSp>
        <p:nvGrpSpPr>
          <p:cNvPr id="13" name="object 13" descr=""/>
          <p:cNvGrpSpPr/>
          <p:nvPr/>
        </p:nvGrpSpPr>
        <p:grpSpPr>
          <a:xfrm>
            <a:off x="1785672" y="3782499"/>
            <a:ext cx="8641080" cy="2654300"/>
            <a:chOff x="1785672" y="3782499"/>
            <a:chExt cx="8641080" cy="2654300"/>
          </a:xfrm>
        </p:grpSpPr>
        <p:sp>
          <p:nvSpPr>
            <p:cNvPr id="14" name="object 14" descr=""/>
            <p:cNvSpPr/>
            <p:nvPr/>
          </p:nvSpPr>
          <p:spPr>
            <a:xfrm>
              <a:off x="1785672" y="3782499"/>
              <a:ext cx="8641080" cy="2654300"/>
            </a:xfrm>
            <a:custGeom>
              <a:avLst/>
              <a:gdLst/>
              <a:ahLst/>
              <a:cxnLst/>
              <a:rect l="l" t="t" r="r" b="b"/>
              <a:pathLst>
                <a:path w="8641080" h="2654300">
                  <a:moveTo>
                    <a:pt x="1114502" y="0"/>
                  </a:moveTo>
                  <a:lnTo>
                    <a:pt x="0" y="0"/>
                  </a:lnTo>
                  <a:lnTo>
                    <a:pt x="0" y="2409787"/>
                  </a:lnTo>
                  <a:lnTo>
                    <a:pt x="1662" y="2409787"/>
                  </a:lnTo>
                  <a:lnTo>
                    <a:pt x="1662" y="2653994"/>
                  </a:lnTo>
                  <a:lnTo>
                    <a:pt x="8640960" y="2653994"/>
                  </a:lnTo>
                  <a:lnTo>
                    <a:pt x="8640960" y="2406336"/>
                  </a:lnTo>
                  <a:lnTo>
                    <a:pt x="7992888" y="2406336"/>
                  </a:lnTo>
                  <a:lnTo>
                    <a:pt x="7992888" y="2409787"/>
                  </a:lnTo>
                  <a:lnTo>
                    <a:pt x="5788943" y="2409787"/>
                  </a:lnTo>
                  <a:lnTo>
                    <a:pt x="5664728" y="2392282"/>
                  </a:lnTo>
                  <a:lnTo>
                    <a:pt x="5615039" y="2384033"/>
                  </a:lnTo>
                  <a:lnTo>
                    <a:pt x="5565210" y="2375497"/>
                  </a:lnTo>
                  <a:lnTo>
                    <a:pt x="5515246" y="2366675"/>
                  </a:lnTo>
                  <a:lnTo>
                    <a:pt x="5465150" y="2357565"/>
                  </a:lnTo>
                  <a:lnTo>
                    <a:pt x="5414926" y="2348168"/>
                  </a:lnTo>
                  <a:lnTo>
                    <a:pt x="5364577" y="2338483"/>
                  </a:lnTo>
                  <a:lnTo>
                    <a:pt x="5314108" y="2328508"/>
                  </a:lnTo>
                  <a:lnTo>
                    <a:pt x="5263523" y="2318244"/>
                  </a:lnTo>
                  <a:lnTo>
                    <a:pt x="5212824" y="2307689"/>
                  </a:lnTo>
                  <a:lnTo>
                    <a:pt x="5162017" y="2296844"/>
                  </a:lnTo>
                  <a:lnTo>
                    <a:pt x="5111105" y="2285708"/>
                  </a:lnTo>
                  <a:lnTo>
                    <a:pt x="5060091" y="2274280"/>
                  </a:lnTo>
                  <a:lnTo>
                    <a:pt x="5008979" y="2262559"/>
                  </a:lnTo>
                  <a:lnTo>
                    <a:pt x="4957774" y="2250545"/>
                  </a:lnTo>
                  <a:lnTo>
                    <a:pt x="4906479" y="2238237"/>
                  </a:lnTo>
                  <a:lnTo>
                    <a:pt x="4855098" y="2225635"/>
                  </a:lnTo>
                  <a:lnTo>
                    <a:pt x="4803635" y="2212738"/>
                  </a:lnTo>
                  <a:lnTo>
                    <a:pt x="4742697" y="2197111"/>
                  </a:lnTo>
                  <a:lnTo>
                    <a:pt x="4682058" y="2181174"/>
                  </a:lnTo>
                  <a:lnTo>
                    <a:pt x="4621723" y="2164931"/>
                  </a:lnTo>
                  <a:lnTo>
                    <a:pt x="4561696" y="2148387"/>
                  </a:lnTo>
                  <a:lnTo>
                    <a:pt x="4501983" y="2131545"/>
                  </a:lnTo>
                  <a:lnTo>
                    <a:pt x="4442589" y="2114409"/>
                  </a:lnTo>
                  <a:lnTo>
                    <a:pt x="4383519" y="2096983"/>
                  </a:lnTo>
                  <a:lnTo>
                    <a:pt x="4324778" y="2079271"/>
                  </a:lnTo>
                  <a:lnTo>
                    <a:pt x="4266372" y="2061277"/>
                  </a:lnTo>
                  <a:lnTo>
                    <a:pt x="4208306" y="2043005"/>
                  </a:lnTo>
                  <a:lnTo>
                    <a:pt x="4150584" y="2024458"/>
                  </a:lnTo>
                  <a:lnTo>
                    <a:pt x="4093213" y="2005640"/>
                  </a:lnTo>
                  <a:lnTo>
                    <a:pt x="4036196" y="1986556"/>
                  </a:lnTo>
                  <a:lnTo>
                    <a:pt x="3979540" y="1967209"/>
                  </a:lnTo>
                  <a:lnTo>
                    <a:pt x="3923250" y="1947604"/>
                  </a:lnTo>
                  <a:lnTo>
                    <a:pt x="3867330" y="1927743"/>
                  </a:lnTo>
                  <a:lnTo>
                    <a:pt x="3811785" y="1907632"/>
                  </a:lnTo>
                  <a:lnTo>
                    <a:pt x="3756622" y="1887273"/>
                  </a:lnTo>
                  <a:lnTo>
                    <a:pt x="3701845" y="1866671"/>
                  </a:lnTo>
                  <a:lnTo>
                    <a:pt x="3647459" y="1845830"/>
                  </a:lnTo>
                  <a:lnTo>
                    <a:pt x="3593470" y="1824753"/>
                  </a:lnTo>
                  <a:lnTo>
                    <a:pt x="3539882" y="1803445"/>
                  </a:lnTo>
                  <a:lnTo>
                    <a:pt x="3486701" y="1781909"/>
                  </a:lnTo>
                  <a:lnTo>
                    <a:pt x="3433932" y="1760149"/>
                  </a:lnTo>
                  <a:lnTo>
                    <a:pt x="3381579" y="1738170"/>
                  </a:lnTo>
                  <a:lnTo>
                    <a:pt x="3329650" y="1715975"/>
                  </a:lnTo>
                  <a:lnTo>
                    <a:pt x="3278147" y="1693567"/>
                  </a:lnTo>
                  <a:lnTo>
                    <a:pt x="3227077" y="1670952"/>
                  </a:lnTo>
                  <a:lnTo>
                    <a:pt x="3176445" y="1648132"/>
                  </a:lnTo>
                  <a:lnTo>
                    <a:pt x="3126256" y="1625112"/>
                  </a:lnTo>
                  <a:lnTo>
                    <a:pt x="3076515" y="1601895"/>
                  </a:lnTo>
                  <a:lnTo>
                    <a:pt x="3027227" y="1578486"/>
                  </a:lnTo>
                  <a:lnTo>
                    <a:pt x="2978397" y="1554888"/>
                  </a:lnTo>
                  <a:lnTo>
                    <a:pt x="2930031" y="1531106"/>
                  </a:lnTo>
                  <a:lnTo>
                    <a:pt x="2882134" y="1507143"/>
                  </a:lnTo>
                  <a:lnTo>
                    <a:pt x="2834710" y="1483002"/>
                  </a:lnTo>
                  <a:lnTo>
                    <a:pt x="2787766" y="1458689"/>
                  </a:lnTo>
                  <a:lnTo>
                    <a:pt x="2741305" y="1434207"/>
                  </a:lnTo>
                  <a:lnTo>
                    <a:pt x="2695334" y="1409559"/>
                  </a:lnTo>
                  <a:lnTo>
                    <a:pt x="2649858" y="1384750"/>
                  </a:lnTo>
                  <a:lnTo>
                    <a:pt x="2604881" y="1359783"/>
                  </a:lnTo>
                  <a:lnTo>
                    <a:pt x="2560409" y="1334663"/>
                  </a:lnTo>
                  <a:lnTo>
                    <a:pt x="2516447" y="1309393"/>
                  </a:lnTo>
                  <a:lnTo>
                    <a:pt x="2473001" y="1283978"/>
                  </a:lnTo>
                  <a:lnTo>
                    <a:pt x="2430074" y="1258420"/>
                  </a:lnTo>
                  <a:lnTo>
                    <a:pt x="2387673" y="1232725"/>
                  </a:lnTo>
                  <a:lnTo>
                    <a:pt x="2345803" y="1206895"/>
                  </a:lnTo>
                  <a:lnTo>
                    <a:pt x="2304468" y="1180936"/>
                  </a:lnTo>
                  <a:lnTo>
                    <a:pt x="2263674" y="1154850"/>
                  </a:lnTo>
                  <a:lnTo>
                    <a:pt x="2223427" y="1128641"/>
                  </a:lnTo>
                  <a:lnTo>
                    <a:pt x="2183731" y="1102315"/>
                  </a:lnTo>
                  <a:lnTo>
                    <a:pt x="2144591" y="1075873"/>
                  </a:lnTo>
                  <a:lnTo>
                    <a:pt x="2106013" y="1049321"/>
                  </a:lnTo>
                  <a:lnTo>
                    <a:pt x="2068002" y="1022663"/>
                  </a:lnTo>
                  <a:lnTo>
                    <a:pt x="2030562" y="995901"/>
                  </a:lnTo>
                  <a:lnTo>
                    <a:pt x="1993700" y="969040"/>
                  </a:lnTo>
                  <a:lnTo>
                    <a:pt x="1957420" y="942084"/>
                  </a:lnTo>
                  <a:lnTo>
                    <a:pt x="1921727" y="915038"/>
                  </a:lnTo>
                  <a:lnTo>
                    <a:pt x="1886627" y="887903"/>
                  </a:lnTo>
                  <a:lnTo>
                    <a:pt x="1852124" y="860686"/>
                  </a:lnTo>
                  <a:lnTo>
                    <a:pt x="1818225" y="833389"/>
                  </a:lnTo>
                  <a:lnTo>
                    <a:pt x="1784934" y="806016"/>
                  </a:lnTo>
                  <a:lnTo>
                    <a:pt x="1752255" y="778572"/>
                  </a:lnTo>
                  <a:lnTo>
                    <a:pt x="1720196" y="751059"/>
                  </a:lnTo>
                  <a:lnTo>
                    <a:pt x="1688759" y="723483"/>
                  </a:lnTo>
                  <a:lnTo>
                    <a:pt x="1657952" y="695847"/>
                  </a:lnTo>
                  <a:lnTo>
                    <a:pt x="1627778" y="668155"/>
                  </a:lnTo>
                  <a:lnTo>
                    <a:pt x="1598244" y="640411"/>
                  </a:lnTo>
                  <a:lnTo>
                    <a:pt x="1569353" y="612618"/>
                  </a:lnTo>
                  <a:lnTo>
                    <a:pt x="1541112" y="584781"/>
                  </a:lnTo>
                  <a:lnTo>
                    <a:pt x="1513525" y="556903"/>
                  </a:lnTo>
                  <a:lnTo>
                    <a:pt x="1486599" y="528989"/>
                  </a:lnTo>
                  <a:lnTo>
                    <a:pt x="1460337" y="501042"/>
                  </a:lnTo>
                  <a:lnTo>
                    <a:pt x="1409828" y="445066"/>
                  </a:lnTo>
                  <a:lnTo>
                    <a:pt x="1362040" y="389005"/>
                  </a:lnTo>
                  <a:lnTo>
                    <a:pt x="1317015" y="332892"/>
                  </a:lnTo>
                  <a:lnTo>
                    <a:pt x="1274794" y="276757"/>
                  </a:lnTo>
                  <a:lnTo>
                    <a:pt x="1235418" y="220632"/>
                  </a:lnTo>
                  <a:lnTo>
                    <a:pt x="1198928" y="164547"/>
                  </a:lnTo>
                  <a:lnTo>
                    <a:pt x="1114502" y="3390"/>
                  </a:lnTo>
                  <a:lnTo>
                    <a:pt x="1114502" y="0"/>
                  </a:lnTo>
                  <a:close/>
                </a:path>
              </a:pathLst>
            </a:custGeom>
            <a:solidFill>
              <a:srgbClr val="996633"/>
            </a:solidFill>
          </p:spPr>
          <p:txBody>
            <a:bodyPr wrap="square" lIns="0" tIns="0" rIns="0" bIns="0" rtlCol="0"/>
            <a:lstStyle/>
            <a:p/>
          </p:txBody>
        </p:sp>
        <p:sp>
          <p:nvSpPr>
            <p:cNvPr id="15" name="object 15" descr=""/>
            <p:cNvSpPr/>
            <p:nvPr/>
          </p:nvSpPr>
          <p:spPr>
            <a:xfrm>
              <a:off x="9247506" y="3879030"/>
              <a:ext cx="76200" cy="2322195"/>
            </a:xfrm>
            <a:custGeom>
              <a:avLst/>
              <a:gdLst/>
              <a:ahLst/>
              <a:cxnLst/>
              <a:rect l="l" t="t" r="r" b="b"/>
              <a:pathLst>
                <a:path w="76200" h="2322195">
                  <a:moveTo>
                    <a:pt x="1" y="2245799"/>
                  </a:moveTo>
                  <a:lnTo>
                    <a:pt x="38101" y="2321999"/>
                  </a:lnTo>
                  <a:lnTo>
                    <a:pt x="63500" y="2271200"/>
                  </a:lnTo>
                  <a:lnTo>
                    <a:pt x="28576" y="2271200"/>
                  </a:lnTo>
                  <a:lnTo>
                    <a:pt x="28576" y="2264849"/>
                  </a:lnTo>
                  <a:lnTo>
                    <a:pt x="1" y="2245799"/>
                  </a:lnTo>
                  <a:close/>
                </a:path>
                <a:path w="76200" h="2322195">
                  <a:moveTo>
                    <a:pt x="28576" y="2264849"/>
                  </a:moveTo>
                  <a:lnTo>
                    <a:pt x="28576" y="2271200"/>
                  </a:lnTo>
                  <a:lnTo>
                    <a:pt x="47626" y="2271200"/>
                  </a:lnTo>
                  <a:lnTo>
                    <a:pt x="38101" y="2271199"/>
                  </a:lnTo>
                  <a:lnTo>
                    <a:pt x="28576" y="2264849"/>
                  </a:lnTo>
                  <a:close/>
                </a:path>
                <a:path w="76200" h="2322195">
                  <a:moveTo>
                    <a:pt x="76201" y="2245799"/>
                  </a:moveTo>
                  <a:lnTo>
                    <a:pt x="47626" y="2264849"/>
                  </a:lnTo>
                  <a:lnTo>
                    <a:pt x="47626" y="2271200"/>
                  </a:lnTo>
                  <a:lnTo>
                    <a:pt x="63501" y="2271199"/>
                  </a:lnTo>
                  <a:lnTo>
                    <a:pt x="76201" y="2245799"/>
                  </a:lnTo>
                  <a:close/>
                </a:path>
                <a:path w="76200" h="2322195">
                  <a:moveTo>
                    <a:pt x="38100" y="50800"/>
                  </a:moveTo>
                  <a:lnTo>
                    <a:pt x="28575" y="57150"/>
                  </a:lnTo>
                  <a:lnTo>
                    <a:pt x="28576" y="2264849"/>
                  </a:lnTo>
                  <a:lnTo>
                    <a:pt x="38101" y="2271199"/>
                  </a:lnTo>
                  <a:lnTo>
                    <a:pt x="47626" y="2264849"/>
                  </a:lnTo>
                  <a:lnTo>
                    <a:pt x="47625" y="57150"/>
                  </a:lnTo>
                  <a:lnTo>
                    <a:pt x="38100" y="50800"/>
                  </a:lnTo>
                  <a:close/>
                </a:path>
                <a:path w="76200" h="2322195">
                  <a:moveTo>
                    <a:pt x="47626" y="2264849"/>
                  </a:moveTo>
                  <a:lnTo>
                    <a:pt x="38101" y="2271199"/>
                  </a:lnTo>
                  <a:lnTo>
                    <a:pt x="47626" y="2271199"/>
                  </a:lnTo>
                  <a:lnTo>
                    <a:pt x="47626" y="2264849"/>
                  </a:lnTo>
                  <a:close/>
                </a:path>
                <a:path w="76200" h="2322195">
                  <a:moveTo>
                    <a:pt x="38100" y="0"/>
                  </a:moveTo>
                  <a:lnTo>
                    <a:pt x="0" y="76200"/>
                  </a:lnTo>
                  <a:lnTo>
                    <a:pt x="28574" y="57150"/>
                  </a:lnTo>
                  <a:lnTo>
                    <a:pt x="28575" y="50798"/>
                  </a:lnTo>
                  <a:lnTo>
                    <a:pt x="63499" y="50798"/>
                  </a:lnTo>
                  <a:lnTo>
                    <a:pt x="38100" y="0"/>
                  </a:lnTo>
                  <a:close/>
                </a:path>
                <a:path w="76200" h="2322195">
                  <a:moveTo>
                    <a:pt x="63499" y="50798"/>
                  </a:moveTo>
                  <a:lnTo>
                    <a:pt x="47625" y="50798"/>
                  </a:lnTo>
                  <a:lnTo>
                    <a:pt x="47625" y="57150"/>
                  </a:lnTo>
                  <a:lnTo>
                    <a:pt x="76200" y="76200"/>
                  </a:lnTo>
                  <a:lnTo>
                    <a:pt x="63499" y="50798"/>
                  </a:lnTo>
                  <a:close/>
                </a:path>
                <a:path w="76200" h="2322195">
                  <a:moveTo>
                    <a:pt x="47625" y="50798"/>
                  </a:moveTo>
                  <a:lnTo>
                    <a:pt x="28575" y="50798"/>
                  </a:lnTo>
                  <a:lnTo>
                    <a:pt x="28575" y="57150"/>
                  </a:lnTo>
                  <a:lnTo>
                    <a:pt x="38100" y="50800"/>
                  </a:lnTo>
                  <a:lnTo>
                    <a:pt x="47625" y="50800"/>
                  </a:lnTo>
                  <a:close/>
                </a:path>
                <a:path w="76200" h="2322195">
                  <a:moveTo>
                    <a:pt x="47625" y="50800"/>
                  </a:moveTo>
                  <a:lnTo>
                    <a:pt x="38100" y="50800"/>
                  </a:lnTo>
                  <a:lnTo>
                    <a:pt x="47625" y="57150"/>
                  </a:lnTo>
                  <a:lnTo>
                    <a:pt x="47625" y="50800"/>
                  </a:lnTo>
                  <a:close/>
                </a:path>
              </a:pathLst>
            </a:custGeom>
            <a:solidFill>
              <a:srgbClr val="40458C"/>
            </a:solidFill>
          </p:spPr>
          <p:txBody>
            <a:bodyPr wrap="square" lIns="0" tIns="0" rIns="0" bIns="0" rtlCol="0"/>
            <a:lstStyle/>
            <a:p/>
          </p:txBody>
        </p:sp>
      </p:grpSp>
      <p:sp>
        <p:nvSpPr>
          <p:cNvPr id="16" name="object 16"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7" name="object 17"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8" name="object 18"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21</a:t>
            </a:r>
            <a:r>
              <a:rPr dirty="0" spc="-10"/>
              <a:t>/47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2487" y="77724"/>
            <a:ext cx="69342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福島第⼀原⼦⼒発電所事故からの教訓</a:t>
            </a:r>
          </a:p>
        </p:txBody>
      </p:sp>
      <p:sp>
        <p:nvSpPr>
          <p:cNvPr id="4" name="object 4"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5" name="object 5"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6" name="object 6"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22</a:t>
            </a:r>
            <a:r>
              <a:rPr dirty="0" spc="-10"/>
              <a:t>/47</a:t>
            </a:r>
          </a:p>
        </p:txBody>
      </p:sp>
      <p:sp>
        <p:nvSpPr>
          <p:cNvPr id="3" name="object 3" descr=""/>
          <p:cNvSpPr txBox="1"/>
          <p:nvPr/>
        </p:nvSpPr>
        <p:spPr>
          <a:xfrm>
            <a:off x="7625391" y="6257035"/>
            <a:ext cx="3987800"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Microsoft JhengHei"/>
                <a:cs typeface="Microsoft JhengHei"/>
              </a:rPr>
              <a:t>福島第一原子力発電所事故の経過と教訓（東京電力）</a:t>
            </a:r>
            <a:r>
              <a:rPr dirty="0" sz="1200" spc="-25">
                <a:latin typeface="Microsoft JhengHei"/>
                <a:cs typeface="Microsoft JhengHei"/>
              </a:rPr>
              <a:t>より</a:t>
            </a:r>
            <a:endParaRPr sz="1200">
              <a:latin typeface="Microsoft JhengHei"/>
              <a:cs typeface="Microsoft Jheng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6497" y="5705289"/>
            <a:ext cx="9523730" cy="1153160"/>
            <a:chOff x="86497" y="5705289"/>
            <a:chExt cx="9523730" cy="1153160"/>
          </a:xfrm>
        </p:grpSpPr>
        <p:sp>
          <p:nvSpPr>
            <p:cNvPr id="3" name="object 3" descr=""/>
            <p:cNvSpPr/>
            <p:nvPr/>
          </p:nvSpPr>
          <p:spPr>
            <a:xfrm>
              <a:off x="1328056" y="5710051"/>
              <a:ext cx="8277225" cy="736600"/>
            </a:xfrm>
            <a:custGeom>
              <a:avLst/>
              <a:gdLst/>
              <a:ahLst/>
              <a:cxnLst/>
              <a:rect l="l" t="t" r="r" b="b"/>
              <a:pathLst>
                <a:path w="8277225" h="736600">
                  <a:moveTo>
                    <a:pt x="8277100" y="0"/>
                  </a:moveTo>
                  <a:lnTo>
                    <a:pt x="0" y="0"/>
                  </a:lnTo>
                  <a:lnTo>
                    <a:pt x="0" y="736270"/>
                  </a:lnTo>
                  <a:lnTo>
                    <a:pt x="8277100" y="736270"/>
                  </a:lnTo>
                  <a:lnTo>
                    <a:pt x="8277100" y="0"/>
                  </a:lnTo>
                  <a:close/>
                </a:path>
              </a:pathLst>
            </a:custGeom>
            <a:solidFill>
              <a:srgbClr val="FFC000"/>
            </a:solidFill>
          </p:spPr>
          <p:txBody>
            <a:bodyPr wrap="square" lIns="0" tIns="0" rIns="0" bIns="0" rtlCol="0"/>
            <a:lstStyle/>
            <a:p/>
          </p:txBody>
        </p:sp>
        <p:sp>
          <p:nvSpPr>
            <p:cNvPr id="4" name="object 4" descr=""/>
            <p:cNvSpPr/>
            <p:nvPr/>
          </p:nvSpPr>
          <p:spPr>
            <a:xfrm>
              <a:off x="1328056" y="5710051"/>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p:txBody>
        </p:sp>
      </p:grpSp>
      <p:grpSp>
        <p:nvGrpSpPr>
          <p:cNvPr id="5" name="object 5" descr=""/>
          <p:cNvGrpSpPr/>
          <p:nvPr/>
        </p:nvGrpSpPr>
        <p:grpSpPr>
          <a:xfrm>
            <a:off x="1323294" y="1895289"/>
            <a:ext cx="8286750" cy="746125"/>
            <a:chOff x="1323294" y="1895289"/>
            <a:chExt cx="8286750" cy="746125"/>
          </a:xfrm>
        </p:grpSpPr>
        <p:sp>
          <p:nvSpPr>
            <p:cNvPr id="6" name="object 6" descr=""/>
            <p:cNvSpPr/>
            <p:nvPr/>
          </p:nvSpPr>
          <p:spPr>
            <a:xfrm>
              <a:off x="1328056" y="19000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p:txBody>
        </p:sp>
        <p:sp>
          <p:nvSpPr>
            <p:cNvPr id="7" name="object 7" descr=""/>
            <p:cNvSpPr/>
            <p:nvPr/>
          </p:nvSpPr>
          <p:spPr>
            <a:xfrm>
              <a:off x="1328056" y="19000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p:txBody>
        </p:sp>
      </p:grpSp>
      <p:grpSp>
        <p:nvGrpSpPr>
          <p:cNvPr id="8" name="object 8" descr=""/>
          <p:cNvGrpSpPr/>
          <p:nvPr/>
        </p:nvGrpSpPr>
        <p:grpSpPr>
          <a:xfrm>
            <a:off x="1323294" y="2847789"/>
            <a:ext cx="8286750" cy="746125"/>
            <a:chOff x="1323294" y="2847789"/>
            <a:chExt cx="8286750" cy="746125"/>
          </a:xfrm>
        </p:grpSpPr>
        <p:sp>
          <p:nvSpPr>
            <p:cNvPr id="9" name="object 9" descr=""/>
            <p:cNvSpPr/>
            <p:nvPr/>
          </p:nvSpPr>
          <p:spPr>
            <a:xfrm>
              <a:off x="1328056" y="28525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92D050"/>
            </a:solidFill>
          </p:spPr>
          <p:txBody>
            <a:bodyPr wrap="square" lIns="0" tIns="0" rIns="0" bIns="0" rtlCol="0"/>
            <a:lstStyle/>
            <a:p/>
          </p:txBody>
        </p:sp>
        <p:sp>
          <p:nvSpPr>
            <p:cNvPr id="10" name="object 10" descr=""/>
            <p:cNvSpPr/>
            <p:nvPr/>
          </p:nvSpPr>
          <p:spPr>
            <a:xfrm>
              <a:off x="1328056" y="28525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p:txBody>
        </p:sp>
      </p:grpSp>
      <p:grpSp>
        <p:nvGrpSpPr>
          <p:cNvPr id="11" name="object 11" descr=""/>
          <p:cNvGrpSpPr/>
          <p:nvPr/>
        </p:nvGrpSpPr>
        <p:grpSpPr>
          <a:xfrm>
            <a:off x="1323294" y="3800289"/>
            <a:ext cx="8286750" cy="746125"/>
            <a:chOff x="1323294" y="3800289"/>
            <a:chExt cx="8286750" cy="746125"/>
          </a:xfrm>
        </p:grpSpPr>
        <p:sp>
          <p:nvSpPr>
            <p:cNvPr id="12" name="object 12" descr=""/>
            <p:cNvSpPr/>
            <p:nvPr/>
          </p:nvSpPr>
          <p:spPr>
            <a:xfrm>
              <a:off x="1328056" y="38050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p:txBody>
        </p:sp>
        <p:sp>
          <p:nvSpPr>
            <p:cNvPr id="13" name="object 13" descr=""/>
            <p:cNvSpPr/>
            <p:nvPr/>
          </p:nvSpPr>
          <p:spPr>
            <a:xfrm>
              <a:off x="1328056" y="38050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p:txBody>
        </p:sp>
      </p:grpSp>
      <p:grpSp>
        <p:nvGrpSpPr>
          <p:cNvPr id="14" name="object 14" descr=""/>
          <p:cNvGrpSpPr/>
          <p:nvPr/>
        </p:nvGrpSpPr>
        <p:grpSpPr>
          <a:xfrm>
            <a:off x="1323294" y="4752789"/>
            <a:ext cx="8286750" cy="746125"/>
            <a:chOff x="1323294" y="4752789"/>
            <a:chExt cx="8286750" cy="746125"/>
          </a:xfrm>
        </p:grpSpPr>
        <p:sp>
          <p:nvSpPr>
            <p:cNvPr id="15" name="object 15" descr=""/>
            <p:cNvSpPr/>
            <p:nvPr/>
          </p:nvSpPr>
          <p:spPr>
            <a:xfrm>
              <a:off x="1328056" y="47575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p:txBody>
        </p:sp>
        <p:sp>
          <p:nvSpPr>
            <p:cNvPr id="16" name="object 16" descr=""/>
            <p:cNvSpPr/>
            <p:nvPr/>
          </p:nvSpPr>
          <p:spPr>
            <a:xfrm>
              <a:off x="1328056" y="47575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p:txBody>
        </p:sp>
      </p:grpSp>
      <p:sp>
        <p:nvSpPr>
          <p:cNvPr id="17" name="object 17"/>
          <p:cNvSpPr txBox="1">
            <a:spLocks noGrp="1"/>
          </p:cNvSpPr>
          <p:nvPr>
            <p:ph type="title"/>
          </p:nvPr>
        </p:nvSpPr>
        <p:spPr>
          <a:xfrm>
            <a:off x="1846493" y="89915"/>
            <a:ext cx="85598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全段の機能喪失が後段に影響して事故が深刻化</a:t>
            </a:r>
          </a:p>
        </p:txBody>
      </p:sp>
      <p:sp>
        <p:nvSpPr>
          <p:cNvPr id="18" name="object 18" descr=""/>
          <p:cNvSpPr txBox="1"/>
          <p:nvPr/>
        </p:nvSpPr>
        <p:spPr>
          <a:xfrm>
            <a:off x="1438150" y="2852723"/>
            <a:ext cx="2813050" cy="695325"/>
          </a:xfrm>
          <a:prstGeom prst="rect">
            <a:avLst/>
          </a:prstGeom>
        </p:spPr>
        <p:txBody>
          <a:bodyPr wrap="square" lIns="0" tIns="76200" rIns="0" bIns="0" rtlCol="0" vert="horz">
            <a:spAutoFit/>
          </a:bodyPr>
          <a:lstStyle/>
          <a:p>
            <a:pPr marL="22225">
              <a:lnSpc>
                <a:spcPct val="100000"/>
              </a:lnSpc>
              <a:spcBef>
                <a:spcPts val="600"/>
              </a:spcBef>
            </a:pPr>
            <a:r>
              <a:rPr dirty="0" sz="1800" spc="-20" b="1">
                <a:solidFill>
                  <a:srgbClr val="40458C"/>
                </a:solidFill>
                <a:latin typeface="メイリオ"/>
                <a:cs typeface="メイリオ"/>
              </a:rPr>
              <a:t>第２層</a:t>
            </a:r>
            <a:endParaRPr sz="1800">
              <a:latin typeface="メイリオ"/>
              <a:cs typeface="メイリオ"/>
            </a:endParaRPr>
          </a:p>
          <a:p>
            <a:pPr>
              <a:lnSpc>
                <a:spcPct val="100000"/>
              </a:lnSpc>
              <a:spcBef>
                <a:spcPts val="505"/>
              </a:spcBef>
            </a:pPr>
            <a:r>
              <a:rPr dirty="0" sz="1750" spc="65" b="1">
                <a:solidFill>
                  <a:srgbClr val="40458C"/>
                </a:solidFill>
                <a:latin typeface="Microsoft JhengHei"/>
                <a:cs typeface="Microsoft JhengHei"/>
              </a:rPr>
              <a:t>異常から事故への進展防止</a:t>
            </a:r>
            <a:endParaRPr sz="1750">
              <a:latin typeface="Microsoft JhengHei"/>
              <a:cs typeface="Microsoft JhengHei"/>
            </a:endParaRPr>
          </a:p>
        </p:txBody>
      </p:sp>
      <p:sp>
        <p:nvSpPr>
          <p:cNvPr id="19" name="object 19" descr=""/>
          <p:cNvSpPr txBox="1"/>
          <p:nvPr/>
        </p:nvSpPr>
        <p:spPr>
          <a:xfrm>
            <a:off x="1377326" y="3849907"/>
            <a:ext cx="1661160" cy="645795"/>
          </a:xfrm>
          <a:prstGeom prst="rect">
            <a:avLst/>
          </a:prstGeom>
        </p:spPr>
        <p:txBody>
          <a:bodyPr wrap="square" lIns="0" tIns="51435" rIns="0" bIns="0" rtlCol="0" vert="horz">
            <a:spAutoFit/>
          </a:bodyPr>
          <a:lstStyle/>
          <a:p>
            <a:pPr>
              <a:lnSpc>
                <a:spcPct val="100000"/>
              </a:lnSpc>
              <a:spcBef>
                <a:spcPts val="405"/>
              </a:spcBef>
            </a:pPr>
            <a:r>
              <a:rPr dirty="0" sz="1800" spc="-20" b="1">
                <a:solidFill>
                  <a:srgbClr val="40458C"/>
                </a:solidFill>
                <a:latin typeface="メイリオ"/>
                <a:cs typeface="メイリオ"/>
              </a:rPr>
              <a:t>第３層</a:t>
            </a:r>
            <a:endParaRPr sz="1800">
              <a:latin typeface="メイリオ"/>
              <a:cs typeface="メイリオ"/>
            </a:endParaRPr>
          </a:p>
          <a:p>
            <a:pPr marL="14604">
              <a:lnSpc>
                <a:spcPct val="100000"/>
              </a:lnSpc>
              <a:spcBef>
                <a:spcPts val="315"/>
              </a:spcBef>
            </a:pPr>
            <a:r>
              <a:rPr dirty="0" sz="1750" spc="60" b="1">
                <a:solidFill>
                  <a:srgbClr val="40458C"/>
                </a:solidFill>
                <a:latin typeface="Microsoft JhengHei"/>
                <a:cs typeface="Microsoft JhengHei"/>
              </a:rPr>
              <a:t>事故の拡大防止</a:t>
            </a:r>
            <a:endParaRPr sz="1750">
              <a:latin typeface="Microsoft JhengHei"/>
              <a:cs typeface="Microsoft JhengHei"/>
            </a:endParaRPr>
          </a:p>
        </p:txBody>
      </p:sp>
      <p:sp>
        <p:nvSpPr>
          <p:cNvPr id="20" name="object 20" descr=""/>
          <p:cNvSpPr txBox="1"/>
          <p:nvPr/>
        </p:nvSpPr>
        <p:spPr>
          <a:xfrm>
            <a:off x="1389202" y="4803140"/>
            <a:ext cx="698500" cy="299720"/>
          </a:xfrm>
          <a:prstGeom prst="rect">
            <a:avLst/>
          </a:prstGeom>
        </p:spPr>
        <p:txBody>
          <a:bodyPr wrap="square" lIns="0" tIns="12700" rIns="0" bIns="0" rtlCol="0" vert="horz">
            <a:spAutoFit/>
          </a:bodyPr>
          <a:lstStyle/>
          <a:p>
            <a:pPr>
              <a:lnSpc>
                <a:spcPct val="100000"/>
              </a:lnSpc>
              <a:spcBef>
                <a:spcPts val="100"/>
              </a:spcBef>
            </a:pPr>
            <a:r>
              <a:rPr dirty="0" sz="1800" spc="-20" b="1">
                <a:solidFill>
                  <a:srgbClr val="40458C"/>
                </a:solidFill>
                <a:latin typeface="メイリオ"/>
                <a:cs typeface="メイリオ"/>
              </a:rPr>
              <a:t>第４層</a:t>
            </a:r>
            <a:endParaRPr sz="1800">
              <a:latin typeface="メイリオ"/>
              <a:cs typeface="メイリオ"/>
            </a:endParaRPr>
          </a:p>
        </p:txBody>
      </p:sp>
      <p:sp>
        <p:nvSpPr>
          <p:cNvPr id="21" name="object 21" descr=""/>
          <p:cNvSpPr txBox="1"/>
          <p:nvPr/>
        </p:nvSpPr>
        <p:spPr>
          <a:xfrm>
            <a:off x="1368774" y="5681084"/>
            <a:ext cx="2806700" cy="713740"/>
          </a:xfrm>
          <a:prstGeom prst="rect">
            <a:avLst/>
          </a:prstGeom>
        </p:spPr>
        <p:txBody>
          <a:bodyPr wrap="square" lIns="0" tIns="85725" rIns="0" bIns="0" rtlCol="0" vert="horz">
            <a:spAutoFit/>
          </a:bodyPr>
          <a:lstStyle/>
          <a:p>
            <a:pPr marL="29845">
              <a:lnSpc>
                <a:spcPct val="100000"/>
              </a:lnSpc>
              <a:spcBef>
                <a:spcPts val="675"/>
              </a:spcBef>
            </a:pPr>
            <a:r>
              <a:rPr dirty="0" sz="1800" spc="-20" b="1">
                <a:solidFill>
                  <a:srgbClr val="40458C"/>
                </a:solidFill>
                <a:latin typeface="メイリオ"/>
                <a:cs typeface="メイリオ"/>
              </a:rPr>
              <a:t>第５層</a:t>
            </a:r>
            <a:endParaRPr sz="1800">
              <a:latin typeface="メイリオ"/>
              <a:cs typeface="メイリオ"/>
            </a:endParaRPr>
          </a:p>
          <a:p>
            <a:pPr>
              <a:lnSpc>
                <a:spcPct val="100000"/>
              </a:lnSpc>
              <a:spcBef>
                <a:spcPts val="575"/>
              </a:spcBef>
            </a:pPr>
            <a:r>
              <a:rPr dirty="0" sz="1750" spc="50" b="1">
                <a:solidFill>
                  <a:srgbClr val="40458C"/>
                </a:solidFill>
                <a:latin typeface="Microsoft JhengHei"/>
                <a:cs typeface="Microsoft JhengHei"/>
              </a:rPr>
              <a:t>放射性物質による影響緩和</a:t>
            </a:r>
            <a:endParaRPr sz="1750">
              <a:latin typeface="Microsoft JhengHei"/>
              <a:cs typeface="Microsoft JhengHei"/>
            </a:endParaRPr>
          </a:p>
        </p:txBody>
      </p:sp>
      <p:sp>
        <p:nvSpPr>
          <p:cNvPr id="22" name="object 22" descr=""/>
          <p:cNvSpPr txBox="1"/>
          <p:nvPr/>
        </p:nvSpPr>
        <p:spPr>
          <a:xfrm>
            <a:off x="6088021" y="1949196"/>
            <a:ext cx="2057400" cy="330200"/>
          </a:xfrm>
          <a:prstGeom prst="rect">
            <a:avLst/>
          </a:prstGeom>
        </p:spPr>
        <p:txBody>
          <a:bodyPr wrap="square" lIns="0" tIns="12700" rIns="0" bIns="0" rtlCol="0" vert="horz">
            <a:spAutoFit/>
          </a:bodyPr>
          <a:lstStyle/>
          <a:p>
            <a:pPr marL="12700">
              <a:lnSpc>
                <a:spcPct val="100000"/>
              </a:lnSpc>
              <a:spcBef>
                <a:spcPts val="100"/>
              </a:spcBef>
            </a:pPr>
            <a:r>
              <a:rPr dirty="0" sz="2000" spc="-10">
                <a:latin typeface="游ゴシック"/>
                <a:cs typeface="游ゴシック"/>
              </a:rPr>
              <a:t>津波の影響を防ぐ</a:t>
            </a:r>
            <a:endParaRPr sz="2000">
              <a:latin typeface="游ゴシック"/>
              <a:cs typeface="游ゴシック"/>
            </a:endParaRPr>
          </a:p>
        </p:txBody>
      </p:sp>
      <p:sp>
        <p:nvSpPr>
          <p:cNvPr id="23" name="object 23" descr=""/>
          <p:cNvSpPr txBox="1"/>
          <p:nvPr/>
        </p:nvSpPr>
        <p:spPr>
          <a:xfrm>
            <a:off x="4564021" y="2266188"/>
            <a:ext cx="5105400" cy="330200"/>
          </a:xfrm>
          <a:prstGeom prst="rect">
            <a:avLst/>
          </a:prstGeom>
        </p:spPr>
        <p:txBody>
          <a:bodyPr wrap="square" lIns="0" tIns="12700" rIns="0" bIns="0" rtlCol="0" vert="horz">
            <a:spAutoFit/>
          </a:bodyPr>
          <a:lstStyle/>
          <a:p>
            <a:pPr marL="12700">
              <a:lnSpc>
                <a:spcPct val="100000"/>
              </a:lnSpc>
              <a:spcBef>
                <a:spcPts val="100"/>
              </a:spcBef>
            </a:pPr>
            <a:r>
              <a:rPr dirty="0" sz="2000">
                <a:latin typeface="游ゴシック"/>
                <a:cs typeface="游ゴシック"/>
              </a:rPr>
              <a:t>（⼗分な敷地⾼さ、防潮堤、⽌⽔⼯事など</a:t>
            </a:r>
            <a:r>
              <a:rPr dirty="0" sz="2000" spc="950">
                <a:solidFill>
                  <a:srgbClr val="40458C"/>
                </a:solidFill>
                <a:latin typeface="HGP創英角ﾎﾟｯﾌﾟ体"/>
                <a:cs typeface="HGP創英角ﾎﾟｯﾌﾟ体"/>
              </a:rPr>
              <a:t>）</a:t>
            </a:r>
            <a:endParaRPr sz="2000">
              <a:latin typeface="HGP創英角ﾎﾟｯﾌﾟ体"/>
              <a:cs typeface="HGP創英角ﾎﾟｯﾌﾟ体"/>
            </a:endParaRPr>
          </a:p>
        </p:txBody>
      </p:sp>
      <p:sp>
        <p:nvSpPr>
          <p:cNvPr id="24" name="object 24" descr=""/>
          <p:cNvSpPr txBox="1"/>
          <p:nvPr/>
        </p:nvSpPr>
        <p:spPr>
          <a:xfrm>
            <a:off x="5137219" y="2915411"/>
            <a:ext cx="3568700" cy="635000"/>
          </a:xfrm>
          <a:prstGeom prst="rect">
            <a:avLst/>
          </a:prstGeom>
        </p:spPr>
        <p:txBody>
          <a:bodyPr wrap="square" lIns="0" tIns="12700" rIns="0" bIns="0" rtlCol="0" vert="horz">
            <a:spAutoFit/>
          </a:bodyPr>
          <a:lstStyle/>
          <a:p>
            <a:pPr algn="ctr" marR="5715">
              <a:lnSpc>
                <a:spcPct val="100000"/>
              </a:lnSpc>
              <a:spcBef>
                <a:spcPts val="100"/>
              </a:spcBef>
            </a:pPr>
            <a:r>
              <a:rPr dirty="0" sz="2000" spc="-10">
                <a:latin typeface="游ゴシック"/>
                <a:cs typeface="游ゴシック"/>
              </a:rPr>
              <a:t>核分裂の緊急停⽌</a:t>
            </a:r>
            <a:endParaRPr sz="2000">
              <a:latin typeface="游ゴシック"/>
              <a:cs typeface="游ゴシック"/>
            </a:endParaRPr>
          </a:p>
          <a:p>
            <a:pPr algn="ctr" marR="5080">
              <a:lnSpc>
                <a:spcPct val="100000"/>
              </a:lnSpc>
            </a:pPr>
            <a:r>
              <a:rPr dirty="0" sz="2000">
                <a:latin typeface="游ゴシック"/>
                <a:cs typeface="游ゴシック"/>
              </a:rPr>
              <a:t>（制御棒、ホウ酸⽔注⼊など</a:t>
            </a:r>
            <a:r>
              <a:rPr dirty="0" sz="2000" spc="-50">
                <a:latin typeface="游ゴシック"/>
                <a:cs typeface="游ゴシック"/>
              </a:rPr>
              <a:t>）</a:t>
            </a:r>
            <a:endParaRPr sz="2000">
              <a:latin typeface="游ゴシック"/>
              <a:cs typeface="游ゴシック"/>
            </a:endParaRPr>
          </a:p>
        </p:txBody>
      </p:sp>
      <p:sp>
        <p:nvSpPr>
          <p:cNvPr id="25" name="object 25" descr=""/>
          <p:cNvSpPr txBox="1"/>
          <p:nvPr/>
        </p:nvSpPr>
        <p:spPr>
          <a:xfrm>
            <a:off x="4425503" y="3869435"/>
            <a:ext cx="5092700" cy="635000"/>
          </a:xfrm>
          <a:prstGeom prst="rect">
            <a:avLst/>
          </a:prstGeom>
        </p:spPr>
        <p:txBody>
          <a:bodyPr wrap="square" lIns="0" tIns="12700" rIns="0" bIns="0" rtlCol="0" vert="horz">
            <a:spAutoFit/>
          </a:bodyPr>
          <a:lstStyle/>
          <a:p>
            <a:pPr algn="ctr" marR="5715">
              <a:lnSpc>
                <a:spcPct val="100000"/>
              </a:lnSpc>
              <a:spcBef>
                <a:spcPts val="100"/>
              </a:spcBef>
            </a:pPr>
            <a:r>
              <a:rPr dirty="0" sz="2000" spc="-10">
                <a:latin typeface="游ゴシック"/>
                <a:cs typeface="游ゴシック"/>
              </a:rPr>
              <a:t>原⼦炉の冷却の維持</a:t>
            </a:r>
            <a:endParaRPr sz="2000">
              <a:latin typeface="游ゴシック"/>
              <a:cs typeface="游ゴシック"/>
            </a:endParaRPr>
          </a:p>
          <a:p>
            <a:pPr algn="ctr" marR="5080">
              <a:lnSpc>
                <a:spcPct val="100000"/>
              </a:lnSpc>
            </a:pPr>
            <a:r>
              <a:rPr dirty="0" sz="2000">
                <a:latin typeface="游ゴシック"/>
                <a:cs typeface="游ゴシック"/>
              </a:rPr>
              <a:t>（⾼圧注⽔、低圧注⽔、⾮常⽤復⽔器など</a:t>
            </a:r>
            <a:r>
              <a:rPr dirty="0" sz="2000" spc="-50">
                <a:solidFill>
                  <a:srgbClr val="40458C"/>
                </a:solidFill>
                <a:latin typeface="游ゴシック"/>
                <a:cs typeface="游ゴシック"/>
              </a:rPr>
              <a:t>）</a:t>
            </a:r>
            <a:endParaRPr sz="2000">
              <a:latin typeface="游ゴシック"/>
              <a:cs typeface="游ゴシック"/>
            </a:endParaRPr>
          </a:p>
        </p:txBody>
      </p:sp>
      <p:sp>
        <p:nvSpPr>
          <p:cNvPr id="26" name="object 26" descr=""/>
          <p:cNvSpPr txBox="1"/>
          <p:nvPr/>
        </p:nvSpPr>
        <p:spPr>
          <a:xfrm>
            <a:off x="5144654" y="4823460"/>
            <a:ext cx="2552700" cy="330200"/>
          </a:xfrm>
          <a:prstGeom prst="rect">
            <a:avLst/>
          </a:prstGeom>
        </p:spPr>
        <p:txBody>
          <a:bodyPr wrap="square" lIns="0" tIns="12700" rIns="0" bIns="0" rtlCol="0" vert="horz">
            <a:spAutoFit/>
          </a:bodyPr>
          <a:lstStyle/>
          <a:p>
            <a:pPr>
              <a:lnSpc>
                <a:spcPct val="100000"/>
              </a:lnSpc>
              <a:spcBef>
                <a:spcPts val="100"/>
              </a:spcBef>
            </a:pPr>
            <a:r>
              <a:rPr dirty="0" sz="2000" spc="-5">
                <a:latin typeface="游ゴシック"/>
                <a:cs typeface="游ゴシック"/>
              </a:rPr>
              <a:t>放射性物質の拡散防⽌</a:t>
            </a:r>
            <a:endParaRPr sz="2000">
              <a:latin typeface="游ゴシック"/>
              <a:cs typeface="游ゴシック"/>
            </a:endParaRPr>
          </a:p>
        </p:txBody>
      </p:sp>
      <p:sp>
        <p:nvSpPr>
          <p:cNvPr id="27" name="object 27" descr=""/>
          <p:cNvSpPr txBox="1"/>
          <p:nvPr/>
        </p:nvSpPr>
        <p:spPr>
          <a:xfrm>
            <a:off x="1366763" y="5128260"/>
            <a:ext cx="8134350" cy="330200"/>
          </a:xfrm>
          <a:prstGeom prst="rect">
            <a:avLst/>
          </a:prstGeom>
        </p:spPr>
        <p:txBody>
          <a:bodyPr wrap="square" lIns="0" tIns="12700" rIns="0" bIns="0" rtlCol="0" vert="horz">
            <a:spAutoFit/>
          </a:bodyPr>
          <a:lstStyle/>
          <a:p>
            <a:pPr marL="25400">
              <a:lnSpc>
                <a:spcPct val="100000"/>
              </a:lnSpc>
              <a:spcBef>
                <a:spcPts val="100"/>
              </a:spcBef>
            </a:pPr>
            <a:r>
              <a:rPr dirty="0" baseline="7936" sz="2625" spc="127" b="1">
                <a:solidFill>
                  <a:srgbClr val="40458C"/>
                </a:solidFill>
                <a:latin typeface="Microsoft JhengHei"/>
                <a:cs typeface="Microsoft JhengHei"/>
              </a:rPr>
              <a:t>事故の影響緩和 </a:t>
            </a:r>
            <a:r>
              <a:rPr dirty="0" sz="2000">
                <a:latin typeface="游ゴシック"/>
                <a:cs typeface="游ゴシック"/>
              </a:rPr>
              <a:t>（</a:t>
            </a:r>
            <a:r>
              <a:rPr dirty="0" sz="2000" spc="-5">
                <a:latin typeface="游ゴシック"/>
                <a:cs typeface="游ゴシック"/>
              </a:rPr>
              <a:t>格納容器、フィルターベント、コアキャッチャーなど</a:t>
            </a:r>
            <a:endParaRPr sz="2000">
              <a:latin typeface="游ゴシック"/>
              <a:cs typeface="游ゴシック"/>
            </a:endParaRPr>
          </a:p>
        </p:txBody>
      </p:sp>
      <p:sp>
        <p:nvSpPr>
          <p:cNvPr id="28" name="object 28" descr=""/>
          <p:cNvSpPr txBox="1"/>
          <p:nvPr/>
        </p:nvSpPr>
        <p:spPr>
          <a:xfrm>
            <a:off x="9462654" y="5171469"/>
            <a:ext cx="254000" cy="280035"/>
          </a:xfrm>
          <a:prstGeom prst="rect">
            <a:avLst/>
          </a:prstGeom>
        </p:spPr>
        <p:txBody>
          <a:bodyPr wrap="square" lIns="0" tIns="0" rIns="0" bIns="0" rtlCol="0" vert="horz">
            <a:spAutoFit/>
          </a:bodyPr>
          <a:lstStyle/>
          <a:p>
            <a:pPr>
              <a:lnSpc>
                <a:spcPts val="2160"/>
              </a:lnSpc>
            </a:pPr>
            <a:r>
              <a:rPr dirty="0" sz="2000" spc="-50">
                <a:solidFill>
                  <a:srgbClr val="40458C"/>
                </a:solidFill>
                <a:latin typeface="游ゴシック"/>
                <a:cs typeface="游ゴシック"/>
              </a:rPr>
              <a:t>）</a:t>
            </a:r>
            <a:endParaRPr sz="2000">
              <a:latin typeface="游ゴシック"/>
              <a:cs typeface="游ゴシック"/>
            </a:endParaRPr>
          </a:p>
        </p:txBody>
      </p:sp>
      <p:sp>
        <p:nvSpPr>
          <p:cNvPr id="29" name="object 29" descr=""/>
          <p:cNvSpPr txBox="1"/>
          <p:nvPr/>
        </p:nvSpPr>
        <p:spPr>
          <a:xfrm>
            <a:off x="5570408" y="5774435"/>
            <a:ext cx="2806700" cy="635000"/>
          </a:xfrm>
          <a:prstGeom prst="rect">
            <a:avLst/>
          </a:prstGeom>
        </p:spPr>
        <p:txBody>
          <a:bodyPr wrap="square" lIns="0" tIns="12700" rIns="0" bIns="0" rtlCol="0" vert="horz">
            <a:spAutoFit/>
          </a:bodyPr>
          <a:lstStyle/>
          <a:p>
            <a:pPr algn="ctr" marR="5080">
              <a:lnSpc>
                <a:spcPct val="100000"/>
              </a:lnSpc>
              <a:spcBef>
                <a:spcPts val="100"/>
              </a:spcBef>
            </a:pPr>
            <a:r>
              <a:rPr dirty="0" sz="2000" spc="-10">
                <a:latin typeface="游ゴシック"/>
                <a:cs typeface="游ゴシック"/>
              </a:rPr>
              <a:t>被ばくの抑制</a:t>
            </a:r>
            <a:endParaRPr sz="2000">
              <a:latin typeface="游ゴシック"/>
              <a:cs typeface="游ゴシック"/>
            </a:endParaRPr>
          </a:p>
          <a:p>
            <a:pPr algn="ctr" marR="5080">
              <a:lnSpc>
                <a:spcPct val="100000"/>
              </a:lnSpc>
            </a:pPr>
            <a:r>
              <a:rPr dirty="0" sz="2000">
                <a:latin typeface="游ゴシック"/>
                <a:cs typeface="游ゴシック"/>
              </a:rPr>
              <a:t>（避難、ヨウ素剤など</a:t>
            </a:r>
            <a:r>
              <a:rPr dirty="0" sz="2000" spc="-50">
                <a:latin typeface="游ゴシック"/>
                <a:cs typeface="游ゴシック"/>
              </a:rPr>
              <a:t>）</a:t>
            </a:r>
            <a:endParaRPr sz="2000">
              <a:latin typeface="游ゴシック"/>
              <a:cs typeface="游ゴシック"/>
            </a:endParaRPr>
          </a:p>
        </p:txBody>
      </p:sp>
      <p:sp>
        <p:nvSpPr>
          <p:cNvPr id="30" name="object 30" descr=""/>
          <p:cNvSpPr txBox="1"/>
          <p:nvPr/>
        </p:nvSpPr>
        <p:spPr>
          <a:xfrm>
            <a:off x="2149433" y="685267"/>
            <a:ext cx="7854315" cy="1016000"/>
          </a:xfrm>
          <a:prstGeom prst="rect">
            <a:avLst/>
          </a:prstGeom>
          <a:ln w="9525">
            <a:solidFill>
              <a:srgbClr val="40458C"/>
            </a:solidFill>
          </a:ln>
        </p:spPr>
        <p:txBody>
          <a:bodyPr wrap="square" lIns="0" tIns="20955" rIns="0" bIns="0" rtlCol="0" vert="horz">
            <a:spAutoFit/>
          </a:bodyPr>
          <a:lstStyle/>
          <a:p>
            <a:pPr marL="643890" indent="-342900">
              <a:lnSpc>
                <a:spcPct val="100000"/>
              </a:lnSpc>
              <a:spcBef>
                <a:spcPts val="165"/>
              </a:spcBef>
              <a:buClr>
                <a:srgbClr val="A6A6A6"/>
              </a:buClr>
              <a:buFont typeface="Wingdings"/>
              <a:buChar char=""/>
              <a:tabLst>
                <a:tab pos="643890" algn="l"/>
              </a:tabLst>
            </a:pPr>
            <a:r>
              <a:rPr dirty="0" sz="2000" spc="-5">
                <a:latin typeface="游ゴシック"/>
                <a:cs typeface="游ゴシック"/>
              </a:rPr>
              <a:t>津波侵⼊が全電源喪失を招き、冷却の喪失につながる</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dirty="0" sz="2000" spc="-5">
                <a:latin typeface="游ゴシック"/>
                <a:cs typeface="游ゴシック"/>
              </a:rPr>
              <a:t>冷却喪失で炉⼼溶融が⽣じて格納機能を劣化させた</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dirty="0" sz="2000" spc="-5">
                <a:latin typeface="游ゴシック"/>
                <a:cs typeface="游ゴシック"/>
              </a:rPr>
              <a:t>避難の過程において死亡者が発⽣</a:t>
            </a:r>
            <a:endParaRPr sz="2000">
              <a:latin typeface="游ゴシック"/>
              <a:cs typeface="游ゴシック"/>
            </a:endParaRPr>
          </a:p>
        </p:txBody>
      </p:sp>
      <p:sp>
        <p:nvSpPr>
          <p:cNvPr id="31" name="object 31" descr=""/>
          <p:cNvSpPr/>
          <p:nvPr/>
        </p:nvSpPr>
        <p:spPr>
          <a:xfrm>
            <a:off x="9644316" y="2175852"/>
            <a:ext cx="809625" cy="1997710"/>
          </a:xfrm>
          <a:custGeom>
            <a:avLst/>
            <a:gdLst/>
            <a:ahLst/>
            <a:cxnLst/>
            <a:rect l="l" t="t" r="r" b="b"/>
            <a:pathLst>
              <a:path w="809625" h="1997710">
                <a:moveTo>
                  <a:pt x="809231" y="15278"/>
                </a:moveTo>
                <a:lnTo>
                  <a:pt x="801636" y="15278"/>
                </a:lnTo>
                <a:lnTo>
                  <a:pt x="801636" y="0"/>
                </a:lnTo>
                <a:lnTo>
                  <a:pt x="0" y="0"/>
                </a:lnTo>
                <a:lnTo>
                  <a:pt x="0" y="162153"/>
                </a:lnTo>
                <a:lnTo>
                  <a:pt x="641464" y="162153"/>
                </a:lnTo>
                <a:lnTo>
                  <a:pt x="641464" y="1745462"/>
                </a:lnTo>
                <a:lnTo>
                  <a:pt x="305930" y="1745462"/>
                </a:lnTo>
                <a:lnTo>
                  <a:pt x="305930" y="1661579"/>
                </a:lnTo>
                <a:lnTo>
                  <a:pt x="138163" y="1829346"/>
                </a:lnTo>
                <a:lnTo>
                  <a:pt x="305930" y="1997113"/>
                </a:lnTo>
                <a:lnTo>
                  <a:pt x="305930" y="1913229"/>
                </a:lnTo>
                <a:lnTo>
                  <a:pt x="809231" y="1913229"/>
                </a:lnTo>
                <a:lnTo>
                  <a:pt x="809231" y="15278"/>
                </a:lnTo>
                <a:close/>
              </a:path>
            </a:pathLst>
          </a:custGeom>
          <a:solidFill>
            <a:srgbClr val="40458C"/>
          </a:solidFill>
        </p:spPr>
        <p:txBody>
          <a:bodyPr wrap="square" lIns="0" tIns="0" rIns="0" bIns="0" rtlCol="0"/>
          <a:lstStyle/>
          <a:p/>
        </p:txBody>
      </p:sp>
      <p:sp>
        <p:nvSpPr>
          <p:cNvPr id="32" name="object 32" descr=""/>
          <p:cNvSpPr/>
          <p:nvPr/>
        </p:nvSpPr>
        <p:spPr>
          <a:xfrm>
            <a:off x="9645205" y="4301515"/>
            <a:ext cx="793750" cy="2087245"/>
          </a:xfrm>
          <a:custGeom>
            <a:avLst/>
            <a:gdLst/>
            <a:ahLst/>
            <a:cxnLst/>
            <a:rect l="l" t="t" r="r" b="b"/>
            <a:pathLst>
              <a:path w="793750" h="2087245">
                <a:moveTo>
                  <a:pt x="792657" y="957859"/>
                </a:moveTo>
                <a:lnTo>
                  <a:pt x="757567" y="957859"/>
                </a:lnTo>
                <a:lnTo>
                  <a:pt x="757567" y="957402"/>
                </a:lnTo>
                <a:lnTo>
                  <a:pt x="0" y="957402"/>
                </a:lnTo>
                <a:lnTo>
                  <a:pt x="0" y="1113637"/>
                </a:lnTo>
                <a:lnTo>
                  <a:pt x="638657" y="1113637"/>
                </a:lnTo>
                <a:lnTo>
                  <a:pt x="638657" y="1855800"/>
                </a:lnTo>
                <a:lnTo>
                  <a:pt x="330669" y="1855800"/>
                </a:lnTo>
                <a:lnTo>
                  <a:pt x="330669" y="1778812"/>
                </a:lnTo>
                <a:lnTo>
                  <a:pt x="176669" y="1932800"/>
                </a:lnTo>
                <a:lnTo>
                  <a:pt x="330669" y="2086800"/>
                </a:lnTo>
                <a:lnTo>
                  <a:pt x="330669" y="2009800"/>
                </a:lnTo>
                <a:lnTo>
                  <a:pt x="792657" y="2009800"/>
                </a:lnTo>
                <a:lnTo>
                  <a:pt x="792657" y="957859"/>
                </a:lnTo>
                <a:close/>
              </a:path>
              <a:path w="793750" h="2087245">
                <a:moveTo>
                  <a:pt x="793203" y="9232"/>
                </a:moveTo>
                <a:lnTo>
                  <a:pt x="768934" y="9232"/>
                </a:lnTo>
                <a:lnTo>
                  <a:pt x="768934" y="0"/>
                </a:lnTo>
                <a:lnTo>
                  <a:pt x="33172" y="0"/>
                </a:lnTo>
                <a:lnTo>
                  <a:pt x="33172" y="163614"/>
                </a:lnTo>
                <a:lnTo>
                  <a:pt x="632879" y="163614"/>
                </a:lnTo>
                <a:lnTo>
                  <a:pt x="632879" y="695032"/>
                </a:lnTo>
                <a:lnTo>
                  <a:pt x="312242" y="695032"/>
                </a:lnTo>
                <a:lnTo>
                  <a:pt x="312242" y="614870"/>
                </a:lnTo>
                <a:lnTo>
                  <a:pt x="151930" y="775195"/>
                </a:lnTo>
                <a:lnTo>
                  <a:pt x="312242" y="935507"/>
                </a:lnTo>
                <a:lnTo>
                  <a:pt x="312242" y="855345"/>
                </a:lnTo>
                <a:lnTo>
                  <a:pt x="793203" y="855345"/>
                </a:lnTo>
                <a:lnTo>
                  <a:pt x="793203" y="9232"/>
                </a:lnTo>
                <a:close/>
              </a:path>
            </a:pathLst>
          </a:custGeom>
          <a:solidFill>
            <a:srgbClr val="40458C"/>
          </a:solidFill>
        </p:spPr>
        <p:txBody>
          <a:bodyPr wrap="square" lIns="0" tIns="0" rIns="0" bIns="0" rtlCol="0"/>
          <a:lstStyle/>
          <a:p/>
        </p:txBody>
      </p:sp>
      <p:sp>
        <p:nvSpPr>
          <p:cNvPr id="33" name="object 33" descr=""/>
          <p:cNvSpPr txBox="1"/>
          <p:nvPr/>
        </p:nvSpPr>
        <p:spPr>
          <a:xfrm>
            <a:off x="1423445" y="1915848"/>
            <a:ext cx="1892300" cy="659765"/>
          </a:xfrm>
          <a:prstGeom prst="rect">
            <a:avLst/>
          </a:prstGeom>
        </p:spPr>
        <p:txBody>
          <a:bodyPr wrap="square" lIns="0" tIns="62230" rIns="0" bIns="0" rtlCol="0" vert="horz">
            <a:spAutoFit/>
          </a:bodyPr>
          <a:lstStyle/>
          <a:p>
            <a:pPr marL="21590">
              <a:lnSpc>
                <a:spcPct val="100000"/>
              </a:lnSpc>
              <a:spcBef>
                <a:spcPts val="490"/>
              </a:spcBef>
            </a:pPr>
            <a:r>
              <a:rPr dirty="0" sz="1750" spc="50" b="1">
                <a:solidFill>
                  <a:srgbClr val="40458C"/>
                </a:solidFill>
                <a:latin typeface="Microsoft JhengHei"/>
                <a:cs typeface="Microsoft JhengHei"/>
              </a:rPr>
              <a:t>第１層</a:t>
            </a:r>
            <a:endParaRPr sz="1750">
              <a:latin typeface="Microsoft JhengHei"/>
              <a:cs typeface="Microsoft JhengHei"/>
            </a:endParaRPr>
          </a:p>
          <a:p>
            <a:pPr marL="12700">
              <a:lnSpc>
                <a:spcPct val="100000"/>
              </a:lnSpc>
              <a:spcBef>
                <a:spcPts val="400"/>
              </a:spcBef>
            </a:pPr>
            <a:r>
              <a:rPr dirty="0" sz="1750" spc="60" b="1">
                <a:solidFill>
                  <a:srgbClr val="40458C"/>
                </a:solidFill>
                <a:latin typeface="Microsoft JhengHei"/>
                <a:cs typeface="Microsoft JhengHei"/>
              </a:rPr>
              <a:t>異常の発生の防止</a:t>
            </a:r>
            <a:endParaRPr sz="1750">
              <a:latin typeface="Microsoft JhengHei"/>
              <a:cs typeface="Microsoft JhengHei"/>
            </a:endParaRPr>
          </a:p>
        </p:txBody>
      </p:sp>
      <p:sp>
        <p:nvSpPr>
          <p:cNvPr id="37" name="object 37"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38" name="object 38"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39" name="object 39"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23</a:t>
            </a:r>
            <a:r>
              <a:rPr dirty="0" spc="-10"/>
              <a:t>/47</a:t>
            </a:r>
          </a:p>
        </p:txBody>
      </p:sp>
      <p:sp>
        <p:nvSpPr>
          <p:cNvPr id="34" name="object 34" descr=""/>
          <p:cNvSpPr txBox="1"/>
          <p:nvPr/>
        </p:nvSpPr>
        <p:spPr>
          <a:xfrm>
            <a:off x="10593711" y="2727452"/>
            <a:ext cx="1244600" cy="760095"/>
          </a:xfrm>
          <a:prstGeom prst="rect">
            <a:avLst/>
          </a:prstGeom>
        </p:spPr>
        <p:txBody>
          <a:bodyPr wrap="square" lIns="0" tIns="9525" rIns="0" bIns="0" rtlCol="0" vert="horz">
            <a:spAutoFit/>
          </a:bodyPr>
          <a:lstStyle/>
          <a:p>
            <a:pPr marL="12700" marR="5080">
              <a:lnSpc>
                <a:spcPct val="100800"/>
              </a:lnSpc>
              <a:spcBef>
                <a:spcPts val="75"/>
              </a:spcBef>
            </a:pPr>
            <a:r>
              <a:rPr dirty="0" sz="2400" spc="-15">
                <a:solidFill>
                  <a:srgbClr val="40458C"/>
                </a:solidFill>
                <a:latin typeface="ＭＳ Ｐゴシック"/>
                <a:cs typeface="ＭＳ Ｐゴシック"/>
              </a:rPr>
              <a:t>機能喪失</a:t>
            </a:r>
            <a:r>
              <a:rPr dirty="0" sz="2400" spc="-20">
                <a:solidFill>
                  <a:srgbClr val="40458C"/>
                </a:solidFill>
                <a:latin typeface="ＭＳ Ｐゴシック"/>
                <a:cs typeface="ＭＳ Ｐゴシック"/>
              </a:rPr>
              <a:t>の連鎖</a:t>
            </a:r>
            <a:endParaRPr sz="2400">
              <a:latin typeface="ＭＳ Ｐゴシック"/>
              <a:cs typeface="ＭＳ Ｐゴシック"/>
            </a:endParaRPr>
          </a:p>
        </p:txBody>
      </p:sp>
      <p:sp>
        <p:nvSpPr>
          <p:cNvPr id="35" name="object 35" descr=""/>
          <p:cNvSpPr txBox="1"/>
          <p:nvPr/>
        </p:nvSpPr>
        <p:spPr>
          <a:xfrm>
            <a:off x="10605585" y="4449571"/>
            <a:ext cx="1244600" cy="760095"/>
          </a:xfrm>
          <a:prstGeom prst="rect">
            <a:avLst/>
          </a:prstGeom>
        </p:spPr>
        <p:txBody>
          <a:bodyPr wrap="square" lIns="0" tIns="9525" rIns="0" bIns="0" rtlCol="0" vert="horz">
            <a:spAutoFit/>
          </a:bodyPr>
          <a:lstStyle/>
          <a:p>
            <a:pPr marL="12700" marR="5080">
              <a:lnSpc>
                <a:spcPct val="100800"/>
              </a:lnSpc>
              <a:spcBef>
                <a:spcPts val="75"/>
              </a:spcBef>
            </a:pPr>
            <a:r>
              <a:rPr dirty="0" sz="2400" spc="-15">
                <a:solidFill>
                  <a:srgbClr val="40458C"/>
                </a:solidFill>
                <a:latin typeface="ＭＳ Ｐゴシック"/>
                <a:cs typeface="ＭＳ Ｐゴシック"/>
              </a:rPr>
              <a:t>機能喪失</a:t>
            </a:r>
            <a:r>
              <a:rPr dirty="0" sz="2400" spc="-20">
                <a:solidFill>
                  <a:srgbClr val="40458C"/>
                </a:solidFill>
                <a:latin typeface="ＭＳ Ｐゴシック"/>
                <a:cs typeface="ＭＳ Ｐゴシック"/>
              </a:rPr>
              <a:t>の連鎖</a:t>
            </a:r>
            <a:endParaRPr sz="2400">
              <a:latin typeface="ＭＳ Ｐゴシック"/>
              <a:cs typeface="ＭＳ Ｐゴシック"/>
            </a:endParaRPr>
          </a:p>
        </p:txBody>
      </p:sp>
      <p:sp>
        <p:nvSpPr>
          <p:cNvPr id="36" name="object 36" descr=""/>
          <p:cNvSpPr txBox="1"/>
          <p:nvPr/>
        </p:nvSpPr>
        <p:spPr>
          <a:xfrm>
            <a:off x="10605585" y="5409691"/>
            <a:ext cx="1244600" cy="760095"/>
          </a:xfrm>
          <a:prstGeom prst="rect">
            <a:avLst/>
          </a:prstGeom>
        </p:spPr>
        <p:txBody>
          <a:bodyPr wrap="square" lIns="0" tIns="9525" rIns="0" bIns="0" rtlCol="0" vert="horz">
            <a:spAutoFit/>
          </a:bodyPr>
          <a:lstStyle/>
          <a:p>
            <a:pPr marL="12700" marR="5080">
              <a:lnSpc>
                <a:spcPct val="100800"/>
              </a:lnSpc>
              <a:spcBef>
                <a:spcPts val="75"/>
              </a:spcBef>
            </a:pPr>
            <a:r>
              <a:rPr dirty="0" sz="2400" spc="-15">
                <a:solidFill>
                  <a:srgbClr val="40458C"/>
                </a:solidFill>
                <a:latin typeface="ＭＳ Ｐゴシック"/>
                <a:cs typeface="ＭＳ Ｐゴシック"/>
              </a:rPr>
              <a:t>機能喪失</a:t>
            </a:r>
            <a:r>
              <a:rPr dirty="0" sz="2400" spc="-20">
                <a:solidFill>
                  <a:srgbClr val="40458C"/>
                </a:solidFill>
                <a:latin typeface="ＭＳ Ｐゴシック"/>
                <a:cs typeface="ＭＳ Ｐゴシック"/>
              </a:rPr>
              <a:t>の連鎖</a:t>
            </a:r>
            <a:endParaRPr sz="2400">
              <a:latin typeface="ＭＳ Ｐゴシック"/>
              <a:cs typeface="ＭＳ Ｐゴシック"/>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1294410" y="1864324"/>
            <a:ext cx="2632457" cy="4470502"/>
          </a:xfrm>
          <a:prstGeom prst="rect">
            <a:avLst/>
          </a:prstGeom>
        </p:spPr>
      </p:pic>
      <p:sp>
        <p:nvSpPr>
          <p:cNvPr id="3" name="object 3"/>
          <p:cNvSpPr txBox="1">
            <a:spLocks noGrp="1"/>
          </p:cNvSpPr>
          <p:nvPr>
            <p:ph type="title"/>
          </p:nvPr>
        </p:nvSpPr>
        <p:spPr>
          <a:xfrm>
            <a:off x="3529553" y="105156"/>
            <a:ext cx="49022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津波の⾼さ予想の過⼩評価</a:t>
            </a:r>
          </a:p>
        </p:txBody>
      </p:sp>
      <p:pic>
        <p:nvPicPr>
          <p:cNvPr id="4" name="object 4" descr=""/>
          <p:cNvPicPr/>
          <p:nvPr/>
        </p:nvPicPr>
        <p:blipFill>
          <a:blip r:embed="rId3" cstate="print"/>
          <a:stretch>
            <a:fillRect/>
          </a:stretch>
        </p:blipFill>
        <p:spPr>
          <a:xfrm>
            <a:off x="5079759" y="1988139"/>
            <a:ext cx="6166214" cy="4167528"/>
          </a:xfrm>
          <a:prstGeom prst="rect">
            <a:avLst/>
          </a:prstGeom>
        </p:spPr>
      </p:pic>
      <p:sp>
        <p:nvSpPr>
          <p:cNvPr id="5" name="object 5" descr=""/>
          <p:cNvSpPr txBox="1"/>
          <p:nvPr/>
        </p:nvSpPr>
        <p:spPr>
          <a:xfrm>
            <a:off x="949510" y="6284467"/>
            <a:ext cx="3609340" cy="208279"/>
          </a:xfrm>
          <a:prstGeom prst="rect">
            <a:avLst/>
          </a:prstGeom>
        </p:spPr>
        <p:txBody>
          <a:bodyPr wrap="square" lIns="0" tIns="12700" rIns="0" bIns="0" rtlCol="0" vert="horz">
            <a:spAutoFit/>
          </a:bodyPr>
          <a:lstStyle/>
          <a:p>
            <a:pPr marL="12700">
              <a:lnSpc>
                <a:spcPct val="100000"/>
              </a:lnSpc>
              <a:spcBef>
                <a:spcPts val="100"/>
              </a:spcBef>
            </a:pPr>
            <a:r>
              <a:rPr dirty="0" sz="1200" spc="-5">
                <a:latin typeface="Microsoft JhengHei"/>
                <a:cs typeface="Microsoft JhengHei"/>
              </a:rPr>
              <a:t>参照：</a:t>
            </a:r>
            <a:r>
              <a:rPr dirty="0" sz="1200" spc="-10">
                <a:latin typeface="Microsoft JhengHei"/>
                <a:cs typeface="Microsoft JhengHei"/>
              </a:rPr>
              <a:t>https://honkawa2.sakura.ne.jp/4363.html</a:t>
            </a:r>
            <a:endParaRPr sz="1200">
              <a:latin typeface="Microsoft JhengHei"/>
              <a:cs typeface="Microsoft JhengHei"/>
            </a:endParaRPr>
          </a:p>
        </p:txBody>
      </p:sp>
      <p:sp>
        <p:nvSpPr>
          <p:cNvPr id="8" name="object 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24</a:t>
            </a:r>
            <a:r>
              <a:rPr dirty="0" spc="-10"/>
              <a:t>/47</a:t>
            </a:r>
          </a:p>
        </p:txBody>
      </p:sp>
      <p:sp>
        <p:nvSpPr>
          <p:cNvPr id="6" name="object 6" descr=""/>
          <p:cNvSpPr txBox="1"/>
          <p:nvPr/>
        </p:nvSpPr>
        <p:spPr>
          <a:xfrm>
            <a:off x="5882369" y="6223508"/>
            <a:ext cx="5050155"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ＭＳ Ｐゴシック"/>
                <a:cs typeface="ＭＳ Ｐゴシック"/>
              </a:rPr>
              <a:t>参照：「地球環境問題としての津波災害について」吉野 正敏筑波大学名誉教授</a:t>
            </a:r>
            <a:endParaRPr sz="1200">
              <a:latin typeface="ＭＳ Ｐゴシック"/>
              <a:cs typeface="ＭＳ Ｐゴシック"/>
            </a:endParaRPr>
          </a:p>
        </p:txBody>
      </p:sp>
      <p:sp>
        <p:nvSpPr>
          <p:cNvPr id="7" name="object 7" descr=""/>
          <p:cNvSpPr txBox="1"/>
          <p:nvPr/>
        </p:nvSpPr>
        <p:spPr>
          <a:xfrm>
            <a:off x="1702586" y="784073"/>
            <a:ext cx="9777095" cy="1016000"/>
          </a:xfrm>
          <a:prstGeom prst="rect">
            <a:avLst/>
          </a:prstGeom>
          <a:ln w="9525">
            <a:solidFill>
              <a:srgbClr val="40458C"/>
            </a:solidFill>
          </a:ln>
        </p:spPr>
        <p:txBody>
          <a:bodyPr wrap="square" lIns="0" tIns="19685" rIns="0" bIns="0" rtlCol="0" vert="horz">
            <a:spAutoFit/>
          </a:bodyPr>
          <a:lstStyle/>
          <a:p>
            <a:pPr marL="643890" indent="-342900">
              <a:lnSpc>
                <a:spcPct val="100000"/>
              </a:lnSpc>
              <a:spcBef>
                <a:spcPts val="155"/>
              </a:spcBef>
              <a:buClr>
                <a:srgbClr val="A6A6A6"/>
              </a:buClr>
              <a:buFont typeface="Wingdings"/>
              <a:buChar char=""/>
              <a:tabLst>
                <a:tab pos="643890" algn="l"/>
              </a:tabLst>
            </a:pPr>
            <a:r>
              <a:rPr dirty="0" sz="2000" spc="-5">
                <a:latin typeface="游ゴシック"/>
                <a:cs typeface="游ゴシック"/>
              </a:rPr>
              <a:t>津波⾼さは、波源の⼤きさ、向き、距離、海底地形を踏まえて推定</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dirty="0" sz="2000" spc="-5">
                <a:latin typeface="游ゴシック"/>
                <a:cs typeface="游ゴシック"/>
              </a:rPr>
              <a:t>複数の波源が時間差を持ってずれると、到達点では⼲渉による強弱が⽣じる</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dirty="0" sz="2000" spc="-5">
                <a:latin typeface="游ゴシック"/>
                <a:cs typeface="游ゴシック"/>
              </a:rPr>
              <a:t>隣接する場所でも津波⾼さに⼤きな差が⽣じている</a:t>
            </a:r>
            <a:endParaRPr sz="2000">
              <a:latin typeface="游ゴシック"/>
              <a:cs typeface="游ゴシック"/>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419064" y="5241564"/>
            <a:ext cx="197485" cy="196215"/>
          </a:xfrm>
          <a:prstGeom prst="rect">
            <a:avLst/>
          </a:prstGeom>
        </p:spPr>
        <p:txBody>
          <a:bodyPr wrap="square" lIns="0" tIns="0" rIns="0" bIns="0" rtlCol="0" vert="horz">
            <a:spAutoFit/>
          </a:bodyPr>
          <a:lstStyle/>
          <a:p>
            <a:pPr>
              <a:lnSpc>
                <a:spcPts val="1510"/>
              </a:lnSpc>
            </a:pPr>
            <a:r>
              <a:rPr dirty="0" sz="1400" spc="-25">
                <a:solidFill>
                  <a:srgbClr val="40458C"/>
                </a:solidFill>
                <a:latin typeface="游ゴシック"/>
                <a:cs typeface="游ゴシック"/>
              </a:rPr>
              <a:t>25</a:t>
            </a:r>
            <a:endParaRPr sz="1400">
              <a:latin typeface="游ゴシック"/>
              <a:cs typeface="游ゴシック"/>
            </a:endParaRPr>
          </a:p>
        </p:txBody>
      </p:sp>
      <p:sp>
        <p:nvSpPr>
          <p:cNvPr id="3" name="object 3"/>
          <p:cNvSpPr txBox="1">
            <a:spLocks noGrp="1"/>
          </p:cNvSpPr>
          <p:nvPr>
            <p:ph type="title"/>
          </p:nvPr>
        </p:nvSpPr>
        <p:spPr>
          <a:xfrm>
            <a:off x="2170701" y="111251"/>
            <a:ext cx="77470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沖合に設置することで津波をやり過ごせる</a:t>
            </a:r>
          </a:p>
        </p:txBody>
      </p:sp>
      <p:sp>
        <p:nvSpPr>
          <p:cNvPr id="4" name="object 4" descr=""/>
          <p:cNvSpPr txBox="1"/>
          <p:nvPr/>
        </p:nvSpPr>
        <p:spPr>
          <a:xfrm>
            <a:off x="987967" y="743977"/>
            <a:ext cx="10590530" cy="1323975"/>
          </a:xfrm>
          <a:prstGeom prst="rect">
            <a:avLst/>
          </a:prstGeom>
          <a:ln w="9525">
            <a:solidFill>
              <a:srgbClr val="40458C"/>
            </a:solidFill>
          </a:ln>
        </p:spPr>
        <p:txBody>
          <a:bodyPr wrap="square" lIns="0" tIns="19685" rIns="0" bIns="0" rtlCol="0" vert="horz">
            <a:spAutoFit/>
          </a:bodyPr>
          <a:lstStyle/>
          <a:p>
            <a:pPr marL="643890" indent="-342900">
              <a:lnSpc>
                <a:spcPct val="100000"/>
              </a:lnSpc>
              <a:spcBef>
                <a:spcPts val="155"/>
              </a:spcBef>
              <a:buClr>
                <a:srgbClr val="A6A6A6"/>
              </a:buClr>
              <a:buFont typeface="Wingdings"/>
              <a:buChar char=""/>
              <a:tabLst>
                <a:tab pos="643890" algn="l"/>
              </a:tabLst>
            </a:pPr>
            <a:r>
              <a:rPr dirty="0" sz="2000" spc="-5">
                <a:solidFill>
                  <a:srgbClr val="2E2E01"/>
                </a:solidFill>
                <a:latin typeface="游ゴシック"/>
                <a:cs typeface="游ゴシック"/>
              </a:rPr>
              <a:t>沖合に設置して⽔深が深くなると津波⾼さは低くなる</a:t>
            </a:r>
            <a:endParaRPr sz="2000">
              <a:latin typeface="游ゴシック"/>
              <a:cs typeface="游ゴシック"/>
            </a:endParaRPr>
          </a:p>
          <a:p>
            <a:pPr marL="643890" indent="-342900">
              <a:lnSpc>
                <a:spcPct val="100000"/>
              </a:lnSpc>
              <a:spcBef>
                <a:spcPts val="1200"/>
              </a:spcBef>
              <a:buClr>
                <a:srgbClr val="A6A6A6"/>
              </a:buClr>
              <a:buFont typeface="Wingdings"/>
              <a:buChar char=""/>
              <a:tabLst>
                <a:tab pos="643890" algn="l"/>
              </a:tabLst>
            </a:pPr>
            <a:r>
              <a:rPr dirty="0" sz="2000" spc="-5">
                <a:solidFill>
                  <a:srgbClr val="2E2E01"/>
                </a:solidFill>
                <a:latin typeface="游ゴシック"/>
                <a:cs typeface="游ゴシック"/>
              </a:rPr>
              <a:t>係留鎖は垂直⽅向の動きに遊びがあり津波を乗り越えることができる</a:t>
            </a:r>
            <a:endParaRPr sz="2000">
              <a:latin typeface="游ゴシック"/>
              <a:cs typeface="游ゴシック"/>
            </a:endParaRPr>
          </a:p>
          <a:p>
            <a:pPr marL="643890" indent="-342900">
              <a:lnSpc>
                <a:spcPct val="100000"/>
              </a:lnSpc>
              <a:spcBef>
                <a:spcPts val="1200"/>
              </a:spcBef>
              <a:buClr>
                <a:srgbClr val="A6A6A6"/>
              </a:buClr>
              <a:buFont typeface="Wingdings"/>
              <a:buChar char=""/>
              <a:tabLst>
                <a:tab pos="643890" algn="l"/>
              </a:tabLst>
            </a:pPr>
            <a:r>
              <a:rPr dirty="0" sz="2000">
                <a:solidFill>
                  <a:srgbClr val="2E2E01"/>
                </a:solidFill>
                <a:latin typeface="游ゴシック"/>
                <a:cs typeface="游ゴシック"/>
              </a:rPr>
              <a:t>元々係留場所が</a:t>
            </a:r>
            <a:r>
              <a:rPr dirty="0" sz="2000" spc="-20">
                <a:solidFill>
                  <a:srgbClr val="2E2E01"/>
                </a:solidFill>
                <a:latin typeface="游ゴシック"/>
                <a:cs typeface="游ゴシック"/>
              </a:rPr>
              <a:t>30km</a:t>
            </a:r>
            <a:r>
              <a:rPr dirty="0" sz="2000">
                <a:solidFill>
                  <a:srgbClr val="2E2E01"/>
                </a:solidFill>
                <a:latin typeface="游ゴシック"/>
                <a:cs typeface="游ゴシック"/>
              </a:rPr>
              <a:t>沖合で⽔深が</a:t>
            </a:r>
            <a:r>
              <a:rPr dirty="0" sz="2000" spc="-20">
                <a:solidFill>
                  <a:srgbClr val="2E2E01"/>
                </a:solidFill>
                <a:latin typeface="游ゴシック"/>
                <a:cs typeface="游ゴシック"/>
              </a:rPr>
              <a:t>200m</a:t>
            </a:r>
            <a:r>
              <a:rPr dirty="0" sz="2000">
                <a:solidFill>
                  <a:srgbClr val="2E2E01"/>
                </a:solidFill>
                <a:latin typeface="游ゴシック"/>
                <a:cs typeface="游ゴシック"/>
              </a:rPr>
              <a:t>以上で避難不要（船は津波時に沖合に避難</a:t>
            </a:r>
            <a:r>
              <a:rPr dirty="0" sz="2000" spc="-50">
                <a:solidFill>
                  <a:srgbClr val="2E2E01"/>
                </a:solidFill>
                <a:latin typeface="游ゴシック"/>
                <a:cs typeface="游ゴシック"/>
              </a:rPr>
              <a:t>）</a:t>
            </a:r>
            <a:endParaRPr sz="2000">
              <a:latin typeface="游ゴシック"/>
              <a:cs typeface="游ゴシック"/>
            </a:endParaRPr>
          </a:p>
        </p:txBody>
      </p:sp>
      <p:grpSp>
        <p:nvGrpSpPr>
          <p:cNvPr id="5" name="object 5" descr=""/>
          <p:cNvGrpSpPr/>
          <p:nvPr/>
        </p:nvGrpSpPr>
        <p:grpSpPr>
          <a:xfrm>
            <a:off x="0" y="2123786"/>
            <a:ext cx="11759565" cy="3917950"/>
            <a:chOff x="0" y="2123786"/>
            <a:chExt cx="11759565" cy="3917950"/>
          </a:xfrm>
        </p:grpSpPr>
        <p:pic>
          <p:nvPicPr>
            <p:cNvPr id="6" name="object 6" descr=""/>
            <p:cNvPicPr/>
            <p:nvPr/>
          </p:nvPicPr>
          <p:blipFill>
            <a:blip r:embed="rId2" cstate="print"/>
            <a:stretch>
              <a:fillRect/>
            </a:stretch>
          </p:blipFill>
          <p:spPr>
            <a:xfrm>
              <a:off x="0" y="3313176"/>
              <a:ext cx="6812280" cy="1798320"/>
            </a:xfrm>
            <a:prstGeom prst="rect">
              <a:avLst/>
            </a:prstGeom>
          </p:spPr>
        </p:pic>
        <p:pic>
          <p:nvPicPr>
            <p:cNvPr id="7" name="object 7" descr=""/>
            <p:cNvPicPr/>
            <p:nvPr/>
          </p:nvPicPr>
          <p:blipFill>
            <a:blip r:embed="rId3" cstate="print"/>
            <a:stretch>
              <a:fillRect/>
            </a:stretch>
          </p:blipFill>
          <p:spPr>
            <a:xfrm>
              <a:off x="0" y="3322319"/>
              <a:ext cx="6812280" cy="2712720"/>
            </a:xfrm>
            <a:prstGeom prst="rect">
              <a:avLst/>
            </a:prstGeom>
          </p:spPr>
        </p:pic>
        <p:pic>
          <p:nvPicPr>
            <p:cNvPr id="8" name="object 8" descr=""/>
            <p:cNvPicPr/>
            <p:nvPr/>
          </p:nvPicPr>
          <p:blipFill>
            <a:blip r:embed="rId4" cstate="print"/>
            <a:stretch>
              <a:fillRect/>
            </a:stretch>
          </p:blipFill>
          <p:spPr>
            <a:xfrm>
              <a:off x="3541776" y="4270248"/>
              <a:ext cx="298703" cy="429768"/>
            </a:xfrm>
            <a:prstGeom prst="rect">
              <a:avLst/>
            </a:prstGeom>
          </p:spPr>
        </p:pic>
        <p:sp>
          <p:nvSpPr>
            <p:cNvPr id="9" name="object 9" descr=""/>
            <p:cNvSpPr/>
            <p:nvPr/>
          </p:nvSpPr>
          <p:spPr>
            <a:xfrm>
              <a:off x="97576" y="5107607"/>
              <a:ext cx="6483350" cy="636905"/>
            </a:xfrm>
            <a:custGeom>
              <a:avLst/>
              <a:gdLst/>
              <a:ahLst/>
              <a:cxnLst/>
              <a:rect l="l" t="t" r="r" b="b"/>
              <a:pathLst>
                <a:path w="6483350" h="636904">
                  <a:moveTo>
                    <a:pt x="6482967" y="0"/>
                  </a:moveTo>
                  <a:lnTo>
                    <a:pt x="0" y="0"/>
                  </a:lnTo>
                  <a:lnTo>
                    <a:pt x="0" y="636719"/>
                  </a:lnTo>
                  <a:lnTo>
                    <a:pt x="6482967" y="636719"/>
                  </a:lnTo>
                  <a:lnTo>
                    <a:pt x="6482967" y="0"/>
                  </a:lnTo>
                  <a:close/>
                </a:path>
              </a:pathLst>
            </a:custGeom>
            <a:solidFill>
              <a:srgbClr val="BFAD75"/>
            </a:solidFill>
          </p:spPr>
          <p:txBody>
            <a:bodyPr wrap="square" lIns="0" tIns="0" rIns="0" bIns="0" rtlCol="0"/>
            <a:lstStyle/>
            <a:p/>
          </p:txBody>
        </p:sp>
        <p:pic>
          <p:nvPicPr>
            <p:cNvPr id="10" name="object 10" descr=""/>
            <p:cNvPicPr/>
            <p:nvPr/>
          </p:nvPicPr>
          <p:blipFill>
            <a:blip r:embed="rId5" cstate="print"/>
            <a:stretch>
              <a:fillRect/>
            </a:stretch>
          </p:blipFill>
          <p:spPr>
            <a:xfrm>
              <a:off x="6585732" y="2123786"/>
              <a:ext cx="5173667" cy="3917417"/>
            </a:xfrm>
            <a:prstGeom prst="rect">
              <a:avLst/>
            </a:prstGeom>
          </p:spPr>
        </p:pic>
      </p:grpSp>
      <p:sp>
        <p:nvSpPr>
          <p:cNvPr id="11" name="object 11" descr=""/>
          <p:cNvSpPr txBox="1"/>
          <p:nvPr/>
        </p:nvSpPr>
        <p:spPr>
          <a:xfrm>
            <a:off x="7054891" y="6091428"/>
            <a:ext cx="4343400" cy="330200"/>
          </a:xfrm>
          <a:prstGeom prst="rect">
            <a:avLst/>
          </a:prstGeom>
        </p:spPr>
        <p:txBody>
          <a:bodyPr wrap="square" lIns="0" tIns="12700" rIns="0" bIns="0" rtlCol="0" vert="horz">
            <a:spAutoFit/>
          </a:bodyPr>
          <a:lstStyle/>
          <a:p>
            <a:pPr marL="12700">
              <a:lnSpc>
                <a:spcPct val="100000"/>
              </a:lnSpc>
              <a:spcBef>
                <a:spcPts val="100"/>
              </a:spcBef>
            </a:pPr>
            <a:r>
              <a:rPr dirty="0" sz="2000" spc="-5">
                <a:latin typeface="游ゴシック"/>
                <a:cs typeface="游ゴシック"/>
              </a:rPr>
              <a:t>岩⼿県⼤船渡市三陸町の沖出しルール</a:t>
            </a:r>
            <a:endParaRPr sz="2000">
              <a:latin typeface="游ゴシック"/>
              <a:cs typeface="游ゴシック"/>
            </a:endParaRPr>
          </a:p>
        </p:txBody>
      </p:sp>
      <p:sp>
        <p:nvSpPr>
          <p:cNvPr id="17" name="object 17"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8" name="object 18"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9" name="object 19"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25</a:t>
            </a:r>
            <a:r>
              <a:rPr dirty="0" spc="-10"/>
              <a:t>/47</a:t>
            </a:r>
          </a:p>
        </p:txBody>
      </p:sp>
      <p:sp>
        <p:nvSpPr>
          <p:cNvPr id="12" name="object 12" descr=""/>
          <p:cNvSpPr txBox="1"/>
          <p:nvPr/>
        </p:nvSpPr>
        <p:spPr>
          <a:xfrm>
            <a:off x="5759532" y="4548248"/>
            <a:ext cx="646430" cy="369570"/>
          </a:xfrm>
          <a:prstGeom prst="rect">
            <a:avLst/>
          </a:prstGeom>
          <a:solidFill>
            <a:srgbClr val="1678A3"/>
          </a:solidFill>
        </p:spPr>
        <p:txBody>
          <a:bodyPr wrap="square" lIns="0" tIns="33019" rIns="0" bIns="0" rtlCol="0" vert="horz">
            <a:spAutoFit/>
          </a:bodyPr>
          <a:lstStyle/>
          <a:p>
            <a:pPr marL="90805">
              <a:lnSpc>
                <a:spcPct val="100000"/>
              </a:lnSpc>
              <a:spcBef>
                <a:spcPts val="259"/>
              </a:spcBef>
            </a:pPr>
            <a:r>
              <a:rPr dirty="0" sz="1800" spc="-25" b="1">
                <a:solidFill>
                  <a:srgbClr val="FFFFFF"/>
                </a:solidFill>
                <a:latin typeface="游ゴシック"/>
                <a:cs typeface="游ゴシック"/>
              </a:rPr>
              <a:t>⽔深</a:t>
            </a:r>
            <a:endParaRPr sz="1800">
              <a:latin typeface="游ゴシック"/>
              <a:cs typeface="游ゴシック"/>
            </a:endParaRPr>
          </a:p>
        </p:txBody>
      </p:sp>
      <p:sp>
        <p:nvSpPr>
          <p:cNvPr id="13" name="object 13" descr=""/>
          <p:cNvSpPr txBox="1"/>
          <p:nvPr/>
        </p:nvSpPr>
        <p:spPr>
          <a:xfrm>
            <a:off x="4498769" y="4570019"/>
            <a:ext cx="840740" cy="339090"/>
          </a:xfrm>
          <a:prstGeom prst="rect">
            <a:avLst/>
          </a:prstGeom>
          <a:solidFill>
            <a:srgbClr val="2486B0"/>
          </a:solidFill>
        </p:spPr>
        <p:txBody>
          <a:bodyPr wrap="square" lIns="0" tIns="33020" rIns="0" bIns="0" rtlCol="0" vert="horz">
            <a:spAutoFit/>
          </a:bodyPr>
          <a:lstStyle/>
          <a:p>
            <a:pPr marL="91440">
              <a:lnSpc>
                <a:spcPct val="100000"/>
              </a:lnSpc>
              <a:spcBef>
                <a:spcPts val="260"/>
              </a:spcBef>
            </a:pPr>
            <a:r>
              <a:rPr dirty="0" sz="1600" spc="-10" b="1">
                <a:solidFill>
                  <a:srgbClr val="FFFFFF"/>
                </a:solidFill>
                <a:latin typeface="游ゴシック"/>
                <a:cs typeface="游ゴシック"/>
              </a:rPr>
              <a:t>5000m</a:t>
            </a:r>
            <a:endParaRPr sz="1600">
              <a:latin typeface="游ゴシック"/>
              <a:cs typeface="游ゴシック"/>
            </a:endParaRPr>
          </a:p>
        </p:txBody>
      </p:sp>
      <p:sp>
        <p:nvSpPr>
          <p:cNvPr id="14" name="object 14" descr=""/>
          <p:cNvSpPr txBox="1"/>
          <p:nvPr/>
        </p:nvSpPr>
        <p:spPr>
          <a:xfrm>
            <a:off x="3325091" y="4663042"/>
            <a:ext cx="795655" cy="339090"/>
          </a:xfrm>
          <a:prstGeom prst="rect">
            <a:avLst/>
          </a:prstGeom>
          <a:solidFill>
            <a:srgbClr val="2486B0"/>
          </a:solidFill>
        </p:spPr>
        <p:txBody>
          <a:bodyPr wrap="square" lIns="0" tIns="31750" rIns="0" bIns="0" rtlCol="0" vert="horz">
            <a:spAutoFit/>
          </a:bodyPr>
          <a:lstStyle/>
          <a:p>
            <a:pPr marL="90805">
              <a:lnSpc>
                <a:spcPct val="100000"/>
              </a:lnSpc>
              <a:spcBef>
                <a:spcPts val="250"/>
              </a:spcBef>
            </a:pPr>
            <a:r>
              <a:rPr dirty="0" sz="1600" spc="-20" b="1">
                <a:solidFill>
                  <a:srgbClr val="FFFFFF"/>
                </a:solidFill>
                <a:latin typeface="游ゴシック"/>
                <a:cs typeface="游ゴシック"/>
              </a:rPr>
              <a:t>500m</a:t>
            </a:r>
            <a:endParaRPr sz="1600">
              <a:latin typeface="游ゴシック"/>
              <a:cs typeface="游ゴシック"/>
            </a:endParaRPr>
          </a:p>
        </p:txBody>
      </p:sp>
      <p:sp>
        <p:nvSpPr>
          <p:cNvPr id="15" name="object 15" descr=""/>
          <p:cNvSpPr txBox="1"/>
          <p:nvPr/>
        </p:nvSpPr>
        <p:spPr>
          <a:xfrm>
            <a:off x="2132017" y="4752871"/>
            <a:ext cx="116205" cy="224154"/>
          </a:xfrm>
          <a:prstGeom prst="rect">
            <a:avLst/>
          </a:prstGeom>
        </p:spPr>
        <p:txBody>
          <a:bodyPr wrap="square" lIns="0" tIns="0" rIns="0" bIns="0" rtlCol="0" vert="horz">
            <a:spAutoFit/>
          </a:bodyPr>
          <a:lstStyle/>
          <a:p>
            <a:pPr>
              <a:lnSpc>
                <a:spcPts val="1730"/>
              </a:lnSpc>
            </a:pPr>
            <a:r>
              <a:rPr dirty="0" sz="1600" spc="-50" b="1">
                <a:solidFill>
                  <a:srgbClr val="FFFFFF"/>
                </a:solidFill>
                <a:latin typeface="游ゴシック"/>
                <a:cs typeface="游ゴシック"/>
              </a:rPr>
              <a:t>1</a:t>
            </a:r>
            <a:endParaRPr sz="1600">
              <a:latin typeface="游ゴシック"/>
              <a:cs typeface="游ゴシック"/>
            </a:endParaRPr>
          </a:p>
        </p:txBody>
      </p:sp>
      <p:sp>
        <p:nvSpPr>
          <p:cNvPr id="16" name="object 16" descr=""/>
          <p:cNvSpPr txBox="1"/>
          <p:nvPr/>
        </p:nvSpPr>
        <p:spPr>
          <a:xfrm>
            <a:off x="1397331" y="4694709"/>
            <a:ext cx="1438910" cy="340995"/>
          </a:xfrm>
          <a:prstGeom prst="rect">
            <a:avLst/>
          </a:prstGeom>
          <a:solidFill>
            <a:srgbClr val="C0AD75"/>
          </a:solidFill>
        </p:spPr>
        <p:txBody>
          <a:bodyPr wrap="square" lIns="0" tIns="33655" rIns="0" bIns="0" rtlCol="0" vert="horz">
            <a:spAutoFit/>
          </a:bodyPr>
          <a:lstStyle/>
          <a:p>
            <a:pPr marL="91440">
              <a:lnSpc>
                <a:spcPct val="100000"/>
              </a:lnSpc>
              <a:spcBef>
                <a:spcPts val="265"/>
              </a:spcBef>
              <a:tabLst>
                <a:tab pos="850265" algn="l"/>
              </a:tabLst>
            </a:pPr>
            <a:r>
              <a:rPr dirty="0" sz="1600" spc="-25" b="1">
                <a:solidFill>
                  <a:srgbClr val="FFFFFF"/>
                </a:solidFill>
                <a:latin typeface="游ゴシック"/>
                <a:cs typeface="游ゴシック"/>
              </a:rPr>
              <a:t>10m</a:t>
            </a:r>
            <a:r>
              <a:rPr dirty="0" sz="1600" b="1">
                <a:solidFill>
                  <a:srgbClr val="FFFFFF"/>
                </a:solidFill>
                <a:latin typeface="游ゴシック"/>
                <a:cs typeface="游ゴシック"/>
              </a:rPr>
              <a:t>	</a:t>
            </a:r>
            <a:r>
              <a:rPr dirty="0" sz="1600" spc="-25" b="1">
                <a:solidFill>
                  <a:srgbClr val="FFFFFF"/>
                </a:solidFill>
                <a:latin typeface="游ゴシック"/>
                <a:cs typeface="游ゴシック"/>
              </a:rPr>
              <a:t>00m</a:t>
            </a:r>
            <a:endParaRPr sz="1600">
              <a:latin typeface="游ゴシック"/>
              <a:cs typeface="游ゴシック"/>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2191" y="89915"/>
            <a:ext cx="57150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崩壊熱除去は⻑期の継続が必要</a:t>
            </a:r>
          </a:p>
        </p:txBody>
      </p:sp>
      <p:sp>
        <p:nvSpPr>
          <p:cNvPr id="3" name="object 3" descr=""/>
          <p:cNvSpPr txBox="1"/>
          <p:nvPr/>
        </p:nvSpPr>
        <p:spPr>
          <a:xfrm>
            <a:off x="695486" y="724585"/>
            <a:ext cx="10930890" cy="1662430"/>
          </a:xfrm>
          <a:prstGeom prst="rect">
            <a:avLst/>
          </a:prstGeom>
          <a:ln w="9525">
            <a:solidFill>
              <a:srgbClr val="40458C"/>
            </a:solidFill>
          </a:ln>
        </p:spPr>
        <p:txBody>
          <a:bodyPr wrap="square" lIns="0" tIns="20955" rIns="0" bIns="0" rtlCol="0" vert="horz">
            <a:spAutoFit/>
          </a:bodyPr>
          <a:lstStyle/>
          <a:p>
            <a:pPr marL="387985" indent="-342900">
              <a:lnSpc>
                <a:spcPct val="100000"/>
              </a:lnSpc>
              <a:spcBef>
                <a:spcPts val="165"/>
              </a:spcBef>
              <a:buClr>
                <a:srgbClr val="A6A6A6"/>
              </a:buClr>
              <a:buFont typeface="Wingdings"/>
              <a:buChar char=""/>
              <a:tabLst>
                <a:tab pos="387985" algn="l"/>
              </a:tabLst>
            </a:pPr>
            <a:r>
              <a:rPr dirty="0" sz="2000" spc="-5">
                <a:solidFill>
                  <a:srgbClr val="2E2E01"/>
                </a:solidFill>
                <a:latin typeface="游ゴシック"/>
                <a:cs typeface="游ゴシック"/>
              </a:rPr>
              <a:t>原⼦炉は核分裂の停⽌後も崩壊熱が発⽣し続ける</a:t>
            </a:r>
            <a:endParaRPr sz="2000">
              <a:latin typeface="游ゴシック"/>
              <a:cs typeface="游ゴシック"/>
            </a:endParaRPr>
          </a:p>
          <a:p>
            <a:pPr marL="387985" indent="-342900">
              <a:lnSpc>
                <a:spcPct val="100000"/>
              </a:lnSpc>
              <a:buClr>
                <a:srgbClr val="A6A6A6"/>
              </a:buClr>
              <a:buFont typeface="Wingdings"/>
              <a:buChar char=""/>
              <a:tabLst>
                <a:tab pos="387985" algn="l"/>
              </a:tabLst>
            </a:pPr>
            <a:r>
              <a:rPr dirty="0" sz="2000" spc="-5">
                <a:latin typeface="游ゴシック"/>
                <a:cs typeface="游ゴシック"/>
              </a:rPr>
              <a:t>原発には電源が全て失われても冷却を継続できる装置がある</a:t>
            </a:r>
            <a:endParaRPr sz="2000">
              <a:latin typeface="游ゴシック"/>
              <a:cs typeface="游ゴシック"/>
            </a:endParaRPr>
          </a:p>
          <a:p>
            <a:pPr marL="387985" indent="-342900">
              <a:lnSpc>
                <a:spcPct val="100000"/>
              </a:lnSpc>
              <a:buClr>
                <a:srgbClr val="A6A6A6"/>
              </a:buClr>
              <a:buSzPct val="120000"/>
              <a:buFont typeface="Calibri"/>
              <a:buChar char="●"/>
              <a:tabLst>
                <a:tab pos="387985" algn="l"/>
              </a:tabLst>
            </a:pPr>
            <a:r>
              <a:rPr dirty="0" sz="2000" spc="-5">
                <a:solidFill>
                  <a:srgbClr val="2E2E01"/>
                </a:solidFill>
                <a:latin typeface="游ゴシック"/>
                <a:cs typeface="游ゴシック"/>
              </a:rPr>
              <a:t>従来は電源なしで冷却可能な時間を８時間として設計</a:t>
            </a:r>
            <a:endParaRPr sz="2000">
              <a:latin typeface="游ゴシック"/>
              <a:cs typeface="游ゴシック"/>
            </a:endParaRPr>
          </a:p>
          <a:p>
            <a:pPr marL="387985" indent="-342900">
              <a:lnSpc>
                <a:spcPct val="100000"/>
              </a:lnSpc>
              <a:buClr>
                <a:srgbClr val="A6A6A6"/>
              </a:buClr>
              <a:buSzPct val="120000"/>
              <a:buFont typeface="Calibri"/>
              <a:buChar char="●"/>
              <a:tabLst>
                <a:tab pos="387985" algn="l"/>
              </a:tabLst>
            </a:pPr>
            <a:r>
              <a:rPr dirty="0" sz="2000" spc="-20">
                <a:solidFill>
                  <a:srgbClr val="2E2E01"/>
                </a:solidFill>
                <a:latin typeface="游ゴシック"/>
                <a:cs typeface="游ゴシック"/>
              </a:rPr>
              <a:t>2</a:t>
            </a:r>
            <a:r>
              <a:rPr dirty="0" sz="2000" spc="-5">
                <a:solidFill>
                  <a:srgbClr val="2E2E01"/>
                </a:solidFill>
                <a:latin typeface="游ゴシック"/>
                <a:cs typeface="游ゴシック"/>
              </a:rPr>
              <a:t>号機の原⼦炉隔離時冷却系は約３⽇間運転を継続したが、その停⽌後にメルトダウン</a:t>
            </a:r>
            <a:endParaRPr sz="2000">
              <a:latin typeface="游ゴシック"/>
              <a:cs typeface="游ゴシック"/>
            </a:endParaRPr>
          </a:p>
          <a:p>
            <a:pPr marL="553085">
              <a:lnSpc>
                <a:spcPct val="100000"/>
              </a:lnSpc>
              <a:tabLst>
                <a:tab pos="953135" algn="l"/>
              </a:tabLst>
            </a:pPr>
            <a:r>
              <a:rPr dirty="0" sz="2000" spc="-50">
                <a:solidFill>
                  <a:srgbClr val="2E2E01"/>
                </a:solidFill>
                <a:latin typeface="游ゴシック"/>
                <a:cs typeface="游ゴシック"/>
              </a:rPr>
              <a:t>→</a:t>
            </a:r>
            <a:r>
              <a:rPr dirty="0" sz="2000">
                <a:solidFill>
                  <a:srgbClr val="2E2E01"/>
                </a:solidFill>
                <a:latin typeface="游ゴシック"/>
                <a:cs typeface="游ゴシック"/>
              </a:rPr>
              <a:t>	</a:t>
            </a:r>
            <a:r>
              <a:rPr dirty="0" sz="2000" spc="-5">
                <a:solidFill>
                  <a:srgbClr val="2E2E01"/>
                </a:solidFill>
                <a:latin typeface="游ゴシック"/>
                <a:cs typeface="游ゴシック"/>
              </a:rPr>
              <a:t>安定的な冷却の回復に数週間掛かった</a:t>
            </a:r>
            <a:endParaRPr sz="2000">
              <a:latin typeface="游ゴシック"/>
              <a:cs typeface="游ゴシック"/>
            </a:endParaRPr>
          </a:p>
        </p:txBody>
      </p:sp>
      <p:sp>
        <p:nvSpPr>
          <p:cNvPr id="4" name="object 4" descr=""/>
          <p:cNvSpPr txBox="1"/>
          <p:nvPr/>
        </p:nvSpPr>
        <p:spPr>
          <a:xfrm>
            <a:off x="2823081" y="2627884"/>
            <a:ext cx="1986280"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HGP創英角ﾎﾟｯﾌﾟ体"/>
                <a:cs typeface="HGP創英角ﾎﾟｯﾌﾟ体"/>
              </a:rPr>
              <a:t>1</a:t>
            </a:r>
            <a:r>
              <a:rPr dirty="0" sz="1600" spc="-5">
                <a:latin typeface="HGP創英角ﾎﾟｯﾌﾟ体"/>
                <a:cs typeface="HGP創英角ﾎﾟｯﾌﾟ体"/>
              </a:rPr>
              <a:t>号機の非常用復水器</a:t>
            </a:r>
            <a:endParaRPr sz="1600">
              <a:latin typeface="HGP創英角ﾎﾟｯﾌﾟ体"/>
              <a:cs typeface="HGP創英角ﾎﾟｯﾌﾟ体"/>
            </a:endParaRPr>
          </a:p>
        </p:txBody>
      </p:sp>
      <p:grpSp>
        <p:nvGrpSpPr>
          <p:cNvPr id="5" name="object 5" descr=""/>
          <p:cNvGrpSpPr/>
          <p:nvPr/>
        </p:nvGrpSpPr>
        <p:grpSpPr>
          <a:xfrm>
            <a:off x="156031" y="2830098"/>
            <a:ext cx="6796405" cy="3258185"/>
            <a:chOff x="156031" y="2830098"/>
            <a:chExt cx="6796405" cy="3258185"/>
          </a:xfrm>
        </p:grpSpPr>
        <p:pic>
          <p:nvPicPr>
            <p:cNvPr id="6" name="object 6" descr=""/>
            <p:cNvPicPr/>
            <p:nvPr/>
          </p:nvPicPr>
          <p:blipFill>
            <a:blip r:embed="rId2" cstate="print"/>
            <a:stretch>
              <a:fillRect/>
            </a:stretch>
          </p:blipFill>
          <p:spPr>
            <a:xfrm>
              <a:off x="156031" y="2830098"/>
              <a:ext cx="2495985" cy="981879"/>
            </a:xfrm>
            <a:prstGeom prst="rect">
              <a:avLst/>
            </a:prstGeom>
          </p:spPr>
        </p:pic>
        <p:pic>
          <p:nvPicPr>
            <p:cNvPr id="7" name="object 7" descr=""/>
            <p:cNvPicPr/>
            <p:nvPr/>
          </p:nvPicPr>
          <p:blipFill>
            <a:blip r:embed="rId3" cstate="print"/>
            <a:stretch>
              <a:fillRect/>
            </a:stretch>
          </p:blipFill>
          <p:spPr>
            <a:xfrm>
              <a:off x="2637862" y="3661326"/>
              <a:ext cx="4314004" cy="2426626"/>
            </a:xfrm>
            <a:prstGeom prst="rect">
              <a:avLst/>
            </a:prstGeom>
          </p:spPr>
        </p:pic>
        <p:sp>
          <p:nvSpPr>
            <p:cNvPr id="8" name="object 8" descr=""/>
            <p:cNvSpPr/>
            <p:nvPr/>
          </p:nvSpPr>
          <p:spPr>
            <a:xfrm>
              <a:off x="2751790" y="3531162"/>
              <a:ext cx="1139190" cy="843915"/>
            </a:xfrm>
            <a:custGeom>
              <a:avLst/>
              <a:gdLst/>
              <a:ahLst/>
              <a:cxnLst/>
              <a:rect l="l" t="t" r="r" b="b"/>
              <a:pathLst>
                <a:path w="1139189" h="843914">
                  <a:moveTo>
                    <a:pt x="126202" y="0"/>
                  </a:moveTo>
                  <a:lnTo>
                    <a:pt x="0" y="205112"/>
                  </a:lnTo>
                  <a:lnTo>
                    <a:pt x="870677" y="740826"/>
                  </a:lnTo>
                  <a:lnTo>
                    <a:pt x="807576" y="843382"/>
                  </a:lnTo>
                  <a:lnTo>
                    <a:pt x="1138889" y="764473"/>
                  </a:lnTo>
                  <a:lnTo>
                    <a:pt x="1059980" y="433158"/>
                  </a:lnTo>
                  <a:lnTo>
                    <a:pt x="996878" y="535715"/>
                  </a:lnTo>
                  <a:lnTo>
                    <a:pt x="126202" y="0"/>
                  </a:lnTo>
                  <a:close/>
                </a:path>
              </a:pathLst>
            </a:custGeom>
            <a:solidFill>
              <a:srgbClr val="ECD882"/>
            </a:solidFill>
          </p:spPr>
          <p:txBody>
            <a:bodyPr wrap="square" lIns="0" tIns="0" rIns="0" bIns="0" rtlCol="0"/>
            <a:lstStyle/>
            <a:p/>
          </p:txBody>
        </p:sp>
        <p:sp>
          <p:nvSpPr>
            <p:cNvPr id="9" name="object 9" descr=""/>
            <p:cNvSpPr/>
            <p:nvPr/>
          </p:nvSpPr>
          <p:spPr>
            <a:xfrm>
              <a:off x="2751790" y="3531162"/>
              <a:ext cx="1139190" cy="843915"/>
            </a:xfrm>
            <a:custGeom>
              <a:avLst/>
              <a:gdLst/>
              <a:ahLst/>
              <a:cxnLst/>
              <a:rect l="l" t="t" r="r" b="b"/>
              <a:pathLst>
                <a:path w="1139189" h="843914">
                  <a:moveTo>
                    <a:pt x="1059979" y="433159"/>
                  </a:moveTo>
                  <a:lnTo>
                    <a:pt x="1138889" y="764473"/>
                  </a:lnTo>
                  <a:lnTo>
                    <a:pt x="807575" y="843381"/>
                  </a:lnTo>
                  <a:lnTo>
                    <a:pt x="870676" y="740826"/>
                  </a:lnTo>
                  <a:lnTo>
                    <a:pt x="0" y="205111"/>
                  </a:lnTo>
                  <a:lnTo>
                    <a:pt x="126202" y="0"/>
                  </a:lnTo>
                  <a:lnTo>
                    <a:pt x="996879" y="535714"/>
                  </a:lnTo>
                  <a:lnTo>
                    <a:pt x="1059979" y="433159"/>
                  </a:lnTo>
                  <a:close/>
                </a:path>
              </a:pathLst>
            </a:custGeom>
            <a:ln w="9524">
              <a:solidFill>
                <a:srgbClr val="40458C"/>
              </a:solidFill>
            </a:ln>
          </p:spPr>
          <p:txBody>
            <a:bodyPr wrap="square" lIns="0" tIns="0" rIns="0" bIns="0" rtlCol="0"/>
            <a:lstStyle/>
            <a:p/>
          </p:txBody>
        </p:sp>
      </p:grpSp>
      <p:sp>
        <p:nvSpPr>
          <p:cNvPr id="10" name="object 10" descr=""/>
          <p:cNvSpPr txBox="1"/>
          <p:nvPr/>
        </p:nvSpPr>
        <p:spPr>
          <a:xfrm>
            <a:off x="335318" y="3922267"/>
            <a:ext cx="2098675" cy="391160"/>
          </a:xfrm>
          <a:prstGeom prst="rect">
            <a:avLst/>
          </a:prstGeom>
        </p:spPr>
        <p:txBody>
          <a:bodyPr wrap="square" lIns="0" tIns="12700" rIns="0" bIns="0" rtlCol="0" vert="horz">
            <a:spAutoFit/>
          </a:bodyPr>
          <a:lstStyle/>
          <a:p>
            <a:pPr marL="12700">
              <a:lnSpc>
                <a:spcPct val="100000"/>
              </a:lnSpc>
              <a:spcBef>
                <a:spcPts val="100"/>
              </a:spcBef>
            </a:pPr>
            <a:r>
              <a:rPr dirty="0" sz="2400">
                <a:latin typeface="游ゴシック"/>
                <a:cs typeface="游ゴシック"/>
              </a:rPr>
              <a:t>⽔量100t</a:t>
            </a:r>
            <a:r>
              <a:rPr dirty="0" sz="2400" spc="-40">
                <a:latin typeface="游ゴシック"/>
                <a:cs typeface="游ゴシック"/>
              </a:rPr>
              <a:t> </a:t>
            </a:r>
            <a:r>
              <a:rPr dirty="0" sz="2400" spc="-10">
                <a:latin typeface="游ゴシック"/>
                <a:cs typeface="游ゴシック"/>
              </a:rPr>
              <a:t>x</a:t>
            </a:r>
            <a:r>
              <a:rPr dirty="0" sz="2400" spc="-30">
                <a:latin typeface="游ゴシック"/>
                <a:cs typeface="游ゴシック"/>
              </a:rPr>
              <a:t>２基</a:t>
            </a:r>
            <a:endParaRPr sz="2400">
              <a:latin typeface="游ゴシック"/>
              <a:cs typeface="游ゴシック"/>
            </a:endParaRPr>
          </a:p>
        </p:txBody>
      </p:sp>
      <p:pic>
        <p:nvPicPr>
          <p:cNvPr id="11" name="object 11" descr=""/>
          <p:cNvPicPr/>
          <p:nvPr/>
        </p:nvPicPr>
        <p:blipFill>
          <a:blip r:embed="rId4" cstate="print"/>
          <a:stretch>
            <a:fillRect/>
          </a:stretch>
        </p:blipFill>
        <p:spPr>
          <a:xfrm>
            <a:off x="7252872" y="3021946"/>
            <a:ext cx="4287125" cy="3438631"/>
          </a:xfrm>
          <a:prstGeom prst="rect">
            <a:avLst/>
          </a:prstGeom>
        </p:spPr>
      </p:pic>
      <p:sp>
        <p:nvSpPr>
          <p:cNvPr id="12" name="object 12" descr=""/>
          <p:cNvSpPr txBox="1"/>
          <p:nvPr/>
        </p:nvSpPr>
        <p:spPr>
          <a:xfrm>
            <a:off x="7736037" y="2551684"/>
            <a:ext cx="3073400" cy="269240"/>
          </a:xfrm>
          <a:prstGeom prst="rect">
            <a:avLst/>
          </a:prstGeom>
        </p:spPr>
        <p:txBody>
          <a:bodyPr wrap="square" lIns="0" tIns="12700" rIns="0" bIns="0" rtlCol="0" vert="horz">
            <a:spAutoFit/>
          </a:bodyPr>
          <a:lstStyle/>
          <a:p>
            <a:pPr marL="12700">
              <a:lnSpc>
                <a:spcPct val="100000"/>
              </a:lnSpc>
              <a:spcBef>
                <a:spcPts val="100"/>
              </a:spcBef>
            </a:pPr>
            <a:r>
              <a:rPr dirty="0" sz="1600" spc="70">
                <a:latin typeface="HGP創英角ﾎﾟｯﾌﾟ体"/>
                <a:cs typeface="HGP創英角ﾎﾟｯﾌﾟ体"/>
              </a:rPr>
              <a:t>２、３号機の原子炉隔離時冷却系</a:t>
            </a:r>
            <a:endParaRPr sz="1600">
              <a:latin typeface="HGP創英角ﾎﾟｯﾌﾟ体"/>
              <a:cs typeface="HGP創英角ﾎﾟｯﾌﾟ体"/>
            </a:endParaRPr>
          </a:p>
        </p:txBody>
      </p:sp>
      <p:sp>
        <p:nvSpPr>
          <p:cNvPr id="14" name="object 14"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6" name="object 16"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26</a:t>
            </a:r>
            <a:r>
              <a:rPr dirty="0" spc="-10"/>
              <a:t>/47</a:t>
            </a:r>
          </a:p>
        </p:txBody>
      </p:sp>
      <p:sp>
        <p:nvSpPr>
          <p:cNvPr id="13" name="object 13" descr=""/>
          <p:cNvSpPr txBox="1"/>
          <p:nvPr/>
        </p:nvSpPr>
        <p:spPr>
          <a:xfrm>
            <a:off x="2885552" y="6113779"/>
            <a:ext cx="3982085" cy="208279"/>
          </a:xfrm>
          <a:prstGeom prst="rect">
            <a:avLst/>
          </a:prstGeom>
        </p:spPr>
        <p:txBody>
          <a:bodyPr wrap="square" lIns="0" tIns="12700" rIns="0" bIns="0" rtlCol="0" vert="horz">
            <a:spAutoFit/>
          </a:bodyPr>
          <a:lstStyle/>
          <a:p>
            <a:pPr marL="12700">
              <a:lnSpc>
                <a:spcPct val="100000"/>
              </a:lnSpc>
              <a:spcBef>
                <a:spcPts val="100"/>
              </a:spcBef>
            </a:pPr>
            <a:r>
              <a:rPr dirty="0" sz="1200" spc="-5">
                <a:solidFill>
                  <a:srgbClr val="40458C"/>
                </a:solidFill>
                <a:latin typeface="ＭＳ Ｐゴシック"/>
                <a:cs typeface="ＭＳ Ｐゴシック"/>
              </a:rPr>
              <a:t>参照：</a:t>
            </a:r>
            <a:r>
              <a:rPr dirty="0" sz="1200" spc="-10">
                <a:solidFill>
                  <a:srgbClr val="40458C"/>
                </a:solidFill>
                <a:latin typeface="Tahoma"/>
                <a:cs typeface="Tahoma"/>
              </a:rPr>
              <a:t>https://note.com/tbsnews_sunday/n/ne39c94287719</a:t>
            </a:r>
            <a:endParaRPr sz="1200">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4244" y="111251"/>
            <a:ext cx="8153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海⽔との熱交換で動⼒なしで冷却を継続可能</a:t>
            </a:r>
          </a:p>
        </p:txBody>
      </p:sp>
      <p:sp>
        <p:nvSpPr>
          <p:cNvPr id="3" name="object 3" descr=""/>
          <p:cNvSpPr txBox="1"/>
          <p:nvPr/>
        </p:nvSpPr>
        <p:spPr>
          <a:xfrm>
            <a:off x="1487487" y="781201"/>
            <a:ext cx="9289415" cy="1246505"/>
          </a:xfrm>
          <a:prstGeom prst="rect">
            <a:avLst/>
          </a:prstGeom>
          <a:ln w="9525">
            <a:solidFill>
              <a:srgbClr val="40458C"/>
            </a:solidFill>
          </a:ln>
        </p:spPr>
        <p:txBody>
          <a:bodyPr wrap="square" lIns="0" tIns="19050" rIns="0" bIns="0" rtlCol="0" vert="horz">
            <a:spAutoFit/>
          </a:bodyPr>
          <a:lstStyle/>
          <a:p>
            <a:pPr algn="r" marL="342265" marR="1018540" indent="-342265">
              <a:lnSpc>
                <a:spcPct val="100000"/>
              </a:lnSpc>
              <a:spcBef>
                <a:spcPts val="150"/>
              </a:spcBef>
              <a:buClr>
                <a:srgbClr val="A6A6A6"/>
              </a:buClr>
              <a:buFont typeface="Wingdings"/>
              <a:buChar char=""/>
              <a:tabLst>
                <a:tab pos="342265" algn="l"/>
              </a:tabLst>
            </a:pPr>
            <a:r>
              <a:rPr dirty="0" sz="2000" spc="-5">
                <a:solidFill>
                  <a:srgbClr val="2E2E01"/>
                </a:solidFill>
                <a:latin typeface="游ゴシック"/>
                <a:cs typeface="游ゴシック"/>
              </a:rPr>
              <a:t>原⼦炉は核分裂の停⽌後も⼤量の崩壊熱が発⽣し、継続的冷却が必要</a:t>
            </a:r>
            <a:endParaRPr sz="2000">
              <a:latin typeface="游ゴシック"/>
              <a:cs typeface="游ゴシック"/>
            </a:endParaRPr>
          </a:p>
          <a:p>
            <a:pPr algn="r" marR="1016635">
              <a:lnSpc>
                <a:spcPct val="100000"/>
              </a:lnSpc>
              <a:spcBef>
                <a:spcPts val="600"/>
              </a:spcBef>
            </a:pPr>
            <a:r>
              <a:rPr dirty="0" sz="2000" spc="-10">
                <a:solidFill>
                  <a:srgbClr val="2E2E01"/>
                </a:solidFill>
                <a:latin typeface="游ゴシック"/>
                <a:cs typeface="游ゴシック"/>
              </a:rPr>
              <a:t>（100</a:t>
            </a:r>
            <a:r>
              <a:rPr dirty="0" sz="2000">
                <a:solidFill>
                  <a:srgbClr val="2E2E01"/>
                </a:solidFill>
                <a:latin typeface="游ゴシック"/>
                <a:cs typeface="游ゴシック"/>
              </a:rPr>
              <a:t>万</a:t>
            </a:r>
            <a:r>
              <a:rPr dirty="0" sz="2000" spc="-20">
                <a:solidFill>
                  <a:srgbClr val="2E2E01"/>
                </a:solidFill>
                <a:latin typeface="游ゴシック"/>
                <a:cs typeface="游ゴシック"/>
              </a:rPr>
              <a:t>kW</a:t>
            </a:r>
            <a:r>
              <a:rPr dirty="0" sz="2000">
                <a:solidFill>
                  <a:srgbClr val="2E2E01"/>
                </a:solidFill>
                <a:latin typeface="游ゴシック"/>
                <a:cs typeface="游ゴシック"/>
              </a:rPr>
              <a:t>級の原発では</a:t>
            </a:r>
            <a:r>
              <a:rPr dirty="0" sz="2000" spc="-20">
                <a:solidFill>
                  <a:srgbClr val="FF0000"/>
                </a:solidFill>
                <a:latin typeface="游ゴシック"/>
                <a:cs typeface="游ゴシック"/>
              </a:rPr>
              <a:t>30</a:t>
            </a:r>
            <a:r>
              <a:rPr dirty="0" sz="2000">
                <a:solidFill>
                  <a:srgbClr val="FF0000"/>
                </a:solidFill>
                <a:latin typeface="游ゴシック"/>
                <a:cs typeface="游ゴシック"/>
              </a:rPr>
              <a:t>⽇後でも毎時</a:t>
            </a:r>
            <a:r>
              <a:rPr dirty="0" sz="2000" spc="-20">
                <a:solidFill>
                  <a:srgbClr val="FF0000"/>
                </a:solidFill>
                <a:latin typeface="游ゴシック"/>
                <a:cs typeface="游ゴシック"/>
              </a:rPr>
              <a:t>10</a:t>
            </a:r>
            <a:r>
              <a:rPr dirty="0" sz="2000">
                <a:solidFill>
                  <a:srgbClr val="FF0000"/>
                </a:solidFill>
                <a:latin typeface="游ゴシック"/>
                <a:cs typeface="游ゴシック"/>
              </a:rPr>
              <a:t>トン程度の⽔が蒸発する</a:t>
            </a:r>
            <a:r>
              <a:rPr dirty="0" sz="2000" spc="-50">
                <a:latin typeface="游ゴシック"/>
                <a:cs typeface="游ゴシック"/>
              </a:rPr>
              <a:t>）</a:t>
            </a:r>
            <a:endParaRPr sz="2000">
              <a:latin typeface="游ゴシック"/>
              <a:cs typeface="游ゴシック"/>
            </a:endParaRPr>
          </a:p>
          <a:p>
            <a:pPr marL="387985" indent="-342900">
              <a:lnSpc>
                <a:spcPct val="100000"/>
              </a:lnSpc>
              <a:spcBef>
                <a:spcPts val="600"/>
              </a:spcBef>
              <a:buClr>
                <a:srgbClr val="A6A6A6"/>
              </a:buClr>
              <a:buFont typeface="Wingdings"/>
              <a:buChar char=""/>
              <a:tabLst>
                <a:tab pos="387985" algn="l"/>
              </a:tabLst>
            </a:pPr>
            <a:r>
              <a:rPr dirty="0" sz="2000">
                <a:solidFill>
                  <a:srgbClr val="2E2E01"/>
                </a:solidFill>
                <a:latin typeface="游ゴシック"/>
                <a:cs typeface="游ゴシック"/>
              </a:rPr>
              <a:t>浮体式では</a:t>
            </a:r>
            <a:r>
              <a:rPr dirty="0" sz="2000">
                <a:latin typeface="游ゴシック"/>
                <a:cs typeface="游ゴシック"/>
              </a:rPr>
              <a:t>周囲に存在する海⽔を使⽤して</a:t>
            </a:r>
            <a:r>
              <a:rPr dirty="0" sz="2000" spc="-5">
                <a:solidFill>
                  <a:srgbClr val="FF0000"/>
                </a:solidFill>
                <a:latin typeface="游ゴシック"/>
                <a:cs typeface="游ゴシック"/>
              </a:rPr>
              <a:t>電源なしで継続的に冷却できる</a:t>
            </a:r>
            <a:endParaRPr sz="2000">
              <a:latin typeface="游ゴシック"/>
              <a:cs typeface="游ゴシック"/>
            </a:endParaRPr>
          </a:p>
        </p:txBody>
      </p:sp>
      <p:pic>
        <p:nvPicPr>
          <p:cNvPr id="4" name="object 4" descr=""/>
          <p:cNvPicPr/>
          <p:nvPr/>
        </p:nvPicPr>
        <p:blipFill>
          <a:blip r:embed="rId2" cstate="print"/>
          <a:stretch>
            <a:fillRect/>
          </a:stretch>
        </p:blipFill>
        <p:spPr>
          <a:xfrm>
            <a:off x="981455" y="2447543"/>
            <a:ext cx="5126736" cy="3520440"/>
          </a:xfrm>
          <a:prstGeom prst="rect">
            <a:avLst/>
          </a:prstGeom>
        </p:spPr>
      </p:pic>
      <p:sp>
        <p:nvSpPr>
          <p:cNvPr id="5" name="object 5" descr=""/>
          <p:cNvSpPr txBox="1"/>
          <p:nvPr/>
        </p:nvSpPr>
        <p:spPr>
          <a:xfrm>
            <a:off x="2487726" y="6058916"/>
            <a:ext cx="2006600" cy="208279"/>
          </a:xfrm>
          <a:prstGeom prst="rect">
            <a:avLst/>
          </a:prstGeom>
        </p:spPr>
        <p:txBody>
          <a:bodyPr wrap="square" lIns="0" tIns="12700" rIns="0" bIns="0" rtlCol="0" vert="horz">
            <a:spAutoFit/>
          </a:bodyPr>
          <a:lstStyle/>
          <a:p>
            <a:pPr marL="12700">
              <a:lnSpc>
                <a:spcPct val="100000"/>
              </a:lnSpc>
              <a:spcBef>
                <a:spcPts val="100"/>
              </a:spcBef>
            </a:pPr>
            <a:r>
              <a:rPr dirty="0" sz="1200" spc="-5">
                <a:latin typeface="游ゴシック"/>
                <a:cs typeface="游ゴシック"/>
              </a:rPr>
              <a:t>原⼦炉停⽌後からの経過⽇数</a:t>
            </a:r>
            <a:endParaRPr sz="1200">
              <a:latin typeface="游ゴシック"/>
              <a:cs typeface="游ゴシック"/>
            </a:endParaRPr>
          </a:p>
        </p:txBody>
      </p:sp>
      <p:pic>
        <p:nvPicPr>
          <p:cNvPr id="6" name="object 6" descr=""/>
          <p:cNvPicPr/>
          <p:nvPr/>
        </p:nvPicPr>
        <p:blipFill>
          <a:blip r:embed="rId3" cstate="print"/>
          <a:stretch>
            <a:fillRect/>
          </a:stretch>
        </p:blipFill>
        <p:spPr>
          <a:xfrm>
            <a:off x="6764041" y="3530944"/>
            <a:ext cx="3951461" cy="2697663"/>
          </a:xfrm>
          <a:prstGeom prst="rect">
            <a:avLst/>
          </a:prstGeom>
        </p:spPr>
      </p:pic>
      <p:sp>
        <p:nvSpPr>
          <p:cNvPr id="7" name="object 7" descr=""/>
          <p:cNvSpPr txBox="1"/>
          <p:nvPr/>
        </p:nvSpPr>
        <p:spPr>
          <a:xfrm>
            <a:off x="6851891" y="3581400"/>
            <a:ext cx="304800" cy="193040"/>
          </a:xfrm>
          <a:prstGeom prst="rect">
            <a:avLst/>
          </a:prstGeom>
        </p:spPr>
        <p:txBody>
          <a:bodyPr wrap="square" lIns="0" tIns="12700" rIns="0" bIns="0" rtlCol="0" vert="horz">
            <a:spAutoFit/>
          </a:bodyPr>
          <a:lstStyle/>
          <a:p>
            <a:pPr marL="12700">
              <a:lnSpc>
                <a:spcPct val="100000"/>
              </a:lnSpc>
              <a:spcBef>
                <a:spcPts val="100"/>
              </a:spcBef>
            </a:pPr>
            <a:r>
              <a:rPr dirty="0" sz="1100" spc="-25">
                <a:latin typeface="メイリオ"/>
                <a:cs typeface="メイリオ"/>
              </a:rPr>
              <a:t>海⽔</a:t>
            </a:r>
            <a:endParaRPr sz="1100">
              <a:latin typeface="メイリオ"/>
              <a:cs typeface="メイリオ"/>
            </a:endParaRPr>
          </a:p>
        </p:txBody>
      </p:sp>
      <p:grpSp>
        <p:nvGrpSpPr>
          <p:cNvPr id="8" name="object 8" descr=""/>
          <p:cNvGrpSpPr/>
          <p:nvPr/>
        </p:nvGrpSpPr>
        <p:grpSpPr>
          <a:xfrm>
            <a:off x="6925073" y="2302682"/>
            <a:ext cx="3622040" cy="3724910"/>
            <a:chOff x="6925073" y="2302682"/>
            <a:chExt cx="3622040" cy="3724910"/>
          </a:xfrm>
        </p:grpSpPr>
        <p:pic>
          <p:nvPicPr>
            <p:cNvPr id="9" name="object 9" descr=""/>
            <p:cNvPicPr/>
            <p:nvPr/>
          </p:nvPicPr>
          <p:blipFill>
            <a:blip r:embed="rId4" cstate="print"/>
            <a:stretch>
              <a:fillRect/>
            </a:stretch>
          </p:blipFill>
          <p:spPr>
            <a:xfrm>
              <a:off x="7194675" y="2479860"/>
              <a:ext cx="3018785" cy="92554"/>
            </a:xfrm>
            <a:prstGeom prst="rect">
              <a:avLst/>
            </a:prstGeom>
          </p:spPr>
        </p:pic>
        <p:sp>
          <p:nvSpPr>
            <p:cNvPr id="10" name="object 10" descr=""/>
            <p:cNvSpPr/>
            <p:nvPr/>
          </p:nvSpPr>
          <p:spPr>
            <a:xfrm>
              <a:off x="7194674" y="2479860"/>
              <a:ext cx="3018790" cy="92710"/>
            </a:xfrm>
            <a:custGeom>
              <a:avLst/>
              <a:gdLst/>
              <a:ahLst/>
              <a:cxnLst/>
              <a:rect l="l" t="t" r="r" b="b"/>
              <a:pathLst>
                <a:path w="3018790" h="92710">
                  <a:moveTo>
                    <a:pt x="0" y="86811"/>
                  </a:moveTo>
                  <a:lnTo>
                    <a:pt x="43461" y="68200"/>
                  </a:lnTo>
                  <a:lnTo>
                    <a:pt x="88141" y="59419"/>
                  </a:lnTo>
                  <a:lnTo>
                    <a:pt x="146970" y="51050"/>
                  </a:lnTo>
                  <a:lnTo>
                    <a:pt x="219085" y="43143"/>
                  </a:lnTo>
                  <a:lnTo>
                    <a:pt x="259855" y="39378"/>
                  </a:lnTo>
                  <a:lnTo>
                    <a:pt x="303622" y="35746"/>
                  </a:lnTo>
                  <a:lnTo>
                    <a:pt x="350279" y="32253"/>
                  </a:lnTo>
                  <a:lnTo>
                    <a:pt x="399718" y="28905"/>
                  </a:lnTo>
                  <a:lnTo>
                    <a:pt x="451831" y="25709"/>
                  </a:lnTo>
                  <a:lnTo>
                    <a:pt x="506510" y="22670"/>
                  </a:lnTo>
                  <a:lnTo>
                    <a:pt x="563647" y="19794"/>
                  </a:lnTo>
                  <a:lnTo>
                    <a:pt x="623135" y="17088"/>
                  </a:lnTo>
                  <a:lnTo>
                    <a:pt x="684864" y="14557"/>
                  </a:lnTo>
                  <a:lnTo>
                    <a:pt x="748729" y="12207"/>
                  </a:lnTo>
                  <a:lnTo>
                    <a:pt x="814620" y="10045"/>
                  </a:lnTo>
                  <a:lnTo>
                    <a:pt x="882430" y="8076"/>
                  </a:lnTo>
                  <a:lnTo>
                    <a:pt x="952050" y="6306"/>
                  </a:lnTo>
                  <a:lnTo>
                    <a:pt x="1023373" y="4741"/>
                  </a:lnTo>
                  <a:lnTo>
                    <a:pt x="1096292" y="3388"/>
                  </a:lnTo>
                  <a:lnTo>
                    <a:pt x="1170697" y="2251"/>
                  </a:lnTo>
                  <a:lnTo>
                    <a:pt x="1246482" y="1339"/>
                  </a:lnTo>
                  <a:lnTo>
                    <a:pt x="1323538" y="655"/>
                  </a:lnTo>
                  <a:lnTo>
                    <a:pt x="1401757" y="207"/>
                  </a:lnTo>
                  <a:lnTo>
                    <a:pt x="1481032" y="0"/>
                  </a:lnTo>
                  <a:lnTo>
                    <a:pt x="1561254" y="40"/>
                  </a:lnTo>
                  <a:lnTo>
                    <a:pt x="1643685" y="341"/>
                  </a:lnTo>
                  <a:lnTo>
                    <a:pt x="1724811" y="900"/>
                  </a:lnTo>
                  <a:lnTo>
                    <a:pt x="1804521" y="1709"/>
                  </a:lnTo>
                  <a:lnTo>
                    <a:pt x="1882706" y="2762"/>
                  </a:lnTo>
                  <a:lnTo>
                    <a:pt x="1959255" y="4050"/>
                  </a:lnTo>
                  <a:lnTo>
                    <a:pt x="2034057" y="5568"/>
                  </a:lnTo>
                  <a:lnTo>
                    <a:pt x="2107003" y="7308"/>
                  </a:lnTo>
                  <a:lnTo>
                    <a:pt x="2177982" y="9263"/>
                  </a:lnTo>
                  <a:lnTo>
                    <a:pt x="2246884" y="11427"/>
                  </a:lnTo>
                  <a:lnTo>
                    <a:pt x="2313598" y="13791"/>
                  </a:lnTo>
                  <a:lnTo>
                    <a:pt x="2378014" y="16350"/>
                  </a:lnTo>
                  <a:lnTo>
                    <a:pt x="2440021" y="19096"/>
                  </a:lnTo>
                  <a:lnTo>
                    <a:pt x="2499511" y="22023"/>
                  </a:lnTo>
                  <a:lnTo>
                    <a:pt x="2556371" y="25122"/>
                  </a:lnTo>
                  <a:lnTo>
                    <a:pt x="2610492" y="28388"/>
                  </a:lnTo>
                  <a:lnTo>
                    <a:pt x="2661763" y="31813"/>
                  </a:lnTo>
                  <a:lnTo>
                    <a:pt x="2710075" y="35390"/>
                  </a:lnTo>
                  <a:lnTo>
                    <a:pt x="2755316" y="39112"/>
                  </a:lnTo>
                  <a:lnTo>
                    <a:pt x="2797377" y="42972"/>
                  </a:lnTo>
                  <a:lnTo>
                    <a:pt x="2836147" y="46964"/>
                  </a:lnTo>
                  <a:lnTo>
                    <a:pt x="2903373" y="55313"/>
                  </a:lnTo>
                  <a:lnTo>
                    <a:pt x="2956112" y="64102"/>
                  </a:lnTo>
                  <a:lnTo>
                    <a:pt x="2993481" y="73276"/>
                  </a:lnTo>
                  <a:lnTo>
                    <a:pt x="3018785" y="87636"/>
                  </a:lnTo>
                  <a:lnTo>
                    <a:pt x="3018579" y="92554"/>
                  </a:lnTo>
                </a:path>
              </a:pathLst>
            </a:custGeom>
            <a:ln w="9525">
              <a:solidFill>
                <a:srgbClr val="000000"/>
              </a:solidFill>
            </a:ln>
          </p:spPr>
          <p:txBody>
            <a:bodyPr wrap="square" lIns="0" tIns="0" rIns="0" bIns="0" rtlCol="0"/>
            <a:lstStyle/>
            <a:p/>
          </p:txBody>
        </p:sp>
        <p:pic>
          <p:nvPicPr>
            <p:cNvPr id="11" name="object 11" descr=""/>
            <p:cNvPicPr/>
            <p:nvPr/>
          </p:nvPicPr>
          <p:blipFill>
            <a:blip r:embed="rId5" cstate="print"/>
            <a:stretch>
              <a:fillRect/>
            </a:stretch>
          </p:blipFill>
          <p:spPr>
            <a:xfrm>
              <a:off x="7452359" y="2926079"/>
              <a:ext cx="2520696" cy="137160"/>
            </a:xfrm>
            <a:prstGeom prst="rect">
              <a:avLst/>
            </a:prstGeom>
          </p:spPr>
        </p:pic>
        <p:sp>
          <p:nvSpPr>
            <p:cNvPr id="12" name="object 12" descr=""/>
            <p:cNvSpPr/>
            <p:nvPr/>
          </p:nvSpPr>
          <p:spPr>
            <a:xfrm>
              <a:off x="7454450" y="292672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13" name="object 13" descr=""/>
            <p:cNvPicPr/>
            <p:nvPr/>
          </p:nvPicPr>
          <p:blipFill>
            <a:blip r:embed="rId6" cstate="print"/>
            <a:stretch>
              <a:fillRect/>
            </a:stretch>
          </p:blipFill>
          <p:spPr>
            <a:xfrm>
              <a:off x="7452359" y="3060191"/>
              <a:ext cx="2520696" cy="137160"/>
            </a:xfrm>
            <a:prstGeom prst="rect">
              <a:avLst/>
            </a:prstGeom>
          </p:spPr>
        </p:pic>
        <p:sp>
          <p:nvSpPr>
            <p:cNvPr id="14" name="object 14" descr=""/>
            <p:cNvSpPr/>
            <p:nvPr/>
          </p:nvSpPr>
          <p:spPr>
            <a:xfrm>
              <a:off x="7454450" y="30604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15" name="object 15" descr=""/>
            <p:cNvPicPr/>
            <p:nvPr/>
          </p:nvPicPr>
          <p:blipFill>
            <a:blip r:embed="rId7" cstate="print"/>
            <a:stretch>
              <a:fillRect/>
            </a:stretch>
          </p:blipFill>
          <p:spPr>
            <a:xfrm>
              <a:off x="7455407" y="3191255"/>
              <a:ext cx="2517648" cy="140208"/>
            </a:xfrm>
            <a:prstGeom prst="rect">
              <a:avLst/>
            </a:prstGeom>
          </p:spPr>
        </p:pic>
        <p:sp>
          <p:nvSpPr>
            <p:cNvPr id="16" name="object 16" descr=""/>
            <p:cNvSpPr/>
            <p:nvPr/>
          </p:nvSpPr>
          <p:spPr>
            <a:xfrm>
              <a:off x="7455496" y="3192390"/>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17" name="object 17" descr=""/>
            <p:cNvPicPr/>
            <p:nvPr/>
          </p:nvPicPr>
          <p:blipFill>
            <a:blip r:embed="rId8" cstate="print"/>
            <a:stretch>
              <a:fillRect/>
            </a:stretch>
          </p:blipFill>
          <p:spPr>
            <a:xfrm>
              <a:off x="7455407" y="3325367"/>
              <a:ext cx="2517648" cy="137160"/>
            </a:xfrm>
            <a:prstGeom prst="rect">
              <a:avLst/>
            </a:prstGeom>
          </p:spPr>
        </p:pic>
        <p:sp>
          <p:nvSpPr>
            <p:cNvPr id="18" name="object 18" descr=""/>
            <p:cNvSpPr/>
            <p:nvPr/>
          </p:nvSpPr>
          <p:spPr>
            <a:xfrm>
              <a:off x="7455496" y="332608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19" name="object 19" descr=""/>
            <p:cNvPicPr/>
            <p:nvPr/>
          </p:nvPicPr>
          <p:blipFill>
            <a:blip r:embed="rId9" cstate="print"/>
            <a:stretch>
              <a:fillRect/>
            </a:stretch>
          </p:blipFill>
          <p:spPr>
            <a:xfrm>
              <a:off x="7452359" y="3462527"/>
              <a:ext cx="2520696" cy="137160"/>
            </a:xfrm>
            <a:prstGeom prst="rect">
              <a:avLst/>
            </a:prstGeom>
          </p:spPr>
        </p:pic>
        <p:sp>
          <p:nvSpPr>
            <p:cNvPr id="20" name="object 20" descr=""/>
            <p:cNvSpPr/>
            <p:nvPr/>
          </p:nvSpPr>
          <p:spPr>
            <a:xfrm>
              <a:off x="7454451" y="346276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21" name="object 21" descr=""/>
            <p:cNvPicPr/>
            <p:nvPr/>
          </p:nvPicPr>
          <p:blipFill>
            <a:blip r:embed="rId10" cstate="print"/>
            <a:stretch>
              <a:fillRect/>
            </a:stretch>
          </p:blipFill>
          <p:spPr>
            <a:xfrm>
              <a:off x="7452359" y="3593591"/>
              <a:ext cx="2520696" cy="140208"/>
            </a:xfrm>
            <a:prstGeom prst="rect">
              <a:avLst/>
            </a:prstGeom>
          </p:spPr>
        </p:pic>
        <p:sp>
          <p:nvSpPr>
            <p:cNvPr id="22" name="object 22" descr=""/>
            <p:cNvSpPr/>
            <p:nvPr/>
          </p:nvSpPr>
          <p:spPr>
            <a:xfrm>
              <a:off x="7454451" y="359646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23" name="object 23" descr=""/>
            <p:cNvPicPr/>
            <p:nvPr/>
          </p:nvPicPr>
          <p:blipFill>
            <a:blip r:embed="rId8" cstate="print"/>
            <a:stretch>
              <a:fillRect/>
            </a:stretch>
          </p:blipFill>
          <p:spPr>
            <a:xfrm>
              <a:off x="7455407" y="3727703"/>
              <a:ext cx="2517648" cy="137160"/>
            </a:xfrm>
            <a:prstGeom prst="rect">
              <a:avLst/>
            </a:prstGeom>
          </p:spPr>
        </p:pic>
        <p:sp>
          <p:nvSpPr>
            <p:cNvPr id="24" name="object 24" descr=""/>
            <p:cNvSpPr/>
            <p:nvPr/>
          </p:nvSpPr>
          <p:spPr>
            <a:xfrm>
              <a:off x="7455497" y="372843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25" name="object 25" descr=""/>
            <p:cNvPicPr/>
            <p:nvPr/>
          </p:nvPicPr>
          <p:blipFill>
            <a:blip r:embed="rId11" cstate="print"/>
            <a:stretch>
              <a:fillRect/>
            </a:stretch>
          </p:blipFill>
          <p:spPr>
            <a:xfrm>
              <a:off x="7455407" y="3861816"/>
              <a:ext cx="2517648" cy="137160"/>
            </a:xfrm>
            <a:prstGeom prst="rect">
              <a:avLst/>
            </a:prstGeom>
          </p:spPr>
        </p:pic>
        <p:sp>
          <p:nvSpPr>
            <p:cNvPr id="26" name="object 26" descr=""/>
            <p:cNvSpPr/>
            <p:nvPr/>
          </p:nvSpPr>
          <p:spPr>
            <a:xfrm>
              <a:off x="7455497" y="386212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27" name="object 27" descr=""/>
            <p:cNvPicPr/>
            <p:nvPr/>
          </p:nvPicPr>
          <p:blipFill>
            <a:blip r:embed="rId12" cstate="print"/>
            <a:stretch>
              <a:fillRect/>
            </a:stretch>
          </p:blipFill>
          <p:spPr>
            <a:xfrm>
              <a:off x="7452359" y="3998976"/>
              <a:ext cx="2520696" cy="140207"/>
            </a:xfrm>
            <a:prstGeom prst="rect">
              <a:avLst/>
            </a:prstGeom>
          </p:spPr>
        </p:pic>
        <p:sp>
          <p:nvSpPr>
            <p:cNvPr id="28" name="object 28" descr=""/>
            <p:cNvSpPr/>
            <p:nvPr/>
          </p:nvSpPr>
          <p:spPr>
            <a:xfrm>
              <a:off x="7454452" y="399994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29" name="object 29" descr=""/>
            <p:cNvPicPr/>
            <p:nvPr/>
          </p:nvPicPr>
          <p:blipFill>
            <a:blip r:embed="rId9" cstate="print"/>
            <a:stretch>
              <a:fillRect/>
            </a:stretch>
          </p:blipFill>
          <p:spPr>
            <a:xfrm>
              <a:off x="7452359" y="4133088"/>
              <a:ext cx="2520696" cy="137160"/>
            </a:xfrm>
            <a:prstGeom prst="rect">
              <a:avLst/>
            </a:prstGeom>
          </p:spPr>
        </p:pic>
        <p:sp>
          <p:nvSpPr>
            <p:cNvPr id="30" name="object 30" descr=""/>
            <p:cNvSpPr/>
            <p:nvPr/>
          </p:nvSpPr>
          <p:spPr>
            <a:xfrm>
              <a:off x="7454452" y="4133644"/>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31" name="object 31" descr=""/>
            <p:cNvPicPr/>
            <p:nvPr/>
          </p:nvPicPr>
          <p:blipFill>
            <a:blip r:embed="rId13" cstate="print"/>
            <a:stretch>
              <a:fillRect/>
            </a:stretch>
          </p:blipFill>
          <p:spPr>
            <a:xfrm>
              <a:off x="7455407" y="4264151"/>
              <a:ext cx="2517648" cy="140207"/>
            </a:xfrm>
            <a:prstGeom prst="rect">
              <a:avLst/>
            </a:prstGeom>
          </p:spPr>
        </p:pic>
        <p:sp>
          <p:nvSpPr>
            <p:cNvPr id="32" name="object 32" descr=""/>
            <p:cNvSpPr/>
            <p:nvPr/>
          </p:nvSpPr>
          <p:spPr>
            <a:xfrm>
              <a:off x="7455497" y="426561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33" name="object 33" descr=""/>
            <p:cNvPicPr/>
            <p:nvPr/>
          </p:nvPicPr>
          <p:blipFill>
            <a:blip r:embed="rId7" cstate="print"/>
            <a:stretch>
              <a:fillRect/>
            </a:stretch>
          </p:blipFill>
          <p:spPr>
            <a:xfrm>
              <a:off x="7455407" y="4398263"/>
              <a:ext cx="2517648" cy="140207"/>
            </a:xfrm>
            <a:prstGeom prst="rect">
              <a:avLst/>
            </a:prstGeom>
          </p:spPr>
        </p:pic>
        <p:sp>
          <p:nvSpPr>
            <p:cNvPr id="34" name="object 34" descr=""/>
            <p:cNvSpPr/>
            <p:nvPr/>
          </p:nvSpPr>
          <p:spPr>
            <a:xfrm>
              <a:off x="7455497" y="43993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35" name="object 35" descr=""/>
            <p:cNvPicPr/>
            <p:nvPr/>
          </p:nvPicPr>
          <p:blipFill>
            <a:blip r:embed="rId14" cstate="print"/>
            <a:stretch>
              <a:fillRect/>
            </a:stretch>
          </p:blipFill>
          <p:spPr>
            <a:xfrm>
              <a:off x="7455407" y="4532376"/>
              <a:ext cx="2517648" cy="140207"/>
            </a:xfrm>
            <a:prstGeom prst="rect">
              <a:avLst/>
            </a:prstGeom>
          </p:spPr>
        </p:pic>
        <p:sp>
          <p:nvSpPr>
            <p:cNvPr id="36" name="object 36" descr=""/>
            <p:cNvSpPr/>
            <p:nvPr/>
          </p:nvSpPr>
          <p:spPr>
            <a:xfrm>
              <a:off x="7455494" y="45352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37" name="object 37" descr=""/>
            <p:cNvPicPr/>
            <p:nvPr/>
          </p:nvPicPr>
          <p:blipFill>
            <a:blip r:embed="rId15" cstate="print"/>
            <a:stretch>
              <a:fillRect/>
            </a:stretch>
          </p:blipFill>
          <p:spPr>
            <a:xfrm>
              <a:off x="7455407" y="4666488"/>
              <a:ext cx="2517648" cy="140207"/>
            </a:xfrm>
            <a:prstGeom prst="rect">
              <a:avLst/>
            </a:prstGeom>
          </p:spPr>
        </p:pic>
        <p:sp>
          <p:nvSpPr>
            <p:cNvPr id="38" name="object 38" descr=""/>
            <p:cNvSpPr/>
            <p:nvPr/>
          </p:nvSpPr>
          <p:spPr>
            <a:xfrm>
              <a:off x="7455494" y="466892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39" name="object 39" descr=""/>
            <p:cNvPicPr/>
            <p:nvPr/>
          </p:nvPicPr>
          <p:blipFill>
            <a:blip r:embed="rId16" cstate="print"/>
            <a:stretch>
              <a:fillRect/>
            </a:stretch>
          </p:blipFill>
          <p:spPr>
            <a:xfrm>
              <a:off x="7452359" y="4800600"/>
              <a:ext cx="2517648" cy="137160"/>
            </a:xfrm>
            <a:prstGeom prst="rect">
              <a:avLst/>
            </a:prstGeom>
          </p:spPr>
        </p:pic>
        <p:sp>
          <p:nvSpPr>
            <p:cNvPr id="40" name="object 40" descr=""/>
            <p:cNvSpPr/>
            <p:nvPr/>
          </p:nvSpPr>
          <p:spPr>
            <a:xfrm>
              <a:off x="7454203" y="480088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41" name="object 41" descr=""/>
            <p:cNvPicPr/>
            <p:nvPr/>
          </p:nvPicPr>
          <p:blipFill>
            <a:blip r:embed="rId17" cstate="print"/>
            <a:stretch>
              <a:fillRect/>
            </a:stretch>
          </p:blipFill>
          <p:spPr>
            <a:xfrm>
              <a:off x="7452359" y="4931663"/>
              <a:ext cx="2517648" cy="140207"/>
            </a:xfrm>
            <a:prstGeom prst="rect">
              <a:avLst/>
            </a:prstGeom>
          </p:spPr>
        </p:pic>
        <p:sp>
          <p:nvSpPr>
            <p:cNvPr id="42" name="object 42" descr=""/>
            <p:cNvSpPr/>
            <p:nvPr/>
          </p:nvSpPr>
          <p:spPr>
            <a:xfrm>
              <a:off x="7454203" y="493458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43" name="object 43" descr=""/>
            <p:cNvPicPr/>
            <p:nvPr/>
          </p:nvPicPr>
          <p:blipFill>
            <a:blip r:embed="rId7" cstate="print"/>
            <a:stretch>
              <a:fillRect/>
            </a:stretch>
          </p:blipFill>
          <p:spPr>
            <a:xfrm>
              <a:off x="7455407" y="5068823"/>
              <a:ext cx="2517648" cy="140207"/>
            </a:xfrm>
            <a:prstGeom prst="rect">
              <a:avLst/>
            </a:prstGeom>
          </p:spPr>
        </p:pic>
        <p:sp>
          <p:nvSpPr>
            <p:cNvPr id="44" name="object 44" descr=""/>
            <p:cNvSpPr/>
            <p:nvPr/>
          </p:nvSpPr>
          <p:spPr>
            <a:xfrm>
              <a:off x="7455494" y="50701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45" name="object 45" descr=""/>
            <p:cNvPicPr/>
            <p:nvPr/>
          </p:nvPicPr>
          <p:blipFill>
            <a:blip r:embed="rId18" cstate="print"/>
            <a:stretch>
              <a:fillRect/>
            </a:stretch>
          </p:blipFill>
          <p:spPr>
            <a:xfrm>
              <a:off x="7455407" y="5202935"/>
              <a:ext cx="2517648" cy="140207"/>
            </a:xfrm>
            <a:prstGeom prst="rect">
              <a:avLst/>
            </a:prstGeom>
          </p:spPr>
        </p:pic>
        <p:sp>
          <p:nvSpPr>
            <p:cNvPr id="46" name="object 46" descr=""/>
            <p:cNvSpPr/>
            <p:nvPr/>
          </p:nvSpPr>
          <p:spPr>
            <a:xfrm>
              <a:off x="7455494" y="520380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47" name="object 47" descr=""/>
            <p:cNvPicPr/>
            <p:nvPr/>
          </p:nvPicPr>
          <p:blipFill>
            <a:blip r:embed="rId19" cstate="print"/>
            <a:stretch>
              <a:fillRect/>
            </a:stretch>
          </p:blipFill>
          <p:spPr>
            <a:xfrm>
              <a:off x="7455407" y="5334000"/>
              <a:ext cx="2517648" cy="140208"/>
            </a:xfrm>
            <a:prstGeom prst="rect">
              <a:avLst/>
            </a:prstGeom>
          </p:spPr>
        </p:pic>
        <p:sp>
          <p:nvSpPr>
            <p:cNvPr id="48" name="object 48" descr=""/>
            <p:cNvSpPr/>
            <p:nvPr/>
          </p:nvSpPr>
          <p:spPr>
            <a:xfrm>
              <a:off x="7456540" y="5335775"/>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49" name="object 49" descr=""/>
            <p:cNvPicPr/>
            <p:nvPr/>
          </p:nvPicPr>
          <p:blipFill>
            <a:blip r:embed="rId20" cstate="print"/>
            <a:stretch>
              <a:fillRect/>
            </a:stretch>
          </p:blipFill>
          <p:spPr>
            <a:xfrm>
              <a:off x="7455407" y="5468111"/>
              <a:ext cx="2517648" cy="140208"/>
            </a:xfrm>
            <a:prstGeom prst="rect">
              <a:avLst/>
            </a:prstGeom>
          </p:spPr>
        </p:pic>
        <p:sp>
          <p:nvSpPr>
            <p:cNvPr id="50" name="object 50" descr=""/>
            <p:cNvSpPr/>
            <p:nvPr/>
          </p:nvSpPr>
          <p:spPr>
            <a:xfrm>
              <a:off x="7456540" y="546947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p:txBody>
        </p:sp>
        <p:pic>
          <p:nvPicPr>
            <p:cNvPr id="51" name="object 51" descr=""/>
            <p:cNvPicPr/>
            <p:nvPr/>
          </p:nvPicPr>
          <p:blipFill>
            <a:blip r:embed="rId21" cstate="print"/>
            <a:stretch>
              <a:fillRect/>
            </a:stretch>
          </p:blipFill>
          <p:spPr>
            <a:xfrm>
              <a:off x="7455407" y="5605271"/>
              <a:ext cx="2520696" cy="143256"/>
            </a:xfrm>
            <a:prstGeom prst="rect">
              <a:avLst/>
            </a:prstGeom>
          </p:spPr>
        </p:pic>
        <p:sp>
          <p:nvSpPr>
            <p:cNvPr id="52" name="object 52" descr=""/>
            <p:cNvSpPr/>
            <p:nvPr/>
          </p:nvSpPr>
          <p:spPr>
            <a:xfrm>
              <a:off x="7457639" y="5605276"/>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p:txBody>
        </p:sp>
        <p:pic>
          <p:nvPicPr>
            <p:cNvPr id="53" name="object 53" descr=""/>
            <p:cNvPicPr/>
            <p:nvPr/>
          </p:nvPicPr>
          <p:blipFill>
            <a:blip r:embed="rId22" cstate="print"/>
            <a:stretch>
              <a:fillRect/>
            </a:stretch>
          </p:blipFill>
          <p:spPr>
            <a:xfrm>
              <a:off x="7455407" y="5742432"/>
              <a:ext cx="2520696" cy="143256"/>
            </a:xfrm>
            <a:prstGeom prst="rect">
              <a:avLst/>
            </a:prstGeom>
          </p:spPr>
        </p:pic>
        <p:sp>
          <p:nvSpPr>
            <p:cNvPr id="54" name="object 54" descr=""/>
            <p:cNvSpPr/>
            <p:nvPr/>
          </p:nvSpPr>
          <p:spPr>
            <a:xfrm>
              <a:off x="7457639" y="5742949"/>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p:txBody>
        </p:sp>
        <p:pic>
          <p:nvPicPr>
            <p:cNvPr id="55" name="object 55" descr=""/>
            <p:cNvPicPr/>
            <p:nvPr/>
          </p:nvPicPr>
          <p:blipFill>
            <a:blip r:embed="rId23" cstate="print"/>
            <a:stretch>
              <a:fillRect/>
            </a:stretch>
          </p:blipFill>
          <p:spPr>
            <a:xfrm>
              <a:off x="7456788" y="5878844"/>
              <a:ext cx="2515607" cy="140416"/>
            </a:xfrm>
            <a:prstGeom prst="rect">
              <a:avLst/>
            </a:prstGeom>
          </p:spPr>
        </p:pic>
        <p:sp>
          <p:nvSpPr>
            <p:cNvPr id="56" name="object 56" descr=""/>
            <p:cNvSpPr/>
            <p:nvPr/>
          </p:nvSpPr>
          <p:spPr>
            <a:xfrm>
              <a:off x="7456788" y="5878844"/>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p:txBody>
        </p:sp>
        <p:pic>
          <p:nvPicPr>
            <p:cNvPr id="57" name="object 57" descr=""/>
            <p:cNvPicPr/>
            <p:nvPr/>
          </p:nvPicPr>
          <p:blipFill>
            <a:blip r:embed="rId24" cstate="print"/>
            <a:stretch>
              <a:fillRect/>
            </a:stretch>
          </p:blipFill>
          <p:spPr>
            <a:xfrm>
              <a:off x="7997276" y="5881889"/>
              <a:ext cx="275620" cy="139975"/>
            </a:xfrm>
            <a:prstGeom prst="rect">
              <a:avLst/>
            </a:prstGeom>
          </p:spPr>
        </p:pic>
        <p:sp>
          <p:nvSpPr>
            <p:cNvPr id="58" name="object 58" descr=""/>
            <p:cNvSpPr/>
            <p:nvPr/>
          </p:nvSpPr>
          <p:spPr>
            <a:xfrm>
              <a:off x="7997276" y="5881889"/>
              <a:ext cx="276225" cy="140335"/>
            </a:xfrm>
            <a:custGeom>
              <a:avLst/>
              <a:gdLst/>
              <a:ahLst/>
              <a:cxnLst/>
              <a:rect l="l" t="t" r="r" b="b"/>
              <a:pathLst>
                <a:path w="276225" h="140335">
                  <a:moveTo>
                    <a:pt x="0" y="0"/>
                  </a:moveTo>
                  <a:lnTo>
                    <a:pt x="275620" y="0"/>
                  </a:lnTo>
                  <a:lnTo>
                    <a:pt x="275620" y="139976"/>
                  </a:lnTo>
                  <a:lnTo>
                    <a:pt x="0" y="139976"/>
                  </a:lnTo>
                  <a:lnTo>
                    <a:pt x="0" y="0"/>
                  </a:lnTo>
                  <a:close/>
                </a:path>
              </a:pathLst>
            </a:custGeom>
            <a:ln w="9525">
              <a:solidFill>
                <a:srgbClr val="000000"/>
              </a:solidFill>
            </a:ln>
          </p:spPr>
          <p:txBody>
            <a:bodyPr wrap="square" lIns="0" tIns="0" rIns="0" bIns="0" rtlCol="0"/>
            <a:lstStyle/>
            <a:p/>
          </p:txBody>
        </p:sp>
        <p:pic>
          <p:nvPicPr>
            <p:cNvPr id="59" name="object 59" descr=""/>
            <p:cNvPicPr/>
            <p:nvPr/>
          </p:nvPicPr>
          <p:blipFill>
            <a:blip r:embed="rId25" cstate="print"/>
            <a:stretch>
              <a:fillRect/>
            </a:stretch>
          </p:blipFill>
          <p:spPr>
            <a:xfrm>
              <a:off x="9137123" y="5879552"/>
              <a:ext cx="275619" cy="142746"/>
            </a:xfrm>
            <a:prstGeom prst="rect">
              <a:avLst/>
            </a:prstGeom>
          </p:spPr>
        </p:pic>
        <p:sp>
          <p:nvSpPr>
            <p:cNvPr id="60" name="object 60" descr=""/>
            <p:cNvSpPr/>
            <p:nvPr/>
          </p:nvSpPr>
          <p:spPr>
            <a:xfrm>
              <a:off x="9137123" y="5879552"/>
              <a:ext cx="276225" cy="142875"/>
            </a:xfrm>
            <a:custGeom>
              <a:avLst/>
              <a:gdLst/>
              <a:ahLst/>
              <a:cxnLst/>
              <a:rect l="l" t="t" r="r" b="b"/>
              <a:pathLst>
                <a:path w="276225" h="142875">
                  <a:moveTo>
                    <a:pt x="0" y="0"/>
                  </a:moveTo>
                  <a:lnTo>
                    <a:pt x="275620" y="0"/>
                  </a:lnTo>
                  <a:lnTo>
                    <a:pt x="275620" y="142746"/>
                  </a:lnTo>
                  <a:lnTo>
                    <a:pt x="0" y="142746"/>
                  </a:lnTo>
                  <a:lnTo>
                    <a:pt x="0" y="0"/>
                  </a:lnTo>
                  <a:close/>
                </a:path>
              </a:pathLst>
            </a:custGeom>
            <a:ln w="9525">
              <a:solidFill>
                <a:srgbClr val="000000"/>
              </a:solidFill>
            </a:ln>
          </p:spPr>
          <p:txBody>
            <a:bodyPr wrap="square" lIns="0" tIns="0" rIns="0" bIns="0" rtlCol="0"/>
            <a:lstStyle/>
            <a:p/>
          </p:txBody>
        </p:sp>
        <p:pic>
          <p:nvPicPr>
            <p:cNvPr id="61" name="object 61" descr=""/>
            <p:cNvPicPr/>
            <p:nvPr/>
          </p:nvPicPr>
          <p:blipFill>
            <a:blip r:embed="rId26" cstate="print"/>
            <a:stretch>
              <a:fillRect/>
            </a:stretch>
          </p:blipFill>
          <p:spPr>
            <a:xfrm>
              <a:off x="6928103" y="5504687"/>
              <a:ext cx="521207" cy="518159"/>
            </a:xfrm>
            <a:prstGeom prst="rect">
              <a:avLst/>
            </a:prstGeom>
          </p:spPr>
        </p:pic>
        <p:sp>
          <p:nvSpPr>
            <p:cNvPr id="62" name="object 62" descr=""/>
            <p:cNvSpPr/>
            <p:nvPr/>
          </p:nvSpPr>
          <p:spPr>
            <a:xfrm>
              <a:off x="6929835" y="5505832"/>
              <a:ext cx="517525" cy="516890"/>
            </a:xfrm>
            <a:custGeom>
              <a:avLst/>
              <a:gdLst/>
              <a:ahLst/>
              <a:cxnLst/>
              <a:rect l="l" t="t" r="r" b="b"/>
              <a:pathLst>
                <a:path w="517525" h="516889">
                  <a:moveTo>
                    <a:pt x="0" y="0"/>
                  </a:moveTo>
                  <a:lnTo>
                    <a:pt x="517352" y="0"/>
                  </a:lnTo>
                  <a:lnTo>
                    <a:pt x="517352" y="516761"/>
                  </a:lnTo>
                  <a:lnTo>
                    <a:pt x="0" y="516761"/>
                  </a:lnTo>
                  <a:lnTo>
                    <a:pt x="0" y="0"/>
                  </a:lnTo>
                  <a:close/>
                </a:path>
              </a:pathLst>
            </a:custGeom>
            <a:ln w="9525">
              <a:solidFill>
                <a:srgbClr val="000000"/>
              </a:solidFill>
            </a:ln>
          </p:spPr>
          <p:txBody>
            <a:bodyPr wrap="square" lIns="0" tIns="0" rIns="0" bIns="0" rtlCol="0"/>
            <a:lstStyle/>
            <a:p/>
          </p:txBody>
        </p:sp>
        <p:pic>
          <p:nvPicPr>
            <p:cNvPr id="63" name="object 63" descr=""/>
            <p:cNvPicPr/>
            <p:nvPr/>
          </p:nvPicPr>
          <p:blipFill>
            <a:blip r:embed="rId27" cstate="print"/>
            <a:stretch>
              <a:fillRect/>
            </a:stretch>
          </p:blipFill>
          <p:spPr>
            <a:xfrm>
              <a:off x="7190231" y="5248655"/>
              <a:ext cx="259079" cy="259080"/>
            </a:xfrm>
            <a:prstGeom prst="rect">
              <a:avLst/>
            </a:prstGeom>
          </p:spPr>
        </p:pic>
        <p:sp>
          <p:nvSpPr>
            <p:cNvPr id="64" name="object 64" descr=""/>
            <p:cNvSpPr/>
            <p:nvPr/>
          </p:nvSpPr>
          <p:spPr>
            <a:xfrm>
              <a:off x="7192613" y="5251641"/>
              <a:ext cx="254635" cy="254635"/>
            </a:xfrm>
            <a:custGeom>
              <a:avLst/>
              <a:gdLst/>
              <a:ahLst/>
              <a:cxnLst/>
              <a:rect l="l" t="t" r="r" b="b"/>
              <a:pathLst>
                <a:path w="254634" h="254635">
                  <a:moveTo>
                    <a:pt x="254248" y="254247"/>
                  </a:moveTo>
                  <a:lnTo>
                    <a:pt x="254248" y="0"/>
                  </a:lnTo>
                  <a:lnTo>
                    <a:pt x="0" y="254247"/>
                  </a:lnTo>
                  <a:lnTo>
                    <a:pt x="254248" y="254247"/>
                  </a:lnTo>
                  <a:close/>
                </a:path>
              </a:pathLst>
            </a:custGeom>
            <a:ln w="9525">
              <a:solidFill>
                <a:srgbClr val="000000"/>
              </a:solidFill>
            </a:ln>
          </p:spPr>
          <p:txBody>
            <a:bodyPr wrap="square" lIns="0" tIns="0" rIns="0" bIns="0" rtlCol="0"/>
            <a:lstStyle/>
            <a:p/>
          </p:txBody>
        </p:sp>
        <p:pic>
          <p:nvPicPr>
            <p:cNvPr id="65" name="object 65" descr=""/>
            <p:cNvPicPr/>
            <p:nvPr/>
          </p:nvPicPr>
          <p:blipFill>
            <a:blip r:embed="rId28" cstate="print"/>
            <a:stretch>
              <a:fillRect/>
            </a:stretch>
          </p:blipFill>
          <p:spPr>
            <a:xfrm>
              <a:off x="9960863" y="5504687"/>
              <a:ext cx="521207" cy="518159"/>
            </a:xfrm>
            <a:prstGeom prst="rect">
              <a:avLst/>
            </a:prstGeom>
          </p:spPr>
        </p:pic>
        <p:sp>
          <p:nvSpPr>
            <p:cNvPr id="66" name="object 66" descr=""/>
            <p:cNvSpPr/>
            <p:nvPr/>
          </p:nvSpPr>
          <p:spPr>
            <a:xfrm>
              <a:off x="9961978" y="5505832"/>
              <a:ext cx="517525" cy="516890"/>
            </a:xfrm>
            <a:custGeom>
              <a:avLst/>
              <a:gdLst/>
              <a:ahLst/>
              <a:cxnLst/>
              <a:rect l="l" t="t" r="r" b="b"/>
              <a:pathLst>
                <a:path w="517525" h="516889">
                  <a:moveTo>
                    <a:pt x="517352" y="0"/>
                  </a:moveTo>
                  <a:lnTo>
                    <a:pt x="0" y="0"/>
                  </a:lnTo>
                  <a:lnTo>
                    <a:pt x="0" y="516761"/>
                  </a:lnTo>
                  <a:lnTo>
                    <a:pt x="517352" y="516761"/>
                  </a:lnTo>
                  <a:lnTo>
                    <a:pt x="517352" y="0"/>
                  </a:lnTo>
                  <a:close/>
                </a:path>
              </a:pathLst>
            </a:custGeom>
            <a:ln w="9525">
              <a:solidFill>
                <a:srgbClr val="000000"/>
              </a:solidFill>
            </a:ln>
          </p:spPr>
          <p:txBody>
            <a:bodyPr wrap="square" lIns="0" tIns="0" rIns="0" bIns="0" rtlCol="0"/>
            <a:lstStyle/>
            <a:p/>
          </p:txBody>
        </p:sp>
        <p:pic>
          <p:nvPicPr>
            <p:cNvPr id="67" name="object 67" descr=""/>
            <p:cNvPicPr/>
            <p:nvPr/>
          </p:nvPicPr>
          <p:blipFill>
            <a:blip r:embed="rId29" cstate="print"/>
            <a:stretch>
              <a:fillRect/>
            </a:stretch>
          </p:blipFill>
          <p:spPr>
            <a:xfrm>
              <a:off x="9960863" y="5248655"/>
              <a:ext cx="256031" cy="259080"/>
            </a:xfrm>
            <a:prstGeom prst="rect">
              <a:avLst/>
            </a:prstGeom>
          </p:spPr>
        </p:pic>
        <p:sp>
          <p:nvSpPr>
            <p:cNvPr id="68" name="object 68" descr=""/>
            <p:cNvSpPr/>
            <p:nvPr/>
          </p:nvSpPr>
          <p:spPr>
            <a:xfrm>
              <a:off x="9962306" y="5251641"/>
              <a:ext cx="254635" cy="254635"/>
            </a:xfrm>
            <a:custGeom>
              <a:avLst/>
              <a:gdLst/>
              <a:ahLst/>
              <a:cxnLst/>
              <a:rect l="l" t="t" r="r" b="b"/>
              <a:pathLst>
                <a:path w="254634" h="254635">
                  <a:moveTo>
                    <a:pt x="0" y="254247"/>
                  </a:moveTo>
                  <a:lnTo>
                    <a:pt x="0" y="0"/>
                  </a:lnTo>
                  <a:lnTo>
                    <a:pt x="254248" y="254247"/>
                  </a:lnTo>
                  <a:lnTo>
                    <a:pt x="0" y="254247"/>
                  </a:lnTo>
                  <a:close/>
                </a:path>
              </a:pathLst>
            </a:custGeom>
            <a:ln w="9525">
              <a:solidFill>
                <a:srgbClr val="000000"/>
              </a:solidFill>
            </a:ln>
          </p:spPr>
          <p:txBody>
            <a:bodyPr wrap="square" lIns="0" tIns="0" rIns="0" bIns="0" rtlCol="0"/>
            <a:lstStyle/>
            <a:p/>
          </p:txBody>
        </p:sp>
        <p:pic>
          <p:nvPicPr>
            <p:cNvPr id="69" name="object 69" descr=""/>
            <p:cNvPicPr/>
            <p:nvPr/>
          </p:nvPicPr>
          <p:blipFill>
            <a:blip r:embed="rId30" cstate="print"/>
            <a:stretch>
              <a:fillRect/>
            </a:stretch>
          </p:blipFill>
          <p:spPr>
            <a:xfrm>
              <a:off x="7999612" y="3737053"/>
              <a:ext cx="1410794" cy="2140298"/>
            </a:xfrm>
            <a:prstGeom prst="rect">
              <a:avLst/>
            </a:prstGeom>
          </p:spPr>
        </p:pic>
        <p:sp>
          <p:nvSpPr>
            <p:cNvPr id="70" name="object 70" descr=""/>
            <p:cNvSpPr/>
            <p:nvPr/>
          </p:nvSpPr>
          <p:spPr>
            <a:xfrm>
              <a:off x="7999612" y="3737053"/>
              <a:ext cx="1410970" cy="2140585"/>
            </a:xfrm>
            <a:custGeom>
              <a:avLst/>
              <a:gdLst/>
              <a:ahLst/>
              <a:cxnLst/>
              <a:rect l="l" t="t" r="r" b="b"/>
              <a:pathLst>
                <a:path w="1410970" h="2140585">
                  <a:moveTo>
                    <a:pt x="0" y="0"/>
                  </a:moveTo>
                  <a:lnTo>
                    <a:pt x="1410795" y="0"/>
                  </a:lnTo>
                  <a:lnTo>
                    <a:pt x="1410795" y="2140298"/>
                  </a:lnTo>
                  <a:lnTo>
                    <a:pt x="0" y="2140298"/>
                  </a:lnTo>
                  <a:lnTo>
                    <a:pt x="0" y="0"/>
                  </a:lnTo>
                  <a:close/>
                </a:path>
              </a:pathLst>
            </a:custGeom>
            <a:ln w="9525">
              <a:solidFill>
                <a:srgbClr val="FF0000"/>
              </a:solidFill>
            </a:ln>
          </p:spPr>
          <p:txBody>
            <a:bodyPr wrap="square" lIns="0" tIns="0" rIns="0" bIns="0" rtlCol="0"/>
            <a:lstStyle/>
            <a:p/>
          </p:txBody>
        </p:sp>
        <p:pic>
          <p:nvPicPr>
            <p:cNvPr id="71" name="object 71" descr=""/>
            <p:cNvPicPr/>
            <p:nvPr/>
          </p:nvPicPr>
          <p:blipFill>
            <a:blip r:embed="rId31" cstate="print"/>
            <a:stretch>
              <a:fillRect/>
            </a:stretch>
          </p:blipFill>
          <p:spPr>
            <a:xfrm>
              <a:off x="8070501" y="4201053"/>
              <a:ext cx="1284602" cy="1682978"/>
            </a:xfrm>
            <a:prstGeom prst="rect">
              <a:avLst/>
            </a:prstGeom>
          </p:spPr>
        </p:pic>
        <p:pic>
          <p:nvPicPr>
            <p:cNvPr id="72" name="object 72" descr=""/>
            <p:cNvPicPr/>
            <p:nvPr/>
          </p:nvPicPr>
          <p:blipFill>
            <a:blip r:embed="rId32" cstate="print"/>
            <a:stretch>
              <a:fillRect/>
            </a:stretch>
          </p:blipFill>
          <p:spPr>
            <a:xfrm>
              <a:off x="8486538" y="3801554"/>
              <a:ext cx="446001" cy="1268683"/>
            </a:xfrm>
            <a:prstGeom prst="rect">
              <a:avLst/>
            </a:prstGeom>
          </p:spPr>
        </p:pic>
        <p:sp>
          <p:nvSpPr>
            <p:cNvPr id="73" name="object 73" descr=""/>
            <p:cNvSpPr/>
            <p:nvPr/>
          </p:nvSpPr>
          <p:spPr>
            <a:xfrm>
              <a:off x="8484357" y="3801554"/>
              <a:ext cx="446405" cy="1268730"/>
            </a:xfrm>
            <a:custGeom>
              <a:avLst/>
              <a:gdLst/>
              <a:ahLst/>
              <a:cxnLst/>
              <a:rect l="l" t="t" r="r" b="b"/>
              <a:pathLst>
                <a:path w="446404" h="1268729">
                  <a:moveTo>
                    <a:pt x="0" y="155075"/>
                  </a:moveTo>
                  <a:lnTo>
                    <a:pt x="7905" y="106059"/>
                  </a:lnTo>
                  <a:lnTo>
                    <a:pt x="29920" y="63489"/>
                  </a:lnTo>
                  <a:lnTo>
                    <a:pt x="63489" y="29920"/>
                  </a:lnTo>
                  <a:lnTo>
                    <a:pt x="106059" y="7905"/>
                  </a:lnTo>
                  <a:lnTo>
                    <a:pt x="155075" y="0"/>
                  </a:lnTo>
                  <a:lnTo>
                    <a:pt x="290927" y="0"/>
                  </a:lnTo>
                  <a:lnTo>
                    <a:pt x="339942" y="7905"/>
                  </a:lnTo>
                  <a:lnTo>
                    <a:pt x="382512" y="29920"/>
                  </a:lnTo>
                  <a:lnTo>
                    <a:pt x="416081" y="63489"/>
                  </a:lnTo>
                  <a:lnTo>
                    <a:pt x="438096" y="106059"/>
                  </a:lnTo>
                  <a:lnTo>
                    <a:pt x="446002" y="155075"/>
                  </a:lnTo>
                  <a:lnTo>
                    <a:pt x="446002" y="1113607"/>
                  </a:lnTo>
                  <a:lnTo>
                    <a:pt x="438096" y="1162622"/>
                  </a:lnTo>
                  <a:lnTo>
                    <a:pt x="416081" y="1205192"/>
                  </a:lnTo>
                  <a:lnTo>
                    <a:pt x="382512" y="1238761"/>
                  </a:lnTo>
                  <a:lnTo>
                    <a:pt x="339942" y="1260776"/>
                  </a:lnTo>
                  <a:lnTo>
                    <a:pt x="290927" y="1268682"/>
                  </a:lnTo>
                  <a:lnTo>
                    <a:pt x="155075" y="1268682"/>
                  </a:lnTo>
                  <a:lnTo>
                    <a:pt x="106059" y="1260776"/>
                  </a:lnTo>
                  <a:lnTo>
                    <a:pt x="63489" y="1238761"/>
                  </a:lnTo>
                  <a:lnTo>
                    <a:pt x="29920" y="1205192"/>
                  </a:lnTo>
                  <a:lnTo>
                    <a:pt x="7905" y="1162622"/>
                  </a:lnTo>
                  <a:lnTo>
                    <a:pt x="0" y="1113607"/>
                  </a:lnTo>
                  <a:lnTo>
                    <a:pt x="0" y="155075"/>
                  </a:lnTo>
                  <a:close/>
                </a:path>
              </a:pathLst>
            </a:custGeom>
            <a:ln w="9525">
              <a:solidFill>
                <a:srgbClr val="000000"/>
              </a:solidFill>
            </a:ln>
          </p:spPr>
          <p:txBody>
            <a:bodyPr wrap="square" lIns="0" tIns="0" rIns="0" bIns="0" rtlCol="0"/>
            <a:lstStyle/>
            <a:p/>
          </p:txBody>
        </p:sp>
        <p:pic>
          <p:nvPicPr>
            <p:cNvPr id="74" name="object 74" descr=""/>
            <p:cNvPicPr/>
            <p:nvPr/>
          </p:nvPicPr>
          <p:blipFill>
            <a:blip r:embed="rId33" cstate="print"/>
            <a:stretch>
              <a:fillRect/>
            </a:stretch>
          </p:blipFill>
          <p:spPr>
            <a:xfrm>
              <a:off x="8457700" y="5013435"/>
              <a:ext cx="495983" cy="865934"/>
            </a:xfrm>
            <a:prstGeom prst="rect">
              <a:avLst/>
            </a:prstGeom>
          </p:spPr>
        </p:pic>
        <p:sp>
          <p:nvSpPr>
            <p:cNvPr id="75" name="object 75" descr=""/>
            <p:cNvSpPr/>
            <p:nvPr/>
          </p:nvSpPr>
          <p:spPr>
            <a:xfrm>
              <a:off x="8066659" y="4197172"/>
              <a:ext cx="1286510" cy="1687195"/>
            </a:xfrm>
            <a:custGeom>
              <a:avLst/>
              <a:gdLst/>
              <a:ahLst/>
              <a:cxnLst/>
              <a:rect l="l" t="t" r="r" b="b"/>
              <a:pathLst>
                <a:path w="1286509" h="1687195">
                  <a:moveTo>
                    <a:pt x="487159" y="756107"/>
                  </a:moveTo>
                  <a:lnTo>
                    <a:pt x="449186" y="756107"/>
                  </a:lnTo>
                  <a:lnTo>
                    <a:pt x="449186" y="0"/>
                  </a:lnTo>
                  <a:lnTo>
                    <a:pt x="408495" y="0"/>
                  </a:lnTo>
                  <a:lnTo>
                    <a:pt x="408495" y="517067"/>
                  </a:lnTo>
                  <a:lnTo>
                    <a:pt x="0" y="517067"/>
                  </a:lnTo>
                  <a:lnTo>
                    <a:pt x="0" y="604697"/>
                  </a:lnTo>
                  <a:lnTo>
                    <a:pt x="301498" y="604697"/>
                  </a:lnTo>
                  <a:lnTo>
                    <a:pt x="301498" y="1684197"/>
                  </a:lnTo>
                  <a:lnTo>
                    <a:pt x="412178" y="1684197"/>
                  </a:lnTo>
                  <a:lnTo>
                    <a:pt x="412178" y="853274"/>
                  </a:lnTo>
                  <a:lnTo>
                    <a:pt x="487159" y="853274"/>
                  </a:lnTo>
                  <a:lnTo>
                    <a:pt x="487159" y="756107"/>
                  </a:lnTo>
                  <a:close/>
                </a:path>
                <a:path w="1286509" h="1687195">
                  <a:moveTo>
                    <a:pt x="877760" y="1955"/>
                  </a:moveTo>
                  <a:lnTo>
                    <a:pt x="837069" y="1955"/>
                  </a:lnTo>
                  <a:lnTo>
                    <a:pt x="837069" y="458152"/>
                  </a:lnTo>
                  <a:lnTo>
                    <a:pt x="877760" y="458152"/>
                  </a:lnTo>
                  <a:lnTo>
                    <a:pt x="877760" y="1955"/>
                  </a:lnTo>
                  <a:close/>
                </a:path>
                <a:path w="1286509" h="1687195">
                  <a:moveTo>
                    <a:pt x="1286256" y="517067"/>
                  </a:moveTo>
                  <a:lnTo>
                    <a:pt x="877760" y="517067"/>
                  </a:lnTo>
                  <a:lnTo>
                    <a:pt x="877760" y="496316"/>
                  </a:lnTo>
                  <a:lnTo>
                    <a:pt x="837069" y="496316"/>
                  </a:lnTo>
                  <a:lnTo>
                    <a:pt x="837069" y="756259"/>
                  </a:lnTo>
                  <a:lnTo>
                    <a:pt x="799096" y="756259"/>
                  </a:lnTo>
                  <a:lnTo>
                    <a:pt x="799096" y="853427"/>
                  </a:lnTo>
                  <a:lnTo>
                    <a:pt x="874077" y="853427"/>
                  </a:lnTo>
                  <a:lnTo>
                    <a:pt x="874077" y="1686737"/>
                  </a:lnTo>
                  <a:lnTo>
                    <a:pt x="984758" y="1686737"/>
                  </a:lnTo>
                  <a:lnTo>
                    <a:pt x="984758" y="604697"/>
                  </a:lnTo>
                  <a:lnTo>
                    <a:pt x="1286256" y="604697"/>
                  </a:lnTo>
                  <a:lnTo>
                    <a:pt x="1286256" y="517067"/>
                  </a:lnTo>
                  <a:close/>
                </a:path>
              </a:pathLst>
            </a:custGeom>
            <a:solidFill>
              <a:srgbClr val="7F7F7F"/>
            </a:solidFill>
          </p:spPr>
          <p:txBody>
            <a:bodyPr wrap="square" lIns="0" tIns="0" rIns="0" bIns="0" rtlCol="0"/>
            <a:lstStyle/>
            <a:p/>
          </p:txBody>
        </p:sp>
        <p:sp>
          <p:nvSpPr>
            <p:cNvPr id="76" name="object 76" descr=""/>
            <p:cNvSpPr/>
            <p:nvPr/>
          </p:nvSpPr>
          <p:spPr>
            <a:xfrm>
              <a:off x="8068581" y="4197456"/>
              <a:ext cx="1284605" cy="1683385"/>
            </a:xfrm>
            <a:custGeom>
              <a:avLst/>
              <a:gdLst/>
              <a:ahLst/>
              <a:cxnLst/>
              <a:rect l="l" t="t" r="r" b="b"/>
              <a:pathLst>
                <a:path w="1284604" h="1683385">
                  <a:moveTo>
                    <a:pt x="0" y="0"/>
                  </a:moveTo>
                  <a:lnTo>
                    <a:pt x="0" y="1682979"/>
                  </a:lnTo>
                  <a:lnTo>
                    <a:pt x="1284602" y="1682979"/>
                  </a:lnTo>
                  <a:lnTo>
                    <a:pt x="1284602" y="5535"/>
                  </a:lnTo>
                </a:path>
                <a:path w="1284604" h="1683385">
                  <a:moveTo>
                    <a:pt x="0" y="0"/>
                  </a:moveTo>
                  <a:lnTo>
                    <a:pt x="415779" y="283"/>
                  </a:lnTo>
                </a:path>
              </a:pathLst>
            </a:custGeom>
            <a:ln w="9525">
              <a:solidFill>
                <a:srgbClr val="000000"/>
              </a:solidFill>
            </a:ln>
          </p:spPr>
          <p:txBody>
            <a:bodyPr wrap="square" lIns="0" tIns="0" rIns="0" bIns="0" rtlCol="0"/>
            <a:lstStyle/>
            <a:p/>
          </p:txBody>
        </p:sp>
        <p:sp>
          <p:nvSpPr>
            <p:cNvPr id="77" name="object 77" descr=""/>
            <p:cNvSpPr/>
            <p:nvPr/>
          </p:nvSpPr>
          <p:spPr>
            <a:xfrm>
              <a:off x="8931380" y="4197594"/>
              <a:ext cx="424815" cy="635"/>
            </a:xfrm>
            <a:custGeom>
              <a:avLst/>
              <a:gdLst/>
              <a:ahLst/>
              <a:cxnLst/>
              <a:rect l="l" t="t" r="r" b="b"/>
              <a:pathLst>
                <a:path w="424815" h="635">
                  <a:moveTo>
                    <a:pt x="0" y="284"/>
                  </a:moveTo>
                  <a:lnTo>
                    <a:pt x="424325" y="0"/>
                  </a:lnTo>
                </a:path>
              </a:pathLst>
            </a:custGeom>
            <a:ln w="9525">
              <a:solidFill>
                <a:srgbClr val="000000"/>
              </a:solidFill>
            </a:ln>
          </p:spPr>
          <p:txBody>
            <a:bodyPr wrap="square" lIns="0" tIns="0" rIns="0" bIns="0" rtlCol="0"/>
            <a:lstStyle/>
            <a:p/>
          </p:txBody>
        </p:sp>
        <p:pic>
          <p:nvPicPr>
            <p:cNvPr id="78" name="object 78" descr=""/>
            <p:cNvPicPr/>
            <p:nvPr/>
          </p:nvPicPr>
          <p:blipFill>
            <a:blip r:embed="rId34" cstate="print"/>
            <a:stretch>
              <a:fillRect/>
            </a:stretch>
          </p:blipFill>
          <p:spPr>
            <a:xfrm>
              <a:off x="7190231" y="2569463"/>
              <a:ext cx="3023616" cy="362712"/>
            </a:xfrm>
            <a:prstGeom prst="rect">
              <a:avLst/>
            </a:prstGeom>
          </p:spPr>
        </p:pic>
        <p:sp>
          <p:nvSpPr>
            <p:cNvPr id="79" name="object 79" descr=""/>
            <p:cNvSpPr/>
            <p:nvPr/>
          </p:nvSpPr>
          <p:spPr>
            <a:xfrm>
              <a:off x="7192612" y="2571301"/>
              <a:ext cx="3019425" cy="358775"/>
            </a:xfrm>
            <a:custGeom>
              <a:avLst/>
              <a:gdLst/>
              <a:ahLst/>
              <a:cxnLst/>
              <a:rect l="l" t="t" r="r" b="b"/>
              <a:pathLst>
                <a:path w="3019425" h="358775">
                  <a:moveTo>
                    <a:pt x="0" y="0"/>
                  </a:moveTo>
                  <a:lnTo>
                    <a:pt x="3018958" y="0"/>
                  </a:lnTo>
                  <a:lnTo>
                    <a:pt x="3018958" y="358198"/>
                  </a:lnTo>
                  <a:lnTo>
                    <a:pt x="0" y="358198"/>
                  </a:lnTo>
                  <a:lnTo>
                    <a:pt x="0" y="0"/>
                  </a:lnTo>
                  <a:close/>
                </a:path>
              </a:pathLst>
            </a:custGeom>
            <a:ln w="9525">
              <a:solidFill>
                <a:srgbClr val="000000"/>
              </a:solidFill>
            </a:ln>
          </p:spPr>
          <p:txBody>
            <a:bodyPr wrap="square" lIns="0" tIns="0" rIns="0" bIns="0" rtlCol="0"/>
            <a:lstStyle/>
            <a:p/>
          </p:txBody>
        </p:sp>
        <p:pic>
          <p:nvPicPr>
            <p:cNvPr id="80" name="object 80" descr=""/>
            <p:cNvPicPr/>
            <p:nvPr/>
          </p:nvPicPr>
          <p:blipFill>
            <a:blip r:embed="rId35" cstate="print"/>
            <a:stretch>
              <a:fillRect/>
            </a:stretch>
          </p:blipFill>
          <p:spPr>
            <a:xfrm>
              <a:off x="8219172" y="2379409"/>
              <a:ext cx="989103" cy="224232"/>
            </a:xfrm>
            <a:prstGeom prst="rect">
              <a:avLst/>
            </a:prstGeom>
          </p:spPr>
        </p:pic>
        <p:sp>
          <p:nvSpPr>
            <p:cNvPr id="81" name="object 81" descr=""/>
            <p:cNvSpPr/>
            <p:nvPr/>
          </p:nvSpPr>
          <p:spPr>
            <a:xfrm>
              <a:off x="8219172" y="2379409"/>
              <a:ext cx="989330" cy="224790"/>
            </a:xfrm>
            <a:custGeom>
              <a:avLst/>
              <a:gdLst/>
              <a:ahLst/>
              <a:cxnLst/>
              <a:rect l="l" t="t" r="r" b="b"/>
              <a:pathLst>
                <a:path w="989329" h="224789">
                  <a:moveTo>
                    <a:pt x="0" y="0"/>
                  </a:moveTo>
                  <a:lnTo>
                    <a:pt x="989104" y="0"/>
                  </a:lnTo>
                  <a:lnTo>
                    <a:pt x="989104" y="224232"/>
                  </a:lnTo>
                  <a:lnTo>
                    <a:pt x="0" y="224232"/>
                  </a:lnTo>
                  <a:lnTo>
                    <a:pt x="0" y="0"/>
                  </a:lnTo>
                  <a:close/>
                </a:path>
              </a:pathLst>
            </a:custGeom>
            <a:ln w="9525">
              <a:solidFill>
                <a:srgbClr val="262626"/>
              </a:solidFill>
            </a:ln>
          </p:spPr>
          <p:txBody>
            <a:bodyPr wrap="square" lIns="0" tIns="0" rIns="0" bIns="0" rtlCol="0"/>
            <a:lstStyle/>
            <a:p/>
          </p:txBody>
        </p:sp>
        <p:pic>
          <p:nvPicPr>
            <p:cNvPr id="82" name="object 82" descr=""/>
            <p:cNvPicPr/>
            <p:nvPr/>
          </p:nvPicPr>
          <p:blipFill>
            <a:blip r:embed="rId36" cstate="print"/>
            <a:stretch>
              <a:fillRect/>
            </a:stretch>
          </p:blipFill>
          <p:spPr>
            <a:xfrm>
              <a:off x="7193279" y="2929127"/>
              <a:ext cx="252983" cy="429768"/>
            </a:xfrm>
            <a:prstGeom prst="rect">
              <a:avLst/>
            </a:prstGeom>
          </p:spPr>
        </p:pic>
        <p:sp>
          <p:nvSpPr>
            <p:cNvPr id="83" name="object 83" descr=""/>
            <p:cNvSpPr/>
            <p:nvPr/>
          </p:nvSpPr>
          <p:spPr>
            <a:xfrm>
              <a:off x="7196111" y="2930006"/>
              <a:ext cx="250190" cy="427990"/>
            </a:xfrm>
            <a:custGeom>
              <a:avLst/>
              <a:gdLst/>
              <a:ahLst/>
              <a:cxnLst/>
              <a:rect l="l" t="t" r="r" b="b"/>
              <a:pathLst>
                <a:path w="250190" h="427989">
                  <a:moveTo>
                    <a:pt x="249927" y="0"/>
                  </a:moveTo>
                  <a:lnTo>
                    <a:pt x="249927" y="427538"/>
                  </a:lnTo>
                  <a:lnTo>
                    <a:pt x="0" y="0"/>
                  </a:lnTo>
                  <a:lnTo>
                    <a:pt x="249927" y="0"/>
                  </a:lnTo>
                  <a:close/>
                </a:path>
              </a:pathLst>
            </a:custGeom>
            <a:ln w="9525">
              <a:solidFill>
                <a:srgbClr val="000000"/>
              </a:solidFill>
            </a:ln>
          </p:spPr>
          <p:txBody>
            <a:bodyPr wrap="square" lIns="0" tIns="0" rIns="0" bIns="0" rtlCol="0"/>
            <a:lstStyle/>
            <a:p/>
          </p:txBody>
        </p:sp>
        <p:pic>
          <p:nvPicPr>
            <p:cNvPr id="84" name="object 84" descr=""/>
            <p:cNvPicPr/>
            <p:nvPr/>
          </p:nvPicPr>
          <p:blipFill>
            <a:blip r:embed="rId37" cstate="print"/>
            <a:stretch>
              <a:fillRect/>
            </a:stretch>
          </p:blipFill>
          <p:spPr>
            <a:xfrm>
              <a:off x="9957815" y="2929127"/>
              <a:ext cx="252983" cy="429768"/>
            </a:xfrm>
            <a:prstGeom prst="rect">
              <a:avLst/>
            </a:prstGeom>
          </p:spPr>
        </p:pic>
        <p:sp>
          <p:nvSpPr>
            <p:cNvPr id="85" name="object 85" descr=""/>
            <p:cNvSpPr/>
            <p:nvPr/>
          </p:nvSpPr>
          <p:spPr>
            <a:xfrm>
              <a:off x="9959480" y="2930030"/>
              <a:ext cx="250190" cy="427990"/>
            </a:xfrm>
            <a:custGeom>
              <a:avLst/>
              <a:gdLst/>
              <a:ahLst/>
              <a:cxnLst/>
              <a:rect l="l" t="t" r="r" b="b"/>
              <a:pathLst>
                <a:path w="250190" h="427989">
                  <a:moveTo>
                    <a:pt x="0" y="0"/>
                  </a:moveTo>
                  <a:lnTo>
                    <a:pt x="0" y="427538"/>
                  </a:lnTo>
                  <a:lnTo>
                    <a:pt x="249927" y="0"/>
                  </a:lnTo>
                  <a:lnTo>
                    <a:pt x="0" y="0"/>
                  </a:lnTo>
                  <a:close/>
                </a:path>
              </a:pathLst>
            </a:custGeom>
            <a:ln w="9525">
              <a:solidFill>
                <a:srgbClr val="000000"/>
              </a:solidFill>
            </a:ln>
          </p:spPr>
          <p:txBody>
            <a:bodyPr wrap="square" lIns="0" tIns="0" rIns="0" bIns="0" rtlCol="0"/>
            <a:lstStyle/>
            <a:p/>
          </p:txBody>
        </p:sp>
        <p:pic>
          <p:nvPicPr>
            <p:cNvPr id="86" name="object 86" descr=""/>
            <p:cNvPicPr/>
            <p:nvPr/>
          </p:nvPicPr>
          <p:blipFill>
            <a:blip r:embed="rId38" cstate="print"/>
            <a:stretch>
              <a:fillRect/>
            </a:stretch>
          </p:blipFill>
          <p:spPr>
            <a:xfrm>
              <a:off x="9509759" y="3822191"/>
              <a:ext cx="798576" cy="713232"/>
            </a:xfrm>
            <a:prstGeom prst="rect">
              <a:avLst/>
            </a:prstGeom>
          </p:spPr>
        </p:pic>
        <p:sp>
          <p:nvSpPr>
            <p:cNvPr id="87" name="object 87" descr=""/>
            <p:cNvSpPr/>
            <p:nvPr/>
          </p:nvSpPr>
          <p:spPr>
            <a:xfrm>
              <a:off x="9511843" y="3824781"/>
              <a:ext cx="796925" cy="708660"/>
            </a:xfrm>
            <a:custGeom>
              <a:avLst/>
              <a:gdLst/>
              <a:ahLst/>
              <a:cxnLst/>
              <a:rect l="l" t="t" r="r" b="b"/>
              <a:pathLst>
                <a:path w="796925" h="708660">
                  <a:moveTo>
                    <a:pt x="0" y="0"/>
                  </a:moveTo>
                  <a:lnTo>
                    <a:pt x="796332" y="0"/>
                  </a:lnTo>
                  <a:lnTo>
                    <a:pt x="796332" y="708593"/>
                  </a:lnTo>
                  <a:lnTo>
                    <a:pt x="0" y="708593"/>
                  </a:lnTo>
                  <a:lnTo>
                    <a:pt x="0" y="0"/>
                  </a:lnTo>
                  <a:close/>
                </a:path>
              </a:pathLst>
            </a:custGeom>
            <a:ln w="9525">
              <a:solidFill>
                <a:srgbClr val="000000"/>
              </a:solidFill>
            </a:ln>
          </p:spPr>
          <p:txBody>
            <a:bodyPr wrap="square" lIns="0" tIns="0" rIns="0" bIns="0" rtlCol="0"/>
            <a:lstStyle/>
            <a:p/>
          </p:txBody>
        </p:sp>
        <p:pic>
          <p:nvPicPr>
            <p:cNvPr id="88" name="object 88" descr=""/>
            <p:cNvPicPr/>
            <p:nvPr/>
          </p:nvPicPr>
          <p:blipFill>
            <a:blip r:embed="rId39" cstate="print"/>
            <a:stretch>
              <a:fillRect/>
            </a:stretch>
          </p:blipFill>
          <p:spPr>
            <a:xfrm>
              <a:off x="10256016" y="3924693"/>
              <a:ext cx="286211" cy="38162"/>
            </a:xfrm>
            <a:prstGeom prst="rect">
              <a:avLst/>
            </a:prstGeom>
          </p:spPr>
        </p:pic>
        <p:sp>
          <p:nvSpPr>
            <p:cNvPr id="89" name="object 89" descr=""/>
            <p:cNvSpPr/>
            <p:nvPr/>
          </p:nvSpPr>
          <p:spPr>
            <a:xfrm>
              <a:off x="10256016" y="3924693"/>
              <a:ext cx="286385" cy="38735"/>
            </a:xfrm>
            <a:custGeom>
              <a:avLst/>
              <a:gdLst/>
              <a:ahLst/>
              <a:cxnLst/>
              <a:rect l="l" t="t" r="r" b="b"/>
              <a:pathLst>
                <a:path w="286384" h="38735">
                  <a:moveTo>
                    <a:pt x="0" y="38162"/>
                  </a:moveTo>
                  <a:lnTo>
                    <a:pt x="0" y="0"/>
                  </a:lnTo>
                  <a:lnTo>
                    <a:pt x="286210" y="0"/>
                  </a:lnTo>
                  <a:lnTo>
                    <a:pt x="286210" y="38162"/>
                  </a:lnTo>
                  <a:lnTo>
                    <a:pt x="0" y="38162"/>
                  </a:lnTo>
                  <a:close/>
                </a:path>
              </a:pathLst>
            </a:custGeom>
            <a:ln w="9525">
              <a:solidFill>
                <a:srgbClr val="000000"/>
              </a:solidFill>
            </a:ln>
          </p:spPr>
          <p:txBody>
            <a:bodyPr wrap="square" lIns="0" tIns="0" rIns="0" bIns="0" rtlCol="0"/>
            <a:lstStyle/>
            <a:p/>
          </p:txBody>
        </p:sp>
        <p:pic>
          <p:nvPicPr>
            <p:cNvPr id="90" name="object 90" descr=""/>
            <p:cNvPicPr/>
            <p:nvPr/>
          </p:nvPicPr>
          <p:blipFill>
            <a:blip r:embed="rId40" cstate="print"/>
            <a:stretch>
              <a:fillRect/>
            </a:stretch>
          </p:blipFill>
          <p:spPr>
            <a:xfrm>
              <a:off x="9605471" y="4266171"/>
              <a:ext cx="38162" cy="359183"/>
            </a:xfrm>
            <a:prstGeom prst="rect">
              <a:avLst/>
            </a:prstGeom>
          </p:spPr>
        </p:pic>
        <p:sp>
          <p:nvSpPr>
            <p:cNvPr id="91" name="object 91" descr=""/>
            <p:cNvSpPr/>
            <p:nvPr/>
          </p:nvSpPr>
          <p:spPr>
            <a:xfrm>
              <a:off x="9605471" y="4266171"/>
              <a:ext cx="38735" cy="359410"/>
            </a:xfrm>
            <a:custGeom>
              <a:avLst/>
              <a:gdLst/>
              <a:ahLst/>
              <a:cxnLst/>
              <a:rect l="l" t="t" r="r" b="b"/>
              <a:pathLst>
                <a:path w="38734" h="359410">
                  <a:moveTo>
                    <a:pt x="0" y="0"/>
                  </a:moveTo>
                  <a:lnTo>
                    <a:pt x="38162" y="0"/>
                  </a:lnTo>
                  <a:lnTo>
                    <a:pt x="38162" y="359184"/>
                  </a:lnTo>
                  <a:lnTo>
                    <a:pt x="0" y="359184"/>
                  </a:lnTo>
                  <a:lnTo>
                    <a:pt x="0" y="0"/>
                  </a:lnTo>
                  <a:close/>
                </a:path>
              </a:pathLst>
            </a:custGeom>
            <a:ln w="9525">
              <a:solidFill>
                <a:srgbClr val="000000"/>
              </a:solidFill>
            </a:ln>
          </p:spPr>
          <p:txBody>
            <a:bodyPr wrap="square" lIns="0" tIns="0" rIns="0" bIns="0" rtlCol="0"/>
            <a:lstStyle/>
            <a:p/>
          </p:txBody>
        </p:sp>
        <p:pic>
          <p:nvPicPr>
            <p:cNvPr id="92" name="object 92" descr=""/>
            <p:cNvPicPr/>
            <p:nvPr/>
          </p:nvPicPr>
          <p:blipFill>
            <a:blip r:embed="rId41" cstate="print"/>
            <a:stretch>
              <a:fillRect/>
            </a:stretch>
          </p:blipFill>
          <p:spPr>
            <a:xfrm>
              <a:off x="9177400" y="4023804"/>
              <a:ext cx="79087" cy="80322"/>
            </a:xfrm>
            <a:prstGeom prst="rect">
              <a:avLst/>
            </a:prstGeom>
          </p:spPr>
        </p:pic>
        <p:sp>
          <p:nvSpPr>
            <p:cNvPr id="93" name="object 93" descr=""/>
            <p:cNvSpPr/>
            <p:nvPr/>
          </p:nvSpPr>
          <p:spPr>
            <a:xfrm>
              <a:off x="9177401" y="4023804"/>
              <a:ext cx="79375" cy="80645"/>
            </a:xfrm>
            <a:custGeom>
              <a:avLst/>
              <a:gdLst/>
              <a:ahLst/>
              <a:cxnLst/>
              <a:rect l="l" t="t" r="r" b="b"/>
              <a:pathLst>
                <a:path w="79375" h="80645">
                  <a:moveTo>
                    <a:pt x="79087" y="0"/>
                  </a:moveTo>
                  <a:lnTo>
                    <a:pt x="73067" y="30502"/>
                  </a:lnTo>
                  <a:lnTo>
                    <a:pt x="56576" y="55683"/>
                  </a:lnTo>
                  <a:lnTo>
                    <a:pt x="31967" y="73103"/>
                  </a:lnTo>
                  <a:lnTo>
                    <a:pt x="1594" y="80322"/>
                  </a:lnTo>
                  <a:lnTo>
                    <a:pt x="0" y="41066"/>
                  </a:lnTo>
                  <a:lnTo>
                    <a:pt x="15598" y="37376"/>
                  </a:lnTo>
                  <a:lnTo>
                    <a:pt x="28237" y="28471"/>
                  </a:lnTo>
                  <a:lnTo>
                    <a:pt x="36706" y="15596"/>
                  </a:lnTo>
                  <a:lnTo>
                    <a:pt x="39798" y="0"/>
                  </a:lnTo>
                  <a:lnTo>
                    <a:pt x="79087" y="0"/>
                  </a:lnTo>
                  <a:close/>
                </a:path>
              </a:pathLst>
            </a:custGeom>
            <a:ln w="9525">
              <a:solidFill>
                <a:srgbClr val="000000"/>
              </a:solidFill>
            </a:ln>
          </p:spPr>
          <p:txBody>
            <a:bodyPr wrap="square" lIns="0" tIns="0" rIns="0" bIns="0" rtlCol="0"/>
            <a:lstStyle/>
            <a:p/>
          </p:txBody>
        </p:sp>
        <p:pic>
          <p:nvPicPr>
            <p:cNvPr id="94" name="object 94" descr=""/>
            <p:cNvPicPr/>
            <p:nvPr/>
          </p:nvPicPr>
          <p:blipFill>
            <a:blip r:embed="rId42" cstate="print"/>
            <a:stretch>
              <a:fillRect/>
            </a:stretch>
          </p:blipFill>
          <p:spPr>
            <a:xfrm>
              <a:off x="9218090" y="3961918"/>
              <a:ext cx="38162" cy="63562"/>
            </a:xfrm>
            <a:prstGeom prst="rect">
              <a:avLst/>
            </a:prstGeom>
          </p:spPr>
        </p:pic>
        <p:sp>
          <p:nvSpPr>
            <p:cNvPr id="95" name="object 95" descr=""/>
            <p:cNvSpPr/>
            <p:nvPr/>
          </p:nvSpPr>
          <p:spPr>
            <a:xfrm>
              <a:off x="9218090" y="3961918"/>
              <a:ext cx="38735" cy="64135"/>
            </a:xfrm>
            <a:custGeom>
              <a:avLst/>
              <a:gdLst/>
              <a:ahLst/>
              <a:cxnLst/>
              <a:rect l="l" t="t" r="r" b="b"/>
              <a:pathLst>
                <a:path w="38734" h="64135">
                  <a:moveTo>
                    <a:pt x="38162" y="63562"/>
                  </a:moveTo>
                  <a:lnTo>
                    <a:pt x="0" y="63562"/>
                  </a:lnTo>
                  <a:lnTo>
                    <a:pt x="0" y="0"/>
                  </a:lnTo>
                  <a:lnTo>
                    <a:pt x="38162" y="0"/>
                  </a:lnTo>
                  <a:lnTo>
                    <a:pt x="38162" y="63562"/>
                  </a:lnTo>
                  <a:close/>
                </a:path>
              </a:pathLst>
            </a:custGeom>
            <a:ln w="9525">
              <a:solidFill>
                <a:srgbClr val="000000"/>
              </a:solidFill>
            </a:ln>
          </p:spPr>
          <p:txBody>
            <a:bodyPr wrap="square" lIns="0" tIns="0" rIns="0" bIns="0" rtlCol="0"/>
            <a:lstStyle/>
            <a:p/>
          </p:txBody>
        </p:sp>
        <p:pic>
          <p:nvPicPr>
            <p:cNvPr id="96" name="object 96" descr=""/>
            <p:cNvPicPr/>
            <p:nvPr/>
          </p:nvPicPr>
          <p:blipFill>
            <a:blip r:embed="rId43" cstate="print"/>
            <a:stretch>
              <a:fillRect/>
            </a:stretch>
          </p:blipFill>
          <p:spPr>
            <a:xfrm>
              <a:off x="9219888" y="3886089"/>
              <a:ext cx="79086" cy="80330"/>
            </a:xfrm>
            <a:prstGeom prst="rect">
              <a:avLst/>
            </a:prstGeom>
          </p:spPr>
        </p:pic>
        <p:sp>
          <p:nvSpPr>
            <p:cNvPr id="97" name="object 97" descr=""/>
            <p:cNvSpPr/>
            <p:nvPr/>
          </p:nvSpPr>
          <p:spPr>
            <a:xfrm>
              <a:off x="9219888" y="3886089"/>
              <a:ext cx="79375" cy="80645"/>
            </a:xfrm>
            <a:custGeom>
              <a:avLst/>
              <a:gdLst/>
              <a:ahLst/>
              <a:cxnLst/>
              <a:rect l="l" t="t" r="r" b="b"/>
              <a:pathLst>
                <a:path w="79375" h="80645">
                  <a:moveTo>
                    <a:pt x="0" y="80329"/>
                  </a:moveTo>
                  <a:lnTo>
                    <a:pt x="6037" y="49784"/>
                  </a:lnTo>
                  <a:lnTo>
                    <a:pt x="22571" y="24583"/>
                  </a:lnTo>
                  <a:lnTo>
                    <a:pt x="47237" y="7172"/>
                  </a:lnTo>
                  <a:lnTo>
                    <a:pt x="77668" y="0"/>
                  </a:lnTo>
                  <a:lnTo>
                    <a:pt x="79087" y="36927"/>
                  </a:lnTo>
                  <a:lnTo>
                    <a:pt x="62579" y="40801"/>
                  </a:lnTo>
                  <a:lnTo>
                    <a:pt x="49199" y="50207"/>
                  </a:lnTo>
                  <a:lnTo>
                    <a:pt x="40229" y="63824"/>
                  </a:lnTo>
                  <a:lnTo>
                    <a:pt x="36954" y="80329"/>
                  </a:lnTo>
                  <a:lnTo>
                    <a:pt x="0" y="80329"/>
                  </a:lnTo>
                  <a:close/>
                </a:path>
              </a:pathLst>
            </a:custGeom>
            <a:ln w="9525">
              <a:solidFill>
                <a:srgbClr val="000000"/>
              </a:solidFill>
            </a:ln>
          </p:spPr>
          <p:txBody>
            <a:bodyPr wrap="square" lIns="0" tIns="0" rIns="0" bIns="0" rtlCol="0"/>
            <a:lstStyle/>
            <a:p/>
          </p:txBody>
        </p:sp>
        <p:pic>
          <p:nvPicPr>
            <p:cNvPr id="98" name="object 98" descr=""/>
            <p:cNvPicPr/>
            <p:nvPr/>
          </p:nvPicPr>
          <p:blipFill>
            <a:blip r:embed="rId44" cstate="print"/>
            <a:stretch>
              <a:fillRect/>
            </a:stretch>
          </p:blipFill>
          <p:spPr>
            <a:xfrm>
              <a:off x="9604846" y="3961921"/>
              <a:ext cx="38162" cy="305305"/>
            </a:xfrm>
            <a:prstGeom prst="rect">
              <a:avLst/>
            </a:prstGeom>
          </p:spPr>
        </p:pic>
        <p:sp>
          <p:nvSpPr>
            <p:cNvPr id="99" name="object 99" descr=""/>
            <p:cNvSpPr/>
            <p:nvPr/>
          </p:nvSpPr>
          <p:spPr>
            <a:xfrm>
              <a:off x="9604847" y="3961921"/>
              <a:ext cx="38735" cy="305435"/>
            </a:xfrm>
            <a:custGeom>
              <a:avLst/>
              <a:gdLst/>
              <a:ahLst/>
              <a:cxnLst/>
              <a:rect l="l" t="t" r="r" b="b"/>
              <a:pathLst>
                <a:path w="38734" h="305435">
                  <a:moveTo>
                    <a:pt x="38162" y="0"/>
                  </a:moveTo>
                  <a:lnTo>
                    <a:pt x="0" y="0"/>
                  </a:lnTo>
                  <a:lnTo>
                    <a:pt x="0" y="305306"/>
                  </a:lnTo>
                  <a:lnTo>
                    <a:pt x="38162" y="305306"/>
                  </a:lnTo>
                  <a:lnTo>
                    <a:pt x="38162" y="0"/>
                  </a:lnTo>
                  <a:close/>
                </a:path>
              </a:pathLst>
            </a:custGeom>
            <a:ln w="9525">
              <a:solidFill>
                <a:srgbClr val="000000"/>
              </a:solidFill>
            </a:ln>
          </p:spPr>
          <p:txBody>
            <a:bodyPr wrap="square" lIns="0" tIns="0" rIns="0" bIns="0" rtlCol="0"/>
            <a:lstStyle/>
            <a:p/>
          </p:txBody>
        </p:sp>
        <p:pic>
          <p:nvPicPr>
            <p:cNvPr id="100" name="object 100" descr=""/>
            <p:cNvPicPr/>
            <p:nvPr/>
          </p:nvPicPr>
          <p:blipFill>
            <a:blip r:embed="rId45" cstate="print"/>
            <a:stretch>
              <a:fillRect/>
            </a:stretch>
          </p:blipFill>
          <p:spPr>
            <a:xfrm>
              <a:off x="9562124" y="3886091"/>
              <a:ext cx="79086" cy="80328"/>
            </a:xfrm>
            <a:prstGeom prst="rect">
              <a:avLst/>
            </a:prstGeom>
          </p:spPr>
        </p:pic>
        <p:pic>
          <p:nvPicPr>
            <p:cNvPr id="101" name="object 101" descr=""/>
            <p:cNvPicPr/>
            <p:nvPr/>
          </p:nvPicPr>
          <p:blipFill>
            <a:blip r:embed="rId46" cstate="print"/>
            <a:stretch>
              <a:fillRect/>
            </a:stretch>
          </p:blipFill>
          <p:spPr>
            <a:xfrm>
              <a:off x="9557361" y="3881328"/>
              <a:ext cx="88612" cy="89854"/>
            </a:xfrm>
            <a:prstGeom prst="rect">
              <a:avLst/>
            </a:prstGeom>
          </p:spPr>
        </p:pic>
        <p:pic>
          <p:nvPicPr>
            <p:cNvPr id="102" name="object 102" descr=""/>
            <p:cNvPicPr/>
            <p:nvPr/>
          </p:nvPicPr>
          <p:blipFill>
            <a:blip r:embed="rId47" cstate="print"/>
            <a:stretch>
              <a:fillRect/>
            </a:stretch>
          </p:blipFill>
          <p:spPr>
            <a:xfrm>
              <a:off x="10178004" y="4006254"/>
              <a:ext cx="38160" cy="960490"/>
            </a:xfrm>
            <a:prstGeom prst="rect">
              <a:avLst/>
            </a:prstGeom>
          </p:spPr>
        </p:pic>
        <p:sp>
          <p:nvSpPr>
            <p:cNvPr id="103" name="object 103" descr=""/>
            <p:cNvSpPr/>
            <p:nvPr/>
          </p:nvSpPr>
          <p:spPr>
            <a:xfrm>
              <a:off x="10178004" y="4006254"/>
              <a:ext cx="38735" cy="960755"/>
            </a:xfrm>
            <a:custGeom>
              <a:avLst/>
              <a:gdLst/>
              <a:ahLst/>
              <a:cxnLst/>
              <a:rect l="l" t="t" r="r" b="b"/>
              <a:pathLst>
                <a:path w="38734" h="960754">
                  <a:moveTo>
                    <a:pt x="0" y="0"/>
                  </a:moveTo>
                  <a:lnTo>
                    <a:pt x="38161" y="0"/>
                  </a:lnTo>
                  <a:lnTo>
                    <a:pt x="38161" y="960491"/>
                  </a:lnTo>
                  <a:lnTo>
                    <a:pt x="0" y="960491"/>
                  </a:lnTo>
                  <a:lnTo>
                    <a:pt x="0" y="0"/>
                  </a:lnTo>
                  <a:close/>
                </a:path>
              </a:pathLst>
            </a:custGeom>
            <a:ln w="9525">
              <a:solidFill>
                <a:srgbClr val="000000"/>
              </a:solidFill>
            </a:ln>
          </p:spPr>
          <p:txBody>
            <a:bodyPr wrap="square" lIns="0" tIns="0" rIns="0" bIns="0" rtlCol="0"/>
            <a:lstStyle/>
            <a:p/>
          </p:txBody>
        </p:sp>
        <p:pic>
          <p:nvPicPr>
            <p:cNvPr id="104" name="object 104" descr=""/>
            <p:cNvPicPr/>
            <p:nvPr/>
          </p:nvPicPr>
          <p:blipFill>
            <a:blip r:embed="rId48" cstate="print"/>
            <a:stretch>
              <a:fillRect/>
            </a:stretch>
          </p:blipFill>
          <p:spPr>
            <a:xfrm>
              <a:off x="10179656" y="3924754"/>
              <a:ext cx="79086" cy="80330"/>
            </a:xfrm>
            <a:prstGeom prst="rect">
              <a:avLst/>
            </a:prstGeom>
          </p:spPr>
        </p:pic>
        <p:pic>
          <p:nvPicPr>
            <p:cNvPr id="105" name="object 105" descr=""/>
            <p:cNvPicPr/>
            <p:nvPr/>
          </p:nvPicPr>
          <p:blipFill>
            <a:blip r:embed="rId49" cstate="print"/>
            <a:stretch>
              <a:fillRect/>
            </a:stretch>
          </p:blipFill>
          <p:spPr>
            <a:xfrm>
              <a:off x="10174894" y="3919993"/>
              <a:ext cx="88612" cy="89854"/>
            </a:xfrm>
            <a:prstGeom prst="rect">
              <a:avLst/>
            </a:prstGeom>
          </p:spPr>
        </p:pic>
        <p:pic>
          <p:nvPicPr>
            <p:cNvPr id="106" name="object 106" descr=""/>
            <p:cNvPicPr/>
            <p:nvPr/>
          </p:nvPicPr>
          <p:blipFill>
            <a:blip r:embed="rId50" cstate="print"/>
            <a:stretch>
              <a:fillRect/>
            </a:stretch>
          </p:blipFill>
          <p:spPr>
            <a:xfrm>
              <a:off x="9564095" y="4613937"/>
              <a:ext cx="79087" cy="80330"/>
            </a:xfrm>
            <a:prstGeom prst="rect">
              <a:avLst/>
            </a:prstGeom>
          </p:spPr>
        </p:pic>
        <p:pic>
          <p:nvPicPr>
            <p:cNvPr id="107" name="object 107" descr=""/>
            <p:cNvPicPr/>
            <p:nvPr/>
          </p:nvPicPr>
          <p:blipFill>
            <a:blip r:embed="rId51" cstate="print"/>
            <a:stretch>
              <a:fillRect/>
            </a:stretch>
          </p:blipFill>
          <p:spPr>
            <a:xfrm>
              <a:off x="9559333" y="4609175"/>
              <a:ext cx="88612" cy="89854"/>
            </a:xfrm>
            <a:prstGeom prst="rect">
              <a:avLst/>
            </a:prstGeom>
          </p:spPr>
        </p:pic>
        <p:pic>
          <p:nvPicPr>
            <p:cNvPr id="108" name="object 108" descr=""/>
            <p:cNvPicPr/>
            <p:nvPr/>
          </p:nvPicPr>
          <p:blipFill>
            <a:blip r:embed="rId52" cstate="print"/>
            <a:stretch>
              <a:fillRect/>
            </a:stretch>
          </p:blipFill>
          <p:spPr>
            <a:xfrm>
              <a:off x="8835186" y="4655322"/>
              <a:ext cx="734493" cy="38162"/>
            </a:xfrm>
            <a:prstGeom prst="rect">
              <a:avLst/>
            </a:prstGeom>
          </p:spPr>
        </p:pic>
        <p:sp>
          <p:nvSpPr>
            <p:cNvPr id="109" name="object 109" descr=""/>
            <p:cNvSpPr/>
            <p:nvPr/>
          </p:nvSpPr>
          <p:spPr>
            <a:xfrm>
              <a:off x="8835186" y="4655322"/>
              <a:ext cx="734695" cy="38735"/>
            </a:xfrm>
            <a:custGeom>
              <a:avLst/>
              <a:gdLst/>
              <a:ahLst/>
              <a:cxnLst/>
              <a:rect l="l" t="t" r="r" b="b"/>
              <a:pathLst>
                <a:path w="734695" h="38735">
                  <a:moveTo>
                    <a:pt x="734493" y="0"/>
                  </a:moveTo>
                  <a:lnTo>
                    <a:pt x="734493" y="38162"/>
                  </a:lnTo>
                  <a:lnTo>
                    <a:pt x="0" y="38162"/>
                  </a:lnTo>
                  <a:lnTo>
                    <a:pt x="0" y="0"/>
                  </a:lnTo>
                  <a:lnTo>
                    <a:pt x="734493" y="0"/>
                  </a:lnTo>
                  <a:close/>
                </a:path>
              </a:pathLst>
            </a:custGeom>
            <a:ln w="9525">
              <a:solidFill>
                <a:srgbClr val="000000"/>
              </a:solidFill>
            </a:ln>
          </p:spPr>
          <p:txBody>
            <a:bodyPr wrap="square" lIns="0" tIns="0" rIns="0" bIns="0" rtlCol="0"/>
            <a:lstStyle/>
            <a:p/>
          </p:txBody>
        </p:sp>
        <p:pic>
          <p:nvPicPr>
            <p:cNvPr id="110" name="object 110" descr=""/>
            <p:cNvPicPr/>
            <p:nvPr/>
          </p:nvPicPr>
          <p:blipFill>
            <a:blip r:embed="rId53" cstate="print"/>
            <a:stretch>
              <a:fillRect/>
            </a:stretch>
          </p:blipFill>
          <p:spPr>
            <a:xfrm>
              <a:off x="9295515" y="3886944"/>
              <a:ext cx="275435" cy="38162"/>
            </a:xfrm>
            <a:prstGeom prst="rect">
              <a:avLst/>
            </a:prstGeom>
          </p:spPr>
        </p:pic>
        <p:sp>
          <p:nvSpPr>
            <p:cNvPr id="111" name="object 111" descr=""/>
            <p:cNvSpPr/>
            <p:nvPr/>
          </p:nvSpPr>
          <p:spPr>
            <a:xfrm>
              <a:off x="9295515" y="3886944"/>
              <a:ext cx="275590" cy="38735"/>
            </a:xfrm>
            <a:custGeom>
              <a:avLst/>
              <a:gdLst/>
              <a:ahLst/>
              <a:cxnLst/>
              <a:rect l="l" t="t" r="r" b="b"/>
              <a:pathLst>
                <a:path w="275590" h="38735">
                  <a:moveTo>
                    <a:pt x="0" y="38162"/>
                  </a:moveTo>
                  <a:lnTo>
                    <a:pt x="0" y="0"/>
                  </a:lnTo>
                  <a:lnTo>
                    <a:pt x="275435" y="0"/>
                  </a:lnTo>
                  <a:lnTo>
                    <a:pt x="275435" y="38162"/>
                  </a:lnTo>
                  <a:lnTo>
                    <a:pt x="0" y="38162"/>
                  </a:lnTo>
                  <a:close/>
                </a:path>
              </a:pathLst>
            </a:custGeom>
            <a:ln w="9525">
              <a:solidFill>
                <a:srgbClr val="000000"/>
              </a:solidFill>
            </a:ln>
          </p:spPr>
          <p:txBody>
            <a:bodyPr wrap="square" lIns="0" tIns="0" rIns="0" bIns="0" rtlCol="0"/>
            <a:lstStyle/>
            <a:p/>
          </p:txBody>
        </p:sp>
        <p:pic>
          <p:nvPicPr>
            <p:cNvPr id="112" name="object 112" descr=""/>
            <p:cNvPicPr/>
            <p:nvPr/>
          </p:nvPicPr>
          <p:blipFill>
            <a:blip r:embed="rId54" cstate="print"/>
            <a:stretch>
              <a:fillRect/>
            </a:stretch>
          </p:blipFill>
          <p:spPr>
            <a:xfrm>
              <a:off x="8836660" y="4064745"/>
              <a:ext cx="342527" cy="38160"/>
            </a:xfrm>
            <a:prstGeom prst="rect">
              <a:avLst/>
            </a:prstGeom>
          </p:spPr>
        </p:pic>
        <p:sp>
          <p:nvSpPr>
            <p:cNvPr id="113" name="object 113" descr=""/>
            <p:cNvSpPr/>
            <p:nvPr/>
          </p:nvSpPr>
          <p:spPr>
            <a:xfrm>
              <a:off x="8836661" y="4064744"/>
              <a:ext cx="342900" cy="38735"/>
            </a:xfrm>
            <a:custGeom>
              <a:avLst/>
              <a:gdLst/>
              <a:ahLst/>
              <a:cxnLst/>
              <a:rect l="l" t="t" r="r" b="b"/>
              <a:pathLst>
                <a:path w="342900" h="38735">
                  <a:moveTo>
                    <a:pt x="0" y="38162"/>
                  </a:moveTo>
                  <a:lnTo>
                    <a:pt x="0" y="0"/>
                  </a:lnTo>
                  <a:lnTo>
                    <a:pt x="342528" y="0"/>
                  </a:lnTo>
                  <a:lnTo>
                    <a:pt x="342528" y="38162"/>
                  </a:lnTo>
                  <a:lnTo>
                    <a:pt x="0" y="38162"/>
                  </a:lnTo>
                  <a:close/>
                </a:path>
              </a:pathLst>
            </a:custGeom>
            <a:ln w="9525">
              <a:solidFill>
                <a:srgbClr val="000000"/>
              </a:solidFill>
            </a:ln>
          </p:spPr>
          <p:txBody>
            <a:bodyPr wrap="square" lIns="0" tIns="0" rIns="0" bIns="0" rtlCol="0"/>
            <a:lstStyle/>
            <a:p/>
          </p:txBody>
        </p:sp>
        <p:pic>
          <p:nvPicPr>
            <p:cNvPr id="114" name="object 114" descr=""/>
            <p:cNvPicPr/>
            <p:nvPr/>
          </p:nvPicPr>
          <p:blipFill>
            <a:blip r:embed="rId55" cstate="print"/>
            <a:stretch>
              <a:fillRect/>
            </a:stretch>
          </p:blipFill>
          <p:spPr>
            <a:xfrm>
              <a:off x="9209068" y="2323760"/>
              <a:ext cx="44846" cy="247183"/>
            </a:xfrm>
            <a:prstGeom prst="rect">
              <a:avLst/>
            </a:prstGeom>
          </p:spPr>
        </p:pic>
        <p:sp>
          <p:nvSpPr>
            <p:cNvPr id="115" name="object 115" descr=""/>
            <p:cNvSpPr/>
            <p:nvPr/>
          </p:nvSpPr>
          <p:spPr>
            <a:xfrm>
              <a:off x="9209068" y="2323760"/>
              <a:ext cx="45085" cy="247650"/>
            </a:xfrm>
            <a:custGeom>
              <a:avLst/>
              <a:gdLst/>
              <a:ahLst/>
              <a:cxnLst/>
              <a:rect l="l" t="t" r="r" b="b"/>
              <a:pathLst>
                <a:path w="45084" h="247650">
                  <a:moveTo>
                    <a:pt x="44846" y="0"/>
                  </a:moveTo>
                  <a:lnTo>
                    <a:pt x="0" y="47183"/>
                  </a:lnTo>
                  <a:lnTo>
                    <a:pt x="0" y="247185"/>
                  </a:lnTo>
                  <a:lnTo>
                    <a:pt x="44846" y="200001"/>
                  </a:lnTo>
                  <a:lnTo>
                    <a:pt x="44846" y="0"/>
                  </a:lnTo>
                  <a:close/>
                </a:path>
              </a:pathLst>
            </a:custGeom>
            <a:ln w="9525">
              <a:solidFill>
                <a:srgbClr val="000000"/>
              </a:solidFill>
            </a:ln>
          </p:spPr>
          <p:txBody>
            <a:bodyPr wrap="square" lIns="0" tIns="0" rIns="0" bIns="0" rtlCol="0"/>
            <a:lstStyle/>
            <a:p/>
          </p:txBody>
        </p:sp>
        <p:pic>
          <p:nvPicPr>
            <p:cNvPr id="116" name="object 116" descr=""/>
            <p:cNvPicPr/>
            <p:nvPr/>
          </p:nvPicPr>
          <p:blipFill>
            <a:blip r:embed="rId56" cstate="print"/>
            <a:stretch>
              <a:fillRect/>
            </a:stretch>
          </p:blipFill>
          <p:spPr>
            <a:xfrm>
              <a:off x="8170476" y="2307445"/>
              <a:ext cx="1129988" cy="72405"/>
            </a:xfrm>
            <a:prstGeom prst="rect">
              <a:avLst/>
            </a:prstGeom>
          </p:spPr>
        </p:pic>
        <p:sp>
          <p:nvSpPr>
            <p:cNvPr id="117" name="object 117" descr=""/>
            <p:cNvSpPr/>
            <p:nvPr/>
          </p:nvSpPr>
          <p:spPr>
            <a:xfrm>
              <a:off x="8170477" y="2307445"/>
              <a:ext cx="1130300" cy="73025"/>
            </a:xfrm>
            <a:custGeom>
              <a:avLst/>
              <a:gdLst/>
              <a:ahLst/>
              <a:cxnLst/>
              <a:rect l="l" t="t" r="r" b="b"/>
              <a:pathLst>
                <a:path w="1130300" h="73025">
                  <a:moveTo>
                    <a:pt x="0" y="72406"/>
                  </a:moveTo>
                  <a:lnTo>
                    <a:pt x="73843" y="0"/>
                  </a:lnTo>
                  <a:lnTo>
                    <a:pt x="1129990" y="0"/>
                  </a:lnTo>
                  <a:lnTo>
                    <a:pt x="1056146" y="72406"/>
                  </a:lnTo>
                  <a:lnTo>
                    <a:pt x="0" y="72406"/>
                  </a:lnTo>
                  <a:close/>
                </a:path>
              </a:pathLst>
            </a:custGeom>
            <a:ln w="9525">
              <a:solidFill>
                <a:srgbClr val="000000"/>
              </a:solidFill>
            </a:ln>
          </p:spPr>
          <p:txBody>
            <a:bodyPr wrap="square" lIns="0" tIns="0" rIns="0" bIns="0" rtlCol="0"/>
            <a:lstStyle/>
            <a:p/>
          </p:txBody>
        </p:sp>
        <p:pic>
          <p:nvPicPr>
            <p:cNvPr id="118" name="object 118" descr=""/>
            <p:cNvPicPr/>
            <p:nvPr/>
          </p:nvPicPr>
          <p:blipFill>
            <a:blip r:embed="rId57" cstate="print"/>
            <a:stretch>
              <a:fillRect/>
            </a:stretch>
          </p:blipFill>
          <p:spPr>
            <a:xfrm>
              <a:off x="8621925" y="4962263"/>
              <a:ext cx="29063" cy="272087"/>
            </a:xfrm>
            <a:prstGeom prst="rect">
              <a:avLst/>
            </a:prstGeom>
          </p:spPr>
        </p:pic>
        <p:sp>
          <p:nvSpPr>
            <p:cNvPr id="119" name="object 119" descr=""/>
            <p:cNvSpPr/>
            <p:nvPr/>
          </p:nvSpPr>
          <p:spPr>
            <a:xfrm>
              <a:off x="8621925"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p:txBody>
        </p:sp>
        <p:pic>
          <p:nvPicPr>
            <p:cNvPr id="120" name="object 120" descr=""/>
            <p:cNvPicPr/>
            <p:nvPr/>
          </p:nvPicPr>
          <p:blipFill>
            <a:blip r:embed="rId57" cstate="print"/>
            <a:stretch>
              <a:fillRect/>
            </a:stretch>
          </p:blipFill>
          <p:spPr>
            <a:xfrm>
              <a:off x="8648839" y="4962263"/>
              <a:ext cx="29063" cy="272087"/>
            </a:xfrm>
            <a:prstGeom prst="rect">
              <a:avLst/>
            </a:prstGeom>
          </p:spPr>
        </p:pic>
        <p:sp>
          <p:nvSpPr>
            <p:cNvPr id="121" name="object 121" descr=""/>
            <p:cNvSpPr/>
            <p:nvPr/>
          </p:nvSpPr>
          <p:spPr>
            <a:xfrm>
              <a:off x="8648839"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p:txBody>
        </p:sp>
        <p:pic>
          <p:nvPicPr>
            <p:cNvPr id="122" name="object 122" descr=""/>
            <p:cNvPicPr/>
            <p:nvPr/>
          </p:nvPicPr>
          <p:blipFill>
            <a:blip r:embed="rId58" cstate="print"/>
            <a:stretch>
              <a:fillRect/>
            </a:stretch>
          </p:blipFill>
          <p:spPr>
            <a:xfrm>
              <a:off x="8741115" y="4964414"/>
              <a:ext cx="29063" cy="272088"/>
            </a:xfrm>
            <a:prstGeom prst="rect">
              <a:avLst/>
            </a:prstGeom>
          </p:spPr>
        </p:pic>
        <p:sp>
          <p:nvSpPr>
            <p:cNvPr id="123" name="object 123" descr=""/>
            <p:cNvSpPr/>
            <p:nvPr/>
          </p:nvSpPr>
          <p:spPr>
            <a:xfrm>
              <a:off x="8741116"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p:txBody>
        </p:sp>
        <p:pic>
          <p:nvPicPr>
            <p:cNvPr id="124" name="object 124" descr=""/>
            <p:cNvPicPr/>
            <p:nvPr/>
          </p:nvPicPr>
          <p:blipFill>
            <a:blip r:embed="rId59" cstate="print"/>
            <a:stretch>
              <a:fillRect/>
            </a:stretch>
          </p:blipFill>
          <p:spPr>
            <a:xfrm>
              <a:off x="8768028" y="4964414"/>
              <a:ext cx="29063" cy="272088"/>
            </a:xfrm>
            <a:prstGeom prst="rect">
              <a:avLst/>
            </a:prstGeom>
          </p:spPr>
        </p:pic>
        <p:sp>
          <p:nvSpPr>
            <p:cNvPr id="125" name="object 125" descr=""/>
            <p:cNvSpPr/>
            <p:nvPr/>
          </p:nvSpPr>
          <p:spPr>
            <a:xfrm>
              <a:off x="8768028"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p:txBody>
        </p:sp>
        <p:pic>
          <p:nvPicPr>
            <p:cNvPr id="126" name="object 126" descr=""/>
            <p:cNvPicPr/>
            <p:nvPr/>
          </p:nvPicPr>
          <p:blipFill>
            <a:blip r:embed="rId60" cstate="print"/>
            <a:stretch>
              <a:fillRect/>
            </a:stretch>
          </p:blipFill>
          <p:spPr>
            <a:xfrm>
              <a:off x="8541321" y="4557363"/>
              <a:ext cx="337136" cy="394026"/>
            </a:xfrm>
            <a:prstGeom prst="rect">
              <a:avLst/>
            </a:prstGeom>
          </p:spPr>
        </p:pic>
        <p:sp>
          <p:nvSpPr>
            <p:cNvPr id="127" name="object 127" descr=""/>
            <p:cNvSpPr/>
            <p:nvPr/>
          </p:nvSpPr>
          <p:spPr>
            <a:xfrm>
              <a:off x="8541321" y="4557363"/>
              <a:ext cx="337185" cy="394335"/>
            </a:xfrm>
            <a:custGeom>
              <a:avLst/>
              <a:gdLst/>
              <a:ahLst/>
              <a:cxnLst/>
              <a:rect l="l" t="t" r="r" b="b"/>
              <a:pathLst>
                <a:path w="337184" h="394335">
                  <a:moveTo>
                    <a:pt x="0" y="394026"/>
                  </a:moveTo>
                  <a:lnTo>
                    <a:pt x="168568" y="0"/>
                  </a:lnTo>
                  <a:lnTo>
                    <a:pt x="337136" y="394026"/>
                  </a:lnTo>
                  <a:lnTo>
                    <a:pt x="0" y="394026"/>
                  </a:lnTo>
                  <a:close/>
                </a:path>
              </a:pathLst>
            </a:custGeom>
            <a:ln w="9525">
              <a:solidFill>
                <a:srgbClr val="000000"/>
              </a:solidFill>
            </a:ln>
          </p:spPr>
          <p:txBody>
            <a:bodyPr wrap="square" lIns="0" tIns="0" rIns="0" bIns="0" rtlCol="0"/>
            <a:lstStyle/>
            <a:p/>
          </p:txBody>
        </p:sp>
        <p:pic>
          <p:nvPicPr>
            <p:cNvPr id="128" name="object 128" descr=""/>
            <p:cNvPicPr/>
            <p:nvPr/>
          </p:nvPicPr>
          <p:blipFill>
            <a:blip r:embed="rId61" cstate="print"/>
            <a:stretch>
              <a:fillRect/>
            </a:stretch>
          </p:blipFill>
          <p:spPr>
            <a:xfrm>
              <a:off x="8582655" y="3907727"/>
              <a:ext cx="253762" cy="1252485"/>
            </a:xfrm>
            <a:prstGeom prst="rect">
              <a:avLst/>
            </a:prstGeom>
          </p:spPr>
        </p:pic>
        <p:sp>
          <p:nvSpPr>
            <p:cNvPr id="129" name="object 129" descr=""/>
            <p:cNvSpPr/>
            <p:nvPr/>
          </p:nvSpPr>
          <p:spPr>
            <a:xfrm>
              <a:off x="8582655" y="3907727"/>
              <a:ext cx="254000" cy="1252855"/>
            </a:xfrm>
            <a:custGeom>
              <a:avLst/>
              <a:gdLst/>
              <a:ahLst/>
              <a:cxnLst/>
              <a:rect l="l" t="t" r="r" b="b"/>
              <a:pathLst>
                <a:path w="254000" h="1252854">
                  <a:moveTo>
                    <a:pt x="0" y="126881"/>
                  </a:moveTo>
                  <a:lnTo>
                    <a:pt x="9970" y="77493"/>
                  </a:lnTo>
                  <a:lnTo>
                    <a:pt x="37162" y="37162"/>
                  </a:lnTo>
                  <a:lnTo>
                    <a:pt x="77493" y="9970"/>
                  </a:lnTo>
                  <a:lnTo>
                    <a:pt x="126881" y="0"/>
                  </a:lnTo>
                  <a:lnTo>
                    <a:pt x="176269" y="9970"/>
                  </a:lnTo>
                  <a:lnTo>
                    <a:pt x="216600" y="37162"/>
                  </a:lnTo>
                  <a:lnTo>
                    <a:pt x="243792" y="77493"/>
                  </a:lnTo>
                  <a:lnTo>
                    <a:pt x="253763" y="126881"/>
                  </a:lnTo>
                  <a:lnTo>
                    <a:pt x="253763" y="1125604"/>
                  </a:lnTo>
                  <a:lnTo>
                    <a:pt x="243792" y="1174991"/>
                  </a:lnTo>
                  <a:lnTo>
                    <a:pt x="216600" y="1215322"/>
                  </a:lnTo>
                  <a:lnTo>
                    <a:pt x="176269" y="1242514"/>
                  </a:lnTo>
                  <a:lnTo>
                    <a:pt x="126881" y="1252485"/>
                  </a:lnTo>
                  <a:lnTo>
                    <a:pt x="77493" y="1242514"/>
                  </a:lnTo>
                  <a:lnTo>
                    <a:pt x="37162" y="1215322"/>
                  </a:lnTo>
                  <a:lnTo>
                    <a:pt x="9970" y="1174991"/>
                  </a:lnTo>
                  <a:lnTo>
                    <a:pt x="0" y="1125604"/>
                  </a:lnTo>
                  <a:lnTo>
                    <a:pt x="0" y="126881"/>
                  </a:lnTo>
                  <a:close/>
                </a:path>
              </a:pathLst>
            </a:custGeom>
            <a:ln w="9525">
              <a:solidFill>
                <a:srgbClr val="000000"/>
              </a:solidFill>
            </a:ln>
          </p:spPr>
          <p:txBody>
            <a:bodyPr wrap="square" lIns="0" tIns="0" rIns="0" bIns="0" rtlCol="0"/>
            <a:lstStyle/>
            <a:p/>
          </p:txBody>
        </p:sp>
      </p:grpSp>
      <p:sp>
        <p:nvSpPr>
          <p:cNvPr id="130" name="object 130" descr=""/>
          <p:cNvSpPr txBox="1"/>
          <p:nvPr/>
        </p:nvSpPr>
        <p:spPr>
          <a:xfrm>
            <a:off x="8562168" y="5419344"/>
            <a:ext cx="304800" cy="379095"/>
          </a:xfrm>
          <a:prstGeom prst="rect">
            <a:avLst/>
          </a:prstGeom>
        </p:spPr>
        <p:txBody>
          <a:bodyPr wrap="square" lIns="0" tIns="12700" rIns="0" bIns="0" rtlCol="0" vert="horz">
            <a:spAutoFit/>
          </a:bodyPr>
          <a:lstStyle/>
          <a:p>
            <a:pPr marL="12700" marR="5080">
              <a:lnSpc>
                <a:spcPct val="105500"/>
              </a:lnSpc>
              <a:spcBef>
                <a:spcPts val="100"/>
              </a:spcBef>
            </a:pPr>
            <a:r>
              <a:rPr dirty="0" sz="1100" spc="-25" b="1">
                <a:latin typeface="メイリオ"/>
                <a:cs typeface="メイリオ"/>
              </a:rPr>
              <a:t>格納容器</a:t>
            </a:r>
            <a:endParaRPr sz="1100">
              <a:latin typeface="メイリオ"/>
              <a:cs typeface="メイリオ"/>
            </a:endParaRPr>
          </a:p>
        </p:txBody>
      </p:sp>
      <p:sp>
        <p:nvSpPr>
          <p:cNvPr id="131" name="object 131" descr=""/>
          <p:cNvSpPr txBox="1"/>
          <p:nvPr/>
        </p:nvSpPr>
        <p:spPr>
          <a:xfrm>
            <a:off x="8629234" y="4227576"/>
            <a:ext cx="165100" cy="549910"/>
          </a:xfrm>
          <a:prstGeom prst="rect">
            <a:avLst/>
          </a:prstGeom>
        </p:spPr>
        <p:txBody>
          <a:bodyPr wrap="square" lIns="0" tIns="24765" rIns="0" bIns="0" rtlCol="0" vert="horz">
            <a:spAutoFit/>
          </a:bodyPr>
          <a:lstStyle/>
          <a:p>
            <a:pPr marL="12700">
              <a:lnSpc>
                <a:spcPct val="100000"/>
              </a:lnSpc>
              <a:spcBef>
                <a:spcPts val="195"/>
              </a:spcBef>
            </a:pPr>
            <a:r>
              <a:rPr dirty="0" sz="1100" spc="-50" b="1">
                <a:latin typeface="メイリオ"/>
                <a:cs typeface="メイリオ"/>
              </a:rPr>
              <a:t>原</a:t>
            </a:r>
            <a:endParaRPr sz="1100">
              <a:latin typeface="メイリオ"/>
              <a:cs typeface="メイリオ"/>
            </a:endParaRPr>
          </a:p>
          <a:p>
            <a:pPr marL="12700" marR="5080">
              <a:lnSpc>
                <a:spcPts val="1300"/>
              </a:lnSpc>
              <a:spcBef>
                <a:spcPts val="155"/>
              </a:spcBef>
            </a:pPr>
            <a:r>
              <a:rPr dirty="0" sz="1100" spc="-50" b="1">
                <a:latin typeface="メイリオ"/>
                <a:cs typeface="メイリオ"/>
              </a:rPr>
              <a:t>⼦炉</a:t>
            </a:r>
            <a:endParaRPr sz="1100">
              <a:latin typeface="メイリオ"/>
              <a:cs typeface="メイリオ"/>
            </a:endParaRPr>
          </a:p>
        </p:txBody>
      </p:sp>
      <p:sp>
        <p:nvSpPr>
          <p:cNvPr id="132" name="object 132" descr=""/>
          <p:cNvSpPr txBox="1"/>
          <p:nvPr/>
        </p:nvSpPr>
        <p:spPr>
          <a:xfrm>
            <a:off x="9727913" y="3855720"/>
            <a:ext cx="304800" cy="385445"/>
          </a:xfrm>
          <a:prstGeom prst="rect">
            <a:avLst/>
          </a:prstGeom>
        </p:spPr>
        <p:txBody>
          <a:bodyPr wrap="square" lIns="0" tIns="12700" rIns="0" bIns="0" rtlCol="0" vert="horz">
            <a:spAutoFit/>
          </a:bodyPr>
          <a:lstStyle/>
          <a:p>
            <a:pPr marL="12700" marR="5080">
              <a:lnSpc>
                <a:spcPct val="107300"/>
              </a:lnSpc>
              <a:spcBef>
                <a:spcPts val="100"/>
              </a:spcBef>
            </a:pPr>
            <a:r>
              <a:rPr dirty="0" sz="1100" spc="-25">
                <a:solidFill>
                  <a:srgbClr val="40458C"/>
                </a:solidFill>
                <a:latin typeface="メイリオ"/>
                <a:cs typeface="メイリオ"/>
              </a:rPr>
              <a:t>プー</a:t>
            </a:r>
            <a:r>
              <a:rPr dirty="0" sz="1100" spc="-50">
                <a:solidFill>
                  <a:srgbClr val="40458C"/>
                </a:solidFill>
                <a:latin typeface="メイリオ"/>
                <a:cs typeface="メイリオ"/>
              </a:rPr>
              <a:t>ル</a:t>
            </a:r>
            <a:endParaRPr sz="1100">
              <a:latin typeface="メイリオ"/>
              <a:cs typeface="メイリオ"/>
            </a:endParaRPr>
          </a:p>
        </p:txBody>
      </p:sp>
      <p:grpSp>
        <p:nvGrpSpPr>
          <p:cNvPr id="133" name="object 133" descr=""/>
          <p:cNvGrpSpPr/>
          <p:nvPr/>
        </p:nvGrpSpPr>
        <p:grpSpPr>
          <a:xfrm>
            <a:off x="9543529" y="3373275"/>
            <a:ext cx="897255" cy="1141095"/>
            <a:chOff x="9543529" y="3373275"/>
            <a:chExt cx="897255" cy="1141095"/>
          </a:xfrm>
        </p:grpSpPr>
        <p:sp>
          <p:nvSpPr>
            <p:cNvPr id="134" name="object 134" descr=""/>
            <p:cNvSpPr/>
            <p:nvPr/>
          </p:nvSpPr>
          <p:spPr>
            <a:xfrm>
              <a:off x="9543529" y="4181900"/>
              <a:ext cx="751840" cy="332740"/>
            </a:xfrm>
            <a:custGeom>
              <a:avLst/>
              <a:gdLst/>
              <a:ahLst/>
              <a:cxnLst/>
              <a:rect l="l" t="t" r="r" b="b"/>
              <a:pathLst>
                <a:path w="751840" h="332739">
                  <a:moveTo>
                    <a:pt x="751555" y="0"/>
                  </a:moveTo>
                  <a:lnTo>
                    <a:pt x="0" y="0"/>
                  </a:lnTo>
                  <a:lnTo>
                    <a:pt x="0" y="332259"/>
                  </a:lnTo>
                  <a:lnTo>
                    <a:pt x="751555" y="332259"/>
                  </a:lnTo>
                  <a:lnTo>
                    <a:pt x="751555" y="0"/>
                  </a:lnTo>
                  <a:close/>
                </a:path>
              </a:pathLst>
            </a:custGeom>
            <a:solidFill>
              <a:srgbClr val="00B0F0">
                <a:alpha val="59999"/>
              </a:srgbClr>
            </a:solidFill>
          </p:spPr>
          <p:txBody>
            <a:bodyPr wrap="square" lIns="0" tIns="0" rIns="0" bIns="0" rtlCol="0"/>
            <a:lstStyle/>
            <a:p/>
          </p:txBody>
        </p:sp>
        <p:sp>
          <p:nvSpPr>
            <p:cNvPr id="135" name="object 135" descr=""/>
            <p:cNvSpPr/>
            <p:nvPr/>
          </p:nvSpPr>
          <p:spPr>
            <a:xfrm>
              <a:off x="10124537" y="3373275"/>
              <a:ext cx="316230" cy="538480"/>
            </a:xfrm>
            <a:custGeom>
              <a:avLst/>
              <a:gdLst/>
              <a:ahLst/>
              <a:cxnLst/>
              <a:rect l="l" t="t" r="r" b="b"/>
              <a:pathLst>
                <a:path w="316229" h="538479">
                  <a:moveTo>
                    <a:pt x="5425" y="452950"/>
                  </a:moveTo>
                  <a:lnTo>
                    <a:pt x="0" y="537972"/>
                  </a:lnTo>
                  <a:lnTo>
                    <a:pt x="71272" y="491299"/>
                  </a:lnTo>
                  <a:lnTo>
                    <a:pt x="61309" y="485496"/>
                  </a:lnTo>
                  <a:lnTo>
                    <a:pt x="36073" y="485496"/>
                  </a:lnTo>
                  <a:lnTo>
                    <a:pt x="27842" y="480702"/>
                  </a:lnTo>
                  <a:lnTo>
                    <a:pt x="34233" y="469728"/>
                  </a:lnTo>
                  <a:lnTo>
                    <a:pt x="5425" y="452950"/>
                  </a:lnTo>
                  <a:close/>
                </a:path>
                <a:path w="316229" h="538479">
                  <a:moveTo>
                    <a:pt x="34233" y="469728"/>
                  </a:moveTo>
                  <a:lnTo>
                    <a:pt x="27842" y="480702"/>
                  </a:lnTo>
                  <a:lnTo>
                    <a:pt x="36073" y="485496"/>
                  </a:lnTo>
                  <a:lnTo>
                    <a:pt x="42464" y="474522"/>
                  </a:lnTo>
                  <a:lnTo>
                    <a:pt x="34233" y="469728"/>
                  </a:lnTo>
                  <a:close/>
                </a:path>
                <a:path w="316229" h="538479">
                  <a:moveTo>
                    <a:pt x="42464" y="474522"/>
                  </a:moveTo>
                  <a:lnTo>
                    <a:pt x="36073" y="485496"/>
                  </a:lnTo>
                  <a:lnTo>
                    <a:pt x="61309" y="485496"/>
                  </a:lnTo>
                  <a:lnTo>
                    <a:pt x="42464" y="474522"/>
                  </a:lnTo>
                  <a:close/>
                </a:path>
                <a:path w="316229" h="538479">
                  <a:moveTo>
                    <a:pt x="307797" y="0"/>
                  </a:moveTo>
                  <a:lnTo>
                    <a:pt x="34233" y="469728"/>
                  </a:lnTo>
                  <a:lnTo>
                    <a:pt x="42464" y="474522"/>
                  </a:lnTo>
                  <a:lnTo>
                    <a:pt x="316028" y="4794"/>
                  </a:lnTo>
                  <a:lnTo>
                    <a:pt x="307797" y="0"/>
                  </a:lnTo>
                  <a:close/>
                </a:path>
              </a:pathLst>
            </a:custGeom>
            <a:solidFill>
              <a:srgbClr val="000000"/>
            </a:solidFill>
          </p:spPr>
          <p:txBody>
            <a:bodyPr wrap="square" lIns="0" tIns="0" rIns="0" bIns="0" rtlCol="0"/>
            <a:lstStyle/>
            <a:p/>
          </p:txBody>
        </p:sp>
      </p:grpSp>
      <p:sp>
        <p:nvSpPr>
          <p:cNvPr id="136" name="object 136" descr=""/>
          <p:cNvSpPr txBox="1"/>
          <p:nvPr/>
        </p:nvSpPr>
        <p:spPr>
          <a:xfrm>
            <a:off x="10389290" y="2808732"/>
            <a:ext cx="1270000" cy="656590"/>
          </a:xfrm>
          <a:prstGeom prst="rect">
            <a:avLst/>
          </a:prstGeom>
        </p:spPr>
        <p:txBody>
          <a:bodyPr wrap="square" lIns="0" tIns="12700" rIns="0" bIns="0" rtlCol="0" vert="horz">
            <a:spAutoFit/>
          </a:bodyPr>
          <a:lstStyle/>
          <a:p>
            <a:pPr algn="ctr" marL="12700" marR="5080">
              <a:lnSpc>
                <a:spcPct val="100000"/>
              </a:lnSpc>
              <a:spcBef>
                <a:spcPts val="100"/>
              </a:spcBef>
            </a:pPr>
            <a:r>
              <a:rPr dirty="0" sz="1400" spc="-10">
                <a:latin typeface="メイリオ"/>
                <a:cs typeface="メイリオ"/>
              </a:rPr>
              <a:t>海⽔を利⽤し、</a:t>
            </a:r>
            <a:r>
              <a:rPr dirty="0" sz="1400" spc="-15">
                <a:latin typeface="メイリオ"/>
                <a:cs typeface="メイリオ"/>
              </a:rPr>
              <a:t>プールで</a:t>
            </a:r>
            <a:endParaRPr sz="1400">
              <a:latin typeface="メイリオ"/>
              <a:cs typeface="メイリオ"/>
            </a:endParaRPr>
          </a:p>
          <a:p>
            <a:pPr algn="ctr">
              <a:lnSpc>
                <a:spcPts val="1610"/>
              </a:lnSpc>
            </a:pPr>
            <a:r>
              <a:rPr dirty="0" sz="1400" spc="-10">
                <a:latin typeface="メイリオ"/>
                <a:cs typeface="メイリオ"/>
              </a:rPr>
              <a:t>蒸気を凝縮</a:t>
            </a:r>
            <a:endParaRPr sz="1400">
              <a:latin typeface="メイリオ"/>
              <a:cs typeface="メイリオ"/>
            </a:endParaRPr>
          </a:p>
        </p:txBody>
      </p:sp>
      <p:sp>
        <p:nvSpPr>
          <p:cNvPr id="138" name="object 13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39" name="object 13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40" name="object 14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27</a:t>
            </a:r>
            <a:r>
              <a:rPr dirty="0" spc="-10"/>
              <a:t>/47</a:t>
            </a:r>
          </a:p>
        </p:txBody>
      </p:sp>
      <p:sp>
        <p:nvSpPr>
          <p:cNvPr id="137" name="object 137" descr=""/>
          <p:cNvSpPr txBox="1"/>
          <p:nvPr/>
        </p:nvSpPr>
        <p:spPr>
          <a:xfrm>
            <a:off x="1823777" y="2509307"/>
            <a:ext cx="3317240" cy="646430"/>
          </a:xfrm>
          <a:prstGeom prst="rect">
            <a:avLst/>
          </a:prstGeom>
          <a:solidFill>
            <a:srgbClr val="FFFFFF"/>
          </a:solidFill>
          <a:ln w="9525">
            <a:solidFill>
              <a:srgbClr val="000000"/>
            </a:solidFill>
          </a:ln>
        </p:spPr>
        <p:txBody>
          <a:bodyPr wrap="square" lIns="0" tIns="32384" rIns="0" bIns="0" rtlCol="0" vert="horz">
            <a:spAutoFit/>
          </a:bodyPr>
          <a:lstStyle/>
          <a:p>
            <a:pPr marL="90805">
              <a:lnSpc>
                <a:spcPts val="2135"/>
              </a:lnSpc>
              <a:spcBef>
                <a:spcPts val="254"/>
              </a:spcBef>
            </a:pPr>
            <a:r>
              <a:rPr dirty="0" sz="1800">
                <a:latin typeface="游ゴシック"/>
                <a:cs typeface="游ゴシック"/>
              </a:rPr>
              <a:t>福島第⼀</a:t>
            </a:r>
            <a:r>
              <a:rPr dirty="0" sz="1800" spc="-10">
                <a:latin typeface="游ゴシック"/>
                <a:cs typeface="游ゴシック"/>
              </a:rPr>
              <a:t>1</a:t>
            </a:r>
            <a:r>
              <a:rPr dirty="0" sz="1800" spc="-5">
                <a:latin typeface="游ゴシック"/>
                <a:cs typeface="游ゴシック"/>
              </a:rPr>
              <a:t>号機：</a:t>
            </a:r>
            <a:r>
              <a:rPr dirty="0" sz="1800" spc="-10">
                <a:latin typeface="游ゴシック"/>
                <a:cs typeface="游ゴシック"/>
              </a:rPr>
              <a:t>45</a:t>
            </a:r>
            <a:r>
              <a:rPr dirty="0" sz="1800">
                <a:latin typeface="游ゴシック"/>
                <a:cs typeface="游ゴシック"/>
              </a:rPr>
              <a:t>万</a:t>
            </a:r>
            <a:r>
              <a:rPr dirty="0" sz="1800" spc="-25">
                <a:latin typeface="游ゴシック"/>
                <a:cs typeface="游ゴシック"/>
              </a:rPr>
              <a:t>kW</a:t>
            </a:r>
            <a:endParaRPr sz="1800">
              <a:latin typeface="游ゴシック"/>
              <a:cs typeface="游ゴシック"/>
            </a:endParaRPr>
          </a:p>
          <a:p>
            <a:pPr marL="90805">
              <a:lnSpc>
                <a:spcPts val="2135"/>
              </a:lnSpc>
            </a:pPr>
            <a:r>
              <a:rPr dirty="0" sz="1800" spc="-5">
                <a:latin typeface="游ゴシック"/>
                <a:cs typeface="游ゴシック"/>
              </a:rPr>
              <a:t>福島第⼀２、３号機：</a:t>
            </a:r>
            <a:r>
              <a:rPr dirty="0" sz="1800" spc="-10">
                <a:latin typeface="游ゴシック"/>
                <a:cs typeface="游ゴシック"/>
              </a:rPr>
              <a:t>78</a:t>
            </a:r>
            <a:r>
              <a:rPr dirty="0" sz="1800">
                <a:latin typeface="游ゴシック"/>
                <a:cs typeface="游ゴシック"/>
              </a:rPr>
              <a:t>万</a:t>
            </a:r>
            <a:r>
              <a:rPr dirty="0" sz="1800" spc="-25">
                <a:latin typeface="游ゴシック"/>
                <a:cs typeface="游ゴシック"/>
              </a:rPr>
              <a:t>kW</a:t>
            </a:r>
            <a:endParaRPr sz="1800">
              <a:latin typeface="游ゴシック"/>
              <a:cs typeface="游ゴシック"/>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191" y="187451"/>
            <a:ext cx="4149725" cy="513080"/>
          </a:xfrm>
          <a:prstGeom prst="rect"/>
        </p:spPr>
        <p:txBody>
          <a:bodyPr wrap="square" lIns="0" tIns="12700" rIns="0" bIns="0" rtlCol="0" vert="horz">
            <a:spAutoFit/>
          </a:bodyPr>
          <a:lstStyle/>
          <a:p>
            <a:pPr marL="12700">
              <a:lnSpc>
                <a:spcPct val="100000"/>
              </a:lnSpc>
              <a:spcBef>
                <a:spcPts val="100"/>
              </a:spcBef>
            </a:pPr>
            <a:r>
              <a:rPr dirty="0" b="1">
                <a:latin typeface="游ゴシック"/>
                <a:cs typeface="游ゴシック"/>
              </a:rPr>
              <a:t>双葉病院「</a:t>
            </a:r>
            <a:r>
              <a:rPr dirty="0" spc="-25" b="1">
                <a:latin typeface="游ゴシック"/>
                <a:cs typeface="游ゴシック"/>
              </a:rPr>
              <a:t>45</a:t>
            </a:r>
            <a:r>
              <a:rPr dirty="0" spc="-15" b="1">
                <a:latin typeface="游ゴシック"/>
                <a:cs typeface="游ゴシック"/>
              </a:rPr>
              <a:t>⼈死亡」</a:t>
            </a:r>
          </a:p>
        </p:txBody>
      </p:sp>
      <p:pic>
        <p:nvPicPr>
          <p:cNvPr id="3" name="object 3" descr=""/>
          <p:cNvPicPr/>
          <p:nvPr/>
        </p:nvPicPr>
        <p:blipFill>
          <a:blip r:embed="rId2" cstate="print"/>
          <a:stretch>
            <a:fillRect/>
          </a:stretch>
        </p:blipFill>
        <p:spPr>
          <a:xfrm>
            <a:off x="5824898" y="2023487"/>
            <a:ext cx="5981205" cy="4120195"/>
          </a:xfrm>
          <a:prstGeom prst="rect">
            <a:avLst/>
          </a:prstGeom>
        </p:spPr>
      </p:pic>
      <p:sp>
        <p:nvSpPr>
          <p:cNvPr id="4" name="object 4" descr=""/>
          <p:cNvSpPr txBox="1"/>
          <p:nvPr/>
        </p:nvSpPr>
        <p:spPr>
          <a:xfrm>
            <a:off x="6172761" y="6208267"/>
            <a:ext cx="1739900"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ＭＳ Ｐゴシック"/>
                <a:cs typeface="ＭＳ Ｐゴシック"/>
              </a:rPr>
              <a:t>東洋経済</a:t>
            </a:r>
            <a:r>
              <a:rPr dirty="0" sz="1200">
                <a:latin typeface="Tahoma"/>
                <a:cs typeface="Tahoma"/>
              </a:rPr>
              <a:t>Online</a:t>
            </a:r>
            <a:r>
              <a:rPr dirty="0" sz="1200" spc="-10">
                <a:latin typeface="Tahoma"/>
                <a:cs typeface="Tahoma"/>
              </a:rPr>
              <a:t> </a:t>
            </a:r>
            <a:r>
              <a:rPr dirty="0" sz="1200" spc="-20">
                <a:latin typeface="ＭＳ Ｐゴシック"/>
                <a:cs typeface="ＭＳ Ｐゴシック"/>
              </a:rPr>
              <a:t>記事より：</a:t>
            </a:r>
            <a:endParaRPr sz="1200">
              <a:latin typeface="ＭＳ Ｐゴシック"/>
              <a:cs typeface="ＭＳ Ｐゴシック"/>
            </a:endParaRPr>
          </a:p>
        </p:txBody>
      </p:sp>
      <p:sp>
        <p:nvSpPr>
          <p:cNvPr id="5" name="object 5" descr=""/>
          <p:cNvSpPr txBox="1"/>
          <p:nvPr/>
        </p:nvSpPr>
        <p:spPr>
          <a:xfrm>
            <a:off x="7988861" y="6208267"/>
            <a:ext cx="3263265"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Tahoma"/>
                <a:cs typeface="Tahoma"/>
              </a:rPr>
              <a:t>https://toyokeizai.net/articles/-/648213?page=2</a:t>
            </a:r>
            <a:endParaRPr sz="1200">
              <a:latin typeface="Tahoma"/>
              <a:cs typeface="Tahoma"/>
            </a:endParaRPr>
          </a:p>
        </p:txBody>
      </p:sp>
      <p:sp>
        <p:nvSpPr>
          <p:cNvPr id="6" name="object 6" descr=""/>
          <p:cNvSpPr txBox="1"/>
          <p:nvPr/>
        </p:nvSpPr>
        <p:spPr>
          <a:xfrm>
            <a:off x="256686" y="849758"/>
            <a:ext cx="11678920" cy="1016000"/>
          </a:xfrm>
          <a:prstGeom prst="rect">
            <a:avLst/>
          </a:prstGeom>
          <a:ln w="12700">
            <a:solidFill>
              <a:srgbClr val="40458C"/>
            </a:solidFill>
          </a:ln>
        </p:spPr>
        <p:txBody>
          <a:bodyPr wrap="square" lIns="0" tIns="20955" rIns="0" bIns="0" rtlCol="0" vert="horz">
            <a:spAutoFit/>
          </a:bodyPr>
          <a:lstStyle/>
          <a:p>
            <a:pPr marL="433705" indent="-342900">
              <a:lnSpc>
                <a:spcPct val="100000"/>
              </a:lnSpc>
              <a:spcBef>
                <a:spcPts val="165"/>
              </a:spcBef>
              <a:buClr>
                <a:srgbClr val="A6A6A6"/>
              </a:buClr>
              <a:buFont typeface="Wingdings"/>
              <a:buChar char=""/>
              <a:tabLst>
                <a:tab pos="433705" algn="l"/>
              </a:tabLst>
            </a:pPr>
            <a:r>
              <a:rPr dirty="0" sz="2000" spc="-5">
                <a:latin typeface="游ゴシック"/>
                <a:cs typeface="游ゴシック"/>
              </a:rPr>
              <a:t>停電と医療従事者の不⾜により、医療依存度が⾼い患者に対する医療レベルを維持できなかった</a:t>
            </a:r>
            <a:endParaRPr sz="2000">
              <a:latin typeface="游ゴシック"/>
              <a:cs typeface="游ゴシック"/>
            </a:endParaRPr>
          </a:p>
          <a:p>
            <a:pPr marL="433705" indent="-342900">
              <a:lnSpc>
                <a:spcPct val="100000"/>
              </a:lnSpc>
              <a:buClr>
                <a:srgbClr val="A6A6A6"/>
              </a:buClr>
              <a:buFont typeface="Wingdings"/>
              <a:buChar char=""/>
              <a:tabLst>
                <a:tab pos="433705" algn="l"/>
              </a:tabLst>
            </a:pPr>
            <a:r>
              <a:rPr dirty="0" sz="2000" spc="-5">
                <a:latin typeface="游ゴシック"/>
                <a:cs typeface="游ゴシック"/>
              </a:rPr>
              <a:t>放射性物質の拡散で、⾃衛隊が迅速に対応できなかった</a:t>
            </a:r>
            <a:endParaRPr sz="2000">
              <a:latin typeface="游ゴシック"/>
              <a:cs typeface="游ゴシック"/>
            </a:endParaRPr>
          </a:p>
          <a:p>
            <a:pPr marL="433705" indent="-342900">
              <a:lnSpc>
                <a:spcPct val="100000"/>
              </a:lnSpc>
              <a:buClr>
                <a:srgbClr val="A6A6A6"/>
              </a:buClr>
              <a:buFont typeface="Wingdings"/>
              <a:buChar char=""/>
              <a:tabLst>
                <a:tab pos="433705" algn="l"/>
              </a:tabLst>
            </a:pPr>
            <a:r>
              <a:rPr dirty="0" sz="2000" spc="-5">
                <a:latin typeface="游ゴシック"/>
                <a:cs typeface="游ゴシック"/>
              </a:rPr>
              <a:t>混乱の中、病院、町、オフサイトセンター、⾃衛隊の間で的確な情報共有ができなかった</a:t>
            </a:r>
            <a:endParaRPr sz="2000">
              <a:latin typeface="游ゴシック"/>
              <a:cs typeface="游ゴシック"/>
            </a:endParaRPr>
          </a:p>
        </p:txBody>
      </p:sp>
      <p:pic>
        <p:nvPicPr>
          <p:cNvPr id="7" name="object 7" descr=""/>
          <p:cNvPicPr/>
          <p:nvPr/>
        </p:nvPicPr>
        <p:blipFill>
          <a:blip r:embed="rId3" cstate="print"/>
          <a:stretch>
            <a:fillRect/>
          </a:stretch>
        </p:blipFill>
        <p:spPr>
          <a:xfrm>
            <a:off x="144194" y="2287347"/>
            <a:ext cx="5613678" cy="3383318"/>
          </a:xfrm>
          <a:prstGeom prst="rect">
            <a:avLst/>
          </a:prstGeom>
        </p:spPr>
      </p:pic>
      <p:sp>
        <p:nvSpPr>
          <p:cNvPr id="8" name="object 8" descr=""/>
          <p:cNvSpPr txBox="1"/>
          <p:nvPr/>
        </p:nvSpPr>
        <p:spPr>
          <a:xfrm>
            <a:off x="3593139" y="4592828"/>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spc="-25">
                <a:solidFill>
                  <a:srgbClr val="FFFFFF"/>
                </a:solidFill>
                <a:latin typeface="Microsoft JhengHei"/>
                <a:cs typeface="Microsoft JhengHei"/>
              </a:rPr>
              <a:t>病棟</a:t>
            </a:r>
            <a:endParaRPr sz="1800">
              <a:latin typeface="Microsoft JhengHei"/>
              <a:cs typeface="Microsoft JhengHei"/>
            </a:endParaRPr>
          </a:p>
        </p:txBody>
      </p:sp>
      <p:sp>
        <p:nvSpPr>
          <p:cNvPr id="12" name="object 12"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3" name="object 13"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28</a:t>
            </a:r>
            <a:r>
              <a:rPr dirty="0" spc="-10"/>
              <a:t>/47</a:t>
            </a:r>
          </a:p>
        </p:txBody>
      </p:sp>
      <p:sp>
        <p:nvSpPr>
          <p:cNvPr id="9" name="object 9" descr=""/>
          <p:cNvSpPr txBox="1"/>
          <p:nvPr/>
        </p:nvSpPr>
        <p:spPr>
          <a:xfrm>
            <a:off x="4118197" y="3727195"/>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spc="-20">
                <a:solidFill>
                  <a:srgbClr val="FFFFFF"/>
                </a:solidFill>
                <a:latin typeface="Microsoft JhengHei"/>
                <a:cs typeface="Microsoft JhengHei"/>
              </a:rPr>
              <a:t>管理棟</a:t>
            </a:r>
            <a:endParaRPr sz="1800">
              <a:latin typeface="Microsoft JhengHei"/>
              <a:cs typeface="Microsoft JhengHei"/>
            </a:endParaRPr>
          </a:p>
        </p:txBody>
      </p:sp>
      <p:sp>
        <p:nvSpPr>
          <p:cNvPr id="10" name="object 10" descr=""/>
          <p:cNvSpPr txBox="1"/>
          <p:nvPr/>
        </p:nvSpPr>
        <p:spPr>
          <a:xfrm>
            <a:off x="2579886" y="3745483"/>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spc="-20">
                <a:solidFill>
                  <a:srgbClr val="FFFFFF"/>
                </a:solidFill>
                <a:latin typeface="Microsoft JhengHei"/>
                <a:cs typeface="Microsoft JhengHei"/>
              </a:rPr>
              <a:t>療養棟</a:t>
            </a:r>
            <a:endParaRPr sz="1800">
              <a:latin typeface="Microsoft JhengHei"/>
              <a:cs typeface="Microsoft JhengHei"/>
            </a:endParaRPr>
          </a:p>
        </p:txBody>
      </p:sp>
      <p:sp>
        <p:nvSpPr>
          <p:cNvPr id="11" name="object 11" descr=""/>
          <p:cNvSpPr txBox="1"/>
          <p:nvPr/>
        </p:nvSpPr>
        <p:spPr>
          <a:xfrm>
            <a:off x="4923402" y="4556252"/>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spc="-25">
                <a:solidFill>
                  <a:srgbClr val="FFFFFF"/>
                </a:solidFill>
                <a:latin typeface="Microsoft JhengHei"/>
                <a:cs typeface="Microsoft JhengHei"/>
              </a:rPr>
              <a:t>入口</a:t>
            </a:r>
            <a:endParaRPr sz="1800">
              <a:latin typeface="Microsoft JhengHei"/>
              <a:cs typeface="Microsoft JhengHe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421614" y="2624176"/>
            <a:ext cx="11663680" cy="3789045"/>
            <a:chOff x="421614" y="2624176"/>
            <a:chExt cx="11663680" cy="3789045"/>
          </a:xfrm>
        </p:grpSpPr>
        <p:pic>
          <p:nvPicPr>
            <p:cNvPr id="3" name="object 3" descr=""/>
            <p:cNvPicPr/>
            <p:nvPr/>
          </p:nvPicPr>
          <p:blipFill>
            <a:blip r:embed="rId2" cstate="print"/>
            <a:stretch>
              <a:fillRect/>
            </a:stretch>
          </p:blipFill>
          <p:spPr>
            <a:xfrm>
              <a:off x="421614" y="2624176"/>
              <a:ext cx="4688445" cy="2637250"/>
            </a:xfrm>
            <a:prstGeom prst="rect">
              <a:avLst/>
            </a:prstGeom>
          </p:spPr>
        </p:pic>
        <p:pic>
          <p:nvPicPr>
            <p:cNvPr id="4" name="object 4" descr=""/>
            <p:cNvPicPr/>
            <p:nvPr/>
          </p:nvPicPr>
          <p:blipFill>
            <a:blip r:embed="rId3" cstate="print"/>
            <a:stretch>
              <a:fillRect/>
            </a:stretch>
          </p:blipFill>
          <p:spPr>
            <a:xfrm>
              <a:off x="4303776" y="3240023"/>
              <a:ext cx="2679192" cy="2724911"/>
            </a:xfrm>
            <a:prstGeom prst="rect">
              <a:avLst/>
            </a:prstGeom>
          </p:spPr>
        </p:pic>
        <p:pic>
          <p:nvPicPr>
            <p:cNvPr id="5" name="object 5" descr=""/>
            <p:cNvPicPr/>
            <p:nvPr/>
          </p:nvPicPr>
          <p:blipFill>
            <a:blip r:embed="rId4" cstate="print"/>
            <a:stretch>
              <a:fillRect/>
            </a:stretch>
          </p:blipFill>
          <p:spPr>
            <a:xfrm>
              <a:off x="6318503" y="3249167"/>
              <a:ext cx="2505455" cy="1533143"/>
            </a:xfrm>
            <a:prstGeom prst="rect">
              <a:avLst/>
            </a:prstGeom>
          </p:spPr>
        </p:pic>
        <p:pic>
          <p:nvPicPr>
            <p:cNvPr id="6" name="object 6" descr=""/>
            <p:cNvPicPr/>
            <p:nvPr/>
          </p:nvPicPr>
          <p:blipFill>
            <a:blip r:embed="rId5" cstate="print"/>
            <a:stretch>
              <a:fillRect/>
            </a:stretch>
          </p:blipFill>
          <p:spPr>
            <a:xfrm>
              <a:off x="5812535" y="4760975"/>
              <a:ext cx="3011423" cy="1194815"/>
            </a:xfrm>
            <a:prstGeom prst="rect">
              <a:avLst/>
            </a:prstGeom>
          </p:spPr>
        </p:pic>
        <p:pic>
          <p:nvPicPr>
            <p:cNvPr id="7" name="object 7" descr=""/>
            <p:cNvPicPr/>
            <p:nvPr/>
          </p:nvPicPr>
          <p:blipFill>
            <a:blip r:embed="rId6" cstate="print"/>
            <a:stretch>
              <a:fillRect/>
            </a:stretch>
          </p:blipFill>
          <p:spPr>
            <a:xfrm>
              <a:off x="8224695" y="3945771"/>
              <a:ext cx="3860322" cy="2467123"/>
            </a:xfrm>
            <a:prstGeom prst="rect">
              <a:avLst/>
            </a:prstGeom>
          </p:spPr>
        </p:pic>
      </p:grpSp>
      <p:sp>
        <p:nvSpPr>
          <p:cNvPr id="8" name="object 8"/>
          <p:cNvSpPr txBox="1">
            <a:spLocks noGrp="1"/>
          </p:cNvSpPr>
          <p:nvPr>
            <p:ph type="title"/>
          </p:nvPr>
        </p:nvSpPr>
        <p:spPr>
          <a:xfrm>
            <a:off x="2554795" y="193547"/>
            <a:ext cx="69342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⽇本を取り巻くエネルギーの供給状況</a:t>
            </a:r>
          </a:p>
        </p:txBody>
      </p:sp>
      <p:sp>
        <p:nvSpPr>
          <p:cNvPr id="10" name="object 10"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2" name="object 12"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2</a:t>
            </a:r>
            <a:r>
              <a:rPr dirty="0" spc="-20"/>
              <a:t>/47</a:t>
            </a:r>
          </a:p>
        </p:txBody>
      </p:sp>
      <p:sp>
        <p:nvSpPr>
          <p:cNvPr id="9" name="object 9" descr=""/>
          <p:cNvSpPr txBox="1"/>
          <p:nvPr/>
        </p:nvSpPr>
        <p:spPr>
          <a:xfrm>
            <a:off x="431514" y="877896"/>
            <a:ext cx="11363325" cy="1631314"/>
          </a:xfrm>
          <a:prstGeom prst="rect">
            <a:avLst/>
          </a:prstGeom>
          <a:ln w="9525">
            <a:solidFill>
              <a:srgbClr val="000000"/>
            </a:solidFill>
          </a:ln>
        </p:spPr>
        <p:txBody>
          <a:bodyPr wrap="square" lIns="0" tIns="20320" rIns="0" bIns="0" rtlCol="0" vert="horz">
            <a:spAutoFit/>
          </a:bodyPr>
          <a:lstStyle/>
          <a:p>
            <a:pPr marL="433705" indent="-342900">
              <a:lnSpc>
                <a:spcPct val="100000"/>
              </a:lnSpc>
              <a:spcBef>
                <a:spcPts val="160"/>
              </a:spcBef>
              <a:buClr>
                <a:srgbClr val="A6A6A6"/>
              </a:buClr>
              <a:buFont typeface="Wingdings"/>
              <a:buChar char=""/>
              <a:tabLst>
                <a:tab pos="433705" algn="l"/>
              </a:tabLst>
            </a:pPr>
            <a:r>
              <a:rPr dirty="0" sz="2000">
                <a:latin typeface="游ゴシック"/>
                <a:cs typeface="游ゴシック"/>
              </a:rPr>
              <a:t>エネルギー資源は国家間の紛争の元で、資源のない⽇本は技術による</a:t>
            </a:r>
            <a:r>
              <a:rPr dirty="0" sz="2000">
                <a:solidFill>
                  <a:srgbClr val="FF0000"/>
                </a:solidFill>
                <a:latin typeface="游ゴシック"/>
                <a:cs typeface="游ゴシック"/>
              </a:rPr>
              <a:t>エネルギーの⾃⽴</a:t>
            </a:r>
            <a:r>
              <a:rPr dirty="0" sz="2000" spc="-20">
                <a:latin typeface="游ゴシック"/>
                <a:cs typeface="游ゴシック"/>
              </a:rPr>
              <a:t>が必要</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spc="-5">
                <a:latin typeface="游ゴシック"/>
                <a:cs typeface="游ゴシック"/>
              </a:rPr>
              <a:t>全世界が温暖化抑制のために、⽯炭、⽯油、天然ガスからの転換を急いでいる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a:latin typeface="游ゴシック"/>
                <a:cs typeface="游ゴシック"/>
              </a:rPr>
              <a:t>⽔⼒発電は開発し尽くされ、太陽光や⾵⼒発電では</a:t>
            </a:r>
            <a:r>
              <a:rPr dirty="0" sz="2000" spc="-5">
                <a:solidFill>
                  <a:srgbClr val="FF0000"/>
                </a:solidFill>
                <a:latin typeface="游ゴシック"/>
                <a:cs typeface="游ゴシック"/>
              </a:rPr>
              <a:t>量が不⾜し価格が⾼い</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a:latin typeface="游ゴシック"/>
                <a:cs typeface="游ゴシック"/>
              </a:rPr>
              <a:t>⼀⽅で、原⼦⼒発電は</a:t>
            </a:r>
            <a:r>
              <a:rPr dirty="0" sz="2000">
                <a:solidFill>
                  <a:srgbClr val="FF0000"/>
                </a:solidFill>
                <a:latin typeface="游ゴシック"/>
                <a:cs typeface="游ゴシック"/>
              </a:rPr>
              <a:t>事故が起こると影響が甚⼤</a:t>
            </a:r>
            <a:r>
              <a:rPr dirty="0" sz="2000" spc="-10">
                <a:latin typeface="游ゴシック"/>
                <a:cs typeface="游ゴシック"/>
              </a:rPr>
              <a:t>なことが課題</a:t>
            </a:r>
            <a:endParaRPr sz="2000">
              <a:latin typeface="游ゴシック"/>
              <a:cs typeface="游ゴシック"/>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6497" y="126491"/>
            <a:ext cx="77470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事故時の住⺠の⽅の緊急避難を不要にする</a:t>
            </a:r>
          </a:p>
        </p:txBody>
      </p:sp>
      <p:sp>
        <p:nvSpPr>
          <p:cNvPr id="3" name="object 3" descr=""/>
          <p:cNvSpPr txBox="1"/>
          <p:nvPr/>
        </p:nvSpPr>
        <p:spPr>
          <a:xfrm>
            <a:off x="3798813" y="5882132"/>
            <a:ext cx="7101205" cy="556260"/>
          </a:xfrm>
          <a:prstGeom prst="rect">
            <a:avLst/>
          </a:prstGeom>
        </p:spPr>
        <p:txBody>
          <a:bodyPr wrap="square" lIns="0" tIns="94615" rIns="0" bIns="0" rtlCol="0" vert="horz">
            <a:spAutoFit/>
          </a:bodyPr>
          <a:lstStyle/>
          <a:p>
            <a:pPr marL="59055">
              <a:lnSpc>
                <a:spcPct val="100000"/>
              </a:lnSpc>
              <a:spcBef>
                <a:spcPts val="745"/>
              </a:spcBef>
            </a:pPr>
            <a:r>
              <a:rPr dirty="0" sz="1200">
                <a:latin typeface="游ゴシック"/>
                <a:cs typeface="游ゴシック"/>
              </a:rPr>
              <a:t>東⽇本⼤震災・東京電⼒福島第⼀原⼦⼒発電所事故による避難⼈数（2011/3/25</a:t>
            </a:r>
            <a:r>
              <a:rPr dirty="0" sz="1200" spc="-60">
                <a:latin typeface="游ゴシック"/>
                <a:cs typeface="游ゴシック"/>
              </a:rPr>
              <a:t> </a:t>
            </a:r>
            <a:r>
              <a:rPr dirty="0" sz="1200" spc="-10">
                <a:latin typeface="游ゴシック"/>
                <a:cs typeface="游ゴシック"/>
              </a:rPr>
              <a:t>8</a:t>
            </a:r>
            <a:r>
              <a:rPr dirty="0" sz="1200">
                <a:latin typeface="游ゴシック"/>
                <a:cs typeface="游ゴシック"/>
              </a:rPr>
              <a:t>時時点</a:t>
            </a:r>
            <a:r>
              <a:rPr dirty="0" sz="1200" spc="-20">
                <a:latin typeface="游ゴシック"/>
                <a:cs typeface="游ゴシック"/>
              </a:rPr>
              <a:t>）</a:t>
            </a:r>
            <a:r>
              <a:rPr dirty="0" baseline="27777" sz="1200" spc="-30">
                <a:latin typeface="游ゴシック"/>
                <a:cs typeface="游ゴシック"/>
              </a:rPr>
              <a:t>[1]</a:t>
            </a:r>
            <a:endParaRPr baseline="27777" sz="1200">
              <a:latin typeface="游ゴシック"/>
              <a:cs typeface="游ゴシック"/>
            </a:endParaRPr>
          </a:p>
          <a:p>
            <a:pPr marL="38100">
              <a:lnSpc>
                <a:spcPct val="100000"/>
              </a:lnSpc>
              <a:spcBef>
                <a:spcPts val="650"/>
              </a:spcBef>
            </a:pPr>
            <a:r>
              <a:rPr dirty="0" sz="1200">
                <a:latin typeface="游ゴシック"/>
                <a:cs typeface="游ゴシック"/>
              </a:rPr>
              <a:t>[1</a:t>
            </a:r>
            <a:r>
              <a:rPr dirty="0" sz="1200" spc="-5">
                <a:latin typeface="游ゴシック"/>
                <a:cs typeface="游ゴシック"/>
              </a:rPr>
              <a:t>] 福島県災害対策本部「平成</a:t>
            </a:r>
            <a:r>
              <a:rPr dirty="0" sz="1200" spc="-10">
                <a:latin typeface="游ゴシック"/>
                <a:cs typeface="游ゴシック"/>
              </a:rPr>
              <a:t>23</a:t>
            </a:r>
            <a:r>
              <a:rPr dirty="0" sz="1200">
                <a:latin typeface="游ゴシック"/>
                <a:cs typeface="游ゴシック"/>
              </a:rPr>
              <a:t>年度東北地⽅太平洋沖地震による被害状況即報（第</a:t>
            </a:r>
            <a:r>
              <a:rPr dirty="0" sz="1200" spc="-10">
                <a:latin typeface="游ゴシック"/>
                <a:cs typeface="游ゴシック"/>
              </a:rPr>
              <a:t>64</a:t>
            </a:r>
            <a:r>
              <a:rPr dirty="0" sz="1200">
                <a:latin typeface="游ゴシック"/>
                <a:cs typeface="游ゴシック"/>
              </a:rPr>
              <a:t>報）</a:t>
            </a:r>
            <a:r>
              <a:rPr dirty="0" sz="1200" spc="-10">
                <a:latin typeface="游ゴシック"/>
                <a:cs typeface="游ゴシック"/>
              </a:rPr>
              <a:t>」 より作成</a:t>
            </a:r>
            <a:endParaRPr sz="1200">
              <a:latin typeface="游ゴシック"/>
              <a:cs typeface="游ゴシック"/>
            </a:endParaRPr>
          </a:p>
        </p:txBody>
      </p:sp>
      <p:grpSp>
        <p:nvGrpSpPr>
          <p:cNvPr id="4" name="object 4" descr=""/>
          <p:cNvGrpSpPr/>
          <p:nvPr/>
        </p:nvGrpSpPr>
        <p:grpSpPr>
          <a:xfrm>
            <a:off x="3167249" y="1897316"/>
            <a:ext cx="4152900" cy="3270250"/>
            <a:chOff x="3167249" y="1897316"/>
            <a:chExt cx="4152900" cy="3270250"/>
          </a:xfrm>
        </p:grpSpPr>
        <p:sp>
          <p:nvSpPr>
            <p:cNvPr id="5" name="object 5" descr=""/>
            <p:cNvSpPr/>
            <p:nvPr/>
          </p:nvSpPr>
          <p:spPr>
            <a:xfrm>
              <a:off x="5497690" y="1906841"/>
              <a:ext cx="1822450" cy="3237230"/>
            </a:xfrm>
            <a:custGeom>
              <a:avLst/>
              <a:gdLst/>
              <a:ahLst/>
              <a:cxnLst/>
              <a:rect l="l" t="t" r="r" b="b"/>
              <a:pathLst>
                <a:path w="1822450" h="3237229">
                  <a:moveTo>
                    <a:pt x="1822450" y="0"/>
                  </a:moveTo>
                  <a:lnTo>
                    <a:pt x="246062" y="0"/>
                  </a:lnTo>
                  <a:lnTo>
                    <a:pt x="246062" y="1587"/>
                  </a:lnTo>
                  <a:lnTo>
                    <a:pt x="635" y="1587"/>
                  </a:lnTo>
                  <a:lnTo>
                    <a:pt x="53809" y="92557"/>
                  </a:lnTo>
                  <a:lnTo>
                    <a:pt x="88633" y="130657"/>
                  </a:lnTo>
                  <a:lnTo>
                    <a:pt x="79133" y="317919"/>
                  </a:lnTo>
                  <a:lnTo>
                    <a:pt x="88633" y="343306"/>
                  </a:lnTo>
                  <a:lnTo>
                    <a:pt x="88633" y="498830"/>
                  </a:lnTo>
                  <a:lnTo>
                    <a:pt x="132956" y="692442"/>
                  </a:lnTo>
                  <a:lnTo>
                    <a:pt x="145618" y="740054"/>
                  </a:lnTo>
                  <a:lnTo>
                    <a:pt x="151942" y="838441"/>
                  </a:lnTo>
                  <a:lnTo>
                    <a:pt x="158267" y="946353"/>
                  </a:lnTo>
                  <a:lnTo>
                    <a:pt x="177266" y="1016177"/>
                  </a:lnTo>
                  <a:lnTo>
                    <a:pt x="158267" y="1130439"/>
                  </a:lnTo>
                  <a:lnTo>
                    <a:pt x="183591" y="1371663"/>
                  </a:lnTo>
                  <a:lnTo>
                    <a:pt x="227914" y="1638274"/>
                  </a:lnTo>
                  <a:lnTo>
                    <a:pt x="231076" y="1689061"/>
                  </a:lnTo>
                  <a:lnTo>
                    <a:pt x="246062" y="1743163"/>
                  </a:lnTo>
                  <a:lnTo>
                    <a:pt x="246062" y="1748993"/>
                  </a:lnTo>
                  <a:lnTo>
                    <a:pt x="227914" y="1809673"/>
                  </a:lnTo>
                  <a:lnTo>
                    <a:pt x="224751" y="1873148"/>
                  </a:lnTo>
                  <a:lnTo>
                    <a:pt x="231076" y="1952498"/>
                  </a:lnTo>
                  <a:lnTo>
                    <a:pt x="212090" y="2079459"/>
                  </a:lnTo>
                  <a:lnTo>
                    <a:pt x="224751" y="2142934"/>
                  </a:lnTo>
                  <a:lnTo>
                    <a:pt x="212090" y="2250846"/>
                  </a:lnTo>
                  <a:lnTo>
                    <a:pt x="227914" y="2380983"/>
                  </a:lnTo>
                  <a:lnTo>
                    <a:pt x="231076" y="2488895"/>
                  </a:lnTo>
                  <a:lnTo>
                    <a:pt x="240576" y="2501582"/>
                  </a:lnTo>
                  <a:lnTo>
                    <a:pt x="208915" y="2549194"/>
                  </a:lnTo>
                  <a:lnTo>
                    <a:pt x="208915" y="2587282"/>
                  </a:lnTo>
                  <a:lnTo>
                    <a:pt x="215252" y="2612682"/>
                  </a:lnTo>
                  <a:lnTo>
                    <a:pt x="196253" y="2660281"/>
                  </a:lnTo>
                  <a:lnTo>
                    <a:pt x="174104" y="2720594"/>
                  </a:lnTo>
                  <a:lnTo>
                    <a:pt x="183591" y="2774543"/>
                  </a:lnTo>
                  <a:lnTo>
                    <a:pt x="183591" y="2818981"/>
                  </a:lnTo>
                  <a:lnTo>
                    <a:pt x="170929" y="2834856"/>
                  </a:lnTo>
                  <a:lnTo>
                    <a:pt x="183591" y="2853893"/>
                  </a:lnTo>
                  <a:lnTo>
                    <a:pt x="164604" y="2844381"/>
                  </a:lnTo>
                  <a:lnTo>
                    <a:pt x="164604" y="2955467"/>
                  </a:lnTo>
                  <a:lnTo>
                    <a:pt x="136118" y="3076067"/>
                  </a:lnTo>
                  <a:lnTo>
                    <a:pt x="107632" y="3187166"/>
                  </a:lnTo>
                  <a:lnTo>
                    <a:pt x="101295" y="3234766"/>
                  </a:lnTo>
                  <a:lnTo>
                    <a:pt x="0" y="1587"/>
                  </a:lnTo>
                  <a:lnTo>
                    <a:pt x="0" y="3236912"/>
                  </a:lnTo>
                  <a:lnTo>
                    <a:pt x="246062" y="3236912"/>
                  </a:lnTo>
                  <a:lnTo>
                    <a:pt x="247650" y="3236912"/>
                  </a:lnTo>
                  <a:lnTo>
                    <a:pt x="1822450" y="3236912"/>
                  </a:lnTo>
                  <a:lnTo>
                    <a:pt x="1822450" y="0"/>
                  </a:lnTo>
                  <a:close/>
                </a:path>
              </a:pathLst>
            </a:custGeom>
            <a:solidFill>
              <a:srgbClr val="DDEAF6"/>
            </a:solidFill>
          </p:spPr>
          <p:txBody>
            <a:bodyPr wrap="square" lIns="0" tIns="0" rIns="0" bIns="0" rtlCol="0"/>
            <a:lstStyle/>
            <a:p/>
          </p:txBody>
        </p:sp>
        <p:sp>
          <p:nvSpPr>
            <p:cNvPr id="6" name="object 6" descr=""/>
            <p:cNvSpPr/>
            <p:nvPr/>
          </p:nvSpPr>
          <p:spPr>
            <a:xfrm>
              <a:off x="5424674" y="2546604"/>
              <a:ext cx="176530" cy="2611755"/>
            </a:xfrm>
            <a:custGeom>
              <a:avLst/>
              <a:gdLst/>
              <a:ahLst/>
              <a:cxnLst/>
              <a:rect l="l" t="t" r="r" b="b"/>
              <a:pathLst>
                <a:path w="176529" h="2611754">
                  <a:moveTo>
                    <a:pt x="176212" y="0"/>
                  </a:moveTo>
                  <a:lnTo>
                    <a:pt x="0" y="0"/>
                  </a:lnTo>
                  <a:lnTo>
                    <a:pt x="0" y="2611437"/>
                  </a:lnTo>
                  <a:lnTo>
                    <a:pt x="176212" y="2611437"/>
                  </a:lnTo>
                  <a:lnTo>
                    <a:pt x="176212" y="0"/>
                  </a:lnTo>
                  <a:close/>
                </a:path>
              </a:pathLst>
            </a:custGeom>
            <a:solidFill>
              <a:srgbClr val="FFFFFF"/>
            </a:solidFill>
          </p:spPr>
          <p:txBody>
            <a:bodyPr wrap="square" lIns="0" tIns="0" rIns="0" bIns="0" rtlCol="0"/>
            <a:lstStyle/>
            <a:p/>
          </p:txBody>
        </p:sp>
        <p:pic>
          <p:nvPicPr>
            <p:cNvPr id="7" name="object 7" descr=""/>
            <p:cNvPicPr/>
            <p:nvPr/>
          </p:nvPicPr>
          <p:blipFill>
            <a:blip r:embed="rId2" cstate="print"/>
            <a:stretch>
              <a:fillRect/>
            </a:stretch>
          </p:blipFill>
          <p:spPr>
            <a:xfrm>
              <a:off x="3167249" y="1897316"/>
              <a:ext cx="3630123" cy="3270250"/>
            </a:xfrm>
            <a:prstGeom prst="rect">
              <a:avLst/>
            </a:prstGeom>
          </p:spPr>
        </p:pic>
      </p:grpSp>
      <p:sp>
        <p:nvSpPr>
          <p:cNvPr id="8" name="object 8" descr=""/>
          <p:cNvSpPr txBox="1"/>
          <p:nvPr/>
        </p:nvSpPr>
        <p:spPr>
          <a:xfrm>
            <a:off x="4818249" y="2500884"/>
            <a:ext cx="736600" cy="455295"/>
          </a:xfrm>
          <a:prstGeom prst="rect">
            <a:avLst/>
          </a:prstGeom>
        </p:spPr>
        <p:txBody>
          <a:bodyPr wrap="square" lIns="0" tIns="12700" rIns="0" bIns="0" rtlCol="0" vert="horz">
            <a:spAutoFit/>
          </a:bodyPr>
          <a:lstStyle/>
          <a:p>
            <a:pPr marL="12700">
              <a:lnSpc>
                <a:spcPct val="100000"/>
              </a:lnSpc>
              <a:spcBef>
                <a:spcPts val="100"/>
              </a:spcBef>
            </a:pPr>
            <a:r>
              <a:rPr dirty="0" sz="1400" spc="-15">
                <a:latin typeface="メイリオ"/>
                <a:cs typeface="メイリオ"/>
              </a:rPr>
              <a:t>南相⾺市</a:t>
            </a:r>
            <a:endParaRPr sz="1400">
              <a:latin typeface="メイリオ"/>
              <a:cs typeface="メイリオ"/>
            </a:endParaRPr>
          </a:p>
          <a:p>
            <a:pPr marL="82550">
              <a:lnSpc>
                <a:spcPct val="100000"/>
              </a:lnSpc>
              <a:spcBef>
                <a:spcPts val="20"/>
              </a:spcBef>
            </a:pPr>
            <a:r>
              <a:rPr dirty="0" sz="1400" spc="-10">
                <a:latin typeface="Arial"/>
                <a:cs typeface="Arial"/>
              </a:rPr>
              <a:t>5713</a:t>
            </a:r>
            <a:r>
              <a:rPr dirty="0" sz="1400" spc="-50">
                <a:latin typeface="メイリオ"/>
                <a:cs typeface="メイリオ"/>
              </a:rPr>
              <a:t>⼈</a:t>
            </a:r>
            <a:endParaRPr sz="1400">
              <a:latin typeface="メイリオ"/>
              <a:cs typeface="メイリオ"/>
            </a:endParaRPr>
          </a:p>
        </p:txBody>
      </p:sp>
      <p:sp>
        <p:nvSpPr>
          <p:cNvPr id="9" name="object 9" descr=""/>
          <p:cNvSpPr txBox="1"/>
          <p:nvPr/>
        </p:nvSpPr>
        <p:spPr>
          <a:xfrm>
            <a:off x="3964174" y="2232659"/>
            <a:ext cx="596900" cy="455295"/>
          </a:xfrm>
          <a:prstGeom prst="rect">
            <a:avLst/>
          </a:prstGeom>
        </p:spPr>
        <p:txBody>
          <a:bodyPr wrap="square" lIns="0" tIns="12700" rIns="0" bIns="0" rtlCol="0" vert="horz">
            <a:spAutoFit/>
          </a:bodyPr>
          <a:lstStyle/>
          <a:p>
            <a:pPr marL="31750">
              <a:lnSpc>
                <a:spcPct val="100000"/>
              </a:lnSpc>
              <a:spcBef>
                <a:spcPts val="100"/>
              </a:spcBef>
            </a:pPr>
            <a:r>
              <a:rPr dirty="0" sz="1400" spc="-20">
                <a:latin typeface="メイリオ"/>
                <a:cs typeface="メイリオ"/>
              </a:rPr>
              <a:t>飯舘村</a:t>
            </a:r>
            <a:endParaRPr sz="1400">
              <a:latin typeface="メイリオ"/>
              <a:cs typeface="メイリオ"/>
            </a:endParaRPr>
          </a:p>
          <a:p>
            <a:pPr marL="12700">
              <a:lnSpc>
                <a:spcPct val="100000"/>
              </a:lnSpc>
              <a:spcBef>
                <a:spcPts val="25"/>
              </a:spcBef>
            </a:pPr>
            <a:r>
              <a:rPr dirty="0" sz="1400" spc="-10">
                <a:latin typeface="Arial"/>
                <a:cs typeface="Arial"/>
              </a:rPr>
              <a:t>2430</a:t>
            </a:r>
            <a:r>
              <a:rPr dirty="0" sz="1400" spc="-50">
                <a:latin typeface="メイリオ"/>
                <a:cs typeface="メイリオ"/>
              </a:rPr>
              <a:t>⼈</a:t>
            </a:r>
            <a:endParaRPr sz="1400">
              <a:latin typeface="メイリオ"/>
              <a:cs typeface="メイリオ"/>
            </a:endParaRPr>
          </a:p>
        </p:txBody>
      </p:sp>
      <p:sp>
        <p:nvSpPr>
          <p:cNvPr id="10" name="object 10" descr=""/>
          <p:cNvSpPr txBox="1"/>
          <p:nvPr/>
        </p:nvSpPr>
        <p:spPr>
          <a:xfrm>
            <a:off x="5851955" y="2860547"/>
            <a:ext cx="1406525"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メイリオ"/>
                <a:cs typeface="メイリオ"/>
              </a:rPr>
              <a:t>浪江町、</a:t>
            </a:r>
            <a:r>
              <a:rPr dirty="0" sz="1400" spc="-10">
                <a:latin typeface="Arial"/>
                <a:cs typeface="Arial"/>
              </a:rPr>
              <a:t>17793</a:t>
            </a:r>
            <a:r>
              <a:rPr dirty="0" sz="1400" spc="-50">
                <a:latin typeface="メイリオ"/>
                <a:cs typeface="メイリオ"/>
              </a:rPr>
              <a:t>⼈</a:t>
            </a:r>
            <a:endParaRPr sz="1400">
              <a:latin typeface="メイリオ"/>
              <a:cs typeface="メイリオ"/>
            </a:endParaRPr>
          </a:p>
        </p:txBody>
      </p:sp>
      <p:sp>
        <p:nvSpPr>
          <p:cNvPr id="11" name="object 11" descr=""/>
          <p:cNvSpPr txBox="1"/>
          <p:nvPr/>
        </p:nvSpPr>
        <p:spPr>
          <a:xfrm>
            <a:off x="5952215" y="3250691"/>
            <a:ext cx="1308100"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メイリオ"/>
                <a:cs typeface="メイリオ"/>
              </a:rPr>
              <a:t>双葉町、</a:t>
            </a:r>
            <a:r>
              <a:rPr dirty="0" sz="1400" spc="-10">
                <a:latin typeface="Arial"/>
                <a:cs typeface="Arial"/>
              </a:rPr>
              <a:t>6884</a:t>
            </a:r>
            <a:r>
              <a:rPr dirty="0" sz="1400" spc="-50">
                <a:latin typeface="メイリオ"/>
                <a:cs typeface="メイリオ"/>
              </a:rPr>
              <a:t>⼈</a:t>
            </a:r>
            <a:endParaRPr sz="1400">
              <a:latin typeface="メイリオ"/>
              <a:cs typeface="メイリオ"/>
            </a:endParaRPr>
          </a:p>
        </p:txBody>
      </p:sp>
      <p:sp>
        <p:nvSpPr>
          <p:cNvPr id="12" name="object 12" descr=""/>
          <p:cNvSpPr txBox="1"/>
          <p:nvPr/>
        </p:nvSpPr>
        <p:spPr>
          <a:xfrm>
            <a:off x="5865381" y="4082796"/>
            <a:ext cx="1412875" cy="586740"/>
          </a:xfrm>
          <a:prstGeom prst="rect">
            <a:avLst/>
          </a:prstGeom>
        </p:spPr>
        <p:txBody>
          <a:bodyPr wrap="square" lIns="0" tIns="12700" rIns="0" bIns="0" rtlCol="0" vert="horz">
            <a:spAutoFit/>
          </a:bodyPr>
          <a:lstStyle/>
          <a:p>
            <a:pPr marL="12700">
              <a:lnSpc>
                <a:spcPct val="100000"/>
              </a:lnSpc>
              <a:spcBef>
                <a:spcPts val="100"/>
              </a:spcBef>
            </a:pPr>
            <a:r>
              <a:rPr dirty="0" sz="1400">
                <a:latin typeface="メイリオ"/>
                <a:cs typeface="メイリオ"/>
              </a:rPr>
              <a:t>⼤熊町、</a:t>
            </a:r>
            <a:r>
              <a:rPr dirty="0" sz="1400" spc="-35">
                <a:latin typeface="Arial"/>
                <a:cs typeface="Arial"/>
              </a:rPr>
              <a:t>11363</a:t>
            </a:r>
            <a:r>
              <a:rPr dirty="0" sz="1400" spc="-50">
                <a:latin typeface="メイリオ"/>
                <a:cs typeface="メイリオ"/>
              </a:rPr>
              <a:t>⼈</a:t>
            </a:r>
            <a:endParaRPr sz="1400">
              <a:latin typeface="メイリオ"/>
              <a:cs typeface="メイリオ"/>
            </a:endParaRPr>
          </a:p>
          <a:p>
            <a:pPr marL="18415">
              <a:lnSpc>
                <a:spcPct val="100000"/>
              </a:lnSpc>
              <a:spcBef>
                <a:spcPts val="1055"/>
              </a:spcBef>
            </a:pPr>
            <a:r>
              <a:rPr dirty="0" sz="1400">
                <a:latin typeface="メイリオ"/>
                <a:cs typeface="メイリオ"/>
              </a:rPr>
              <a:t>富岡町、</a:t>
            </a:r>
            <a:r>
              <a:rPr dirty="0" sz="1400" spc="-10">
                <a:latin typeface="Arial"/>
                <a:cs typeface="Arial"/>
              </a:rPr>
              <a:t>15480</a:t>
            </a:r>
            <a:r>
              <a:rPr dirty="0" sz="1400" spc="-50">
                <a:latin typeface="メイリオ"/>
                <a:cs typeface="メイリオ"/>
              </a:rPr>
              <a:t>⼈</a:t>
            </a:r>
            <a:endParaRPr sz="1400">
              <a:latin typeface="メイリオ"/>
              <a:cs typeface="メイリオ"/>
            </a:endParaRPr>
          </a:p>
        </p:txBody>
      </p:sp>
      <p:sp>
        <p:nvSpPr>
          <p:cNvPr id="13" name="object 13" descr=""/>
          <p:cNvSpPr txBox="1"/>
          <p:nvPr/>
        </p:nvSpPr>
        <p:spPr>
          <a:xfrm>
            <a:off x="5878699" y="4835652"/>
            <a:ext cx="1308100"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メイリオ"/>
                <a:cs typeface="メイリオ"/>
              </a:rPr>
              <a:t>楢葉町、</a:t>
            </a:r>
            <a:r>
              <a:rPr dirty="0" sz="1400" spc="-10">
                <a:latin typeface="Arial"/>
                <a:cs typeface="Arial"/>
              </a:rPr>
              <a:t>7800</a:t>
            </a:r>
            <a:r>
              <a:rPr dirty="0" sz="1400" spc="-50">
                <a:latin typeface="メイリオ"/>
                <a:cs typeface="メイリオ"/>
              </a:rPr>
              <a:t>⼈</a:t>
            </a:r>
            <a:endParaRPr sz="1400">
              <a:latin typeface="メイリオ"/>
              <a:cs typeface="メイリオ"/>
            </a:endParaRPr>
          </a:p>
        </p:txBody>
      </p:sp>
      <p:sp>
        <p:nvSpPr>
          <p:cNvPr id="14" name="object 14" descr=""/>
          <p:cNvSpPr txBox="1"/>
          <p:nvPr/>
        </p:nvSpPr>
        <p:spPr>
          <a:xfrm>
            <a:off x="3448236" y="3720084"/>
            <a:ext cx="596900" cy="455295"/>
          </a:xfrm>
          <a:prstGeom prst="rect">
            <a:avLst/>
          </a:prstGeom>
        </p:spPr>
        <p:txBody>
          <a:bodyPr wrap="square" lIns="0" tIns="12700" rIns="0" bIns="0" rtlCol="0" vert="horz">
            <a:spAutoFit/>
          </a:bodyPr>
          <a:lstStyle/>
          <a:p>
            <a:pPr marL="31750">
              <a:lnSpc>
                <a:spcPct val="100000"/>
              </a:lnSpc>
              <a:spcBef>
                <a:spcPts val="100"/>
              </a:spcBef>
            </a:pPr>
            <a:r>
              <a:rPr dirty="0" sz="1400" spc="-20">
                <a:latin typeface="メイリオ"/>
                <a:cs typeface="メイリオ"/>
              </a:rPr>
              <a:t>⽥村市</a:t>
            </a:r>
            <a:endParaRPr sz="1400">
              <a:latin typeface="メイリオ"/>
              <a:cs typeface="メイリオ"/>
            </a:endParaRPr>
          </a:p>
          <a:p>
            <a:pPr marL="12700">
              <a:lnSpc>
                <a:spcPct val="100000"/>
              </a:lnSpc>
              <a:spcBef>
                <a:spcPts val="25"/>
              </a:spcBef>
            </a:pPr>
            <a:r>
              <a:rPr dirty="0" sz="1400" spc="-10">
                <a:latin typeface="Arial"/>
                <a:cs typeface="Arial"/>
              </a:rPr>
              <a:t>2997</a:t>
            </a:r>
            <a:r>
              <a:rPr dirty="0" sz="1400" spc="-50">
                <a:latin typeface="メイリオ"/>
                <a:cs typeface="メイリオ"/>
              </a:rPr>
              <a:t>⼈</a:t>
            </a:r>
            <a:endParaRPr sz="1400">
              <a:latin typeface="メイリオ"/>
              <a:cs typeface="メイリオ"/>
            </a:endParaRPr>
          </a:p>
        </p:txBody>
      </p:sp>
      <p:sp>
        <p:nvSpPr>
          <p:cNvPr id="15" name="object 15" descr=""/>
          <p:cNvSpPr txBox="1"/>
          <p:nvPr/>
        </p:nvSpPr>
        <p:spPr>
          <a:xfrm>
            <a:off x="3068824" y="2970276"/>
            <a:ext cx="558800" cy="455295"/>
          </a:xfrm>
          <a:prstGeom prst="rect">
            <a:avLst/>
          </a:prstGeom>
        </p:spPr>
        <p:txBody>
          <a:bodyPr wrap="square" lIns="0" tIns="12700" rIns="0" bIns="0" rtlCol="0" vert="horz">
            <a:spAutoFit/>
          </a:bodyPr>
          <a:lstStyle/>
          <a:p>
            <a:pPr marL="12700">
              <a:lnSpc>
                <a:spcPct val="100000"/>
              </a:lnSpc>
              <a:spcBef>
                <a:spcPts val="100"/>
              </a:spcBef>
            </a:pPr>
            <a:r>
              <a:rPr dirty="0" sz="1400" spc="-20">
                <a:latin typeface="メイリオ"/>
                <a:cs typeface="メイリオ"/>
              </a:rPr>
              <a:t>葛尾村</a:t>
            </a:r>
            <a:endParaRPr sz="1400">
              <a:latin typeface="メイリオ"/>
              <a:cs typeface="メイリオ"/>
            </a:endParaRPr>
          </a:p>
          <a:p>
            <a:pPr marL="42545">
              <a:lnSpc>
                <a:spcPct val="100000"/>
              </a:lnSpc>
              <a:spcBef>
                <a:spcPts val="25"/>
              </a:spcBef>
            </a:pPr>
            <a:r>
              <a:rPr dirty="0" sz="1400" spc="-10">
                <a:latin typeface="Arial"/>
                <a:cs typeface="Arial"/>
              </a:rPr>
              <a:t>105</a:t>
            </a:r>
            <a:r>
              <a:rPr dirty="0" sz="1400" spc="-50">
                <a:latin typeface="メイリオ"/>
                <a:cs typeface="メイリオ"/>
              </a:rPr>
              <a:t>⼈</a:t>
            </a:r>
            <a:endParaRPr sz="1400">
              <a:latin typeface="メイリオ"/>
              <a:cs typeface="メイリオ"/>
            </a:endParaRPr>
          </a:p>
        </p:txBody>
      </p:sp>
      <p:sp>
        <p:nvSpPr>
          <p:cNvPr id="16" name="object 16" descr=""/>
          <p:cNvSpPr txBox="1"/>
          <p:nvPr/>
        </p:nvSpPr>
        <p:spPr>
          <a:xfrm>
            <a:off x="3163280" y="1805940"/>
            <a:ext cx="558800" cy="455295"/>
          </a:xfrm>
          <a:prstGeom prst="rect">
            <a:avLst/>
          </a:prstGeom>
        </p:spPr>
        <p:txBody>
          <a:bodyPr wrap="square" lIns="0" tIns="12700" rIns="0" bIns="0" rtlCol="0" vert="horz">
            <a:spAutoFit/>
          </a:bodyPr>
          <a:lstStyle/>
          <a:p>
            <a:pPr marL="12700">
              <a:lnSpc>
                <a:spcPct val="100000"/>
              </a:lnSpc>
              <a:spcBef>
                <a:spcPts val="100"/>
              </a:spcBef>
            </a:pPr>
            <a:r>
              <a:rPr dirty="0" sz="1400" spc="-20">
                <a:latin typeface="メイリオ"/>
                <a:cs typeface="メイリオ"/>
              </a:rPr>
              <a:t>川俣町</a:t>
            </a:r>
            <a:endParaRPr sz="1400">
              <a:latin typeface="メイリオ"/>
              <a:cs typeface="メイリオ"/>
            </a:endParaRPr>
          </a:p>
          <a:p>
            <a:pPr marL="92075">
              <a:lnSpc>
                <a:spcPct val="100000"/>
              </a:lnSpc>
              <a:spcBef>
                <a:spcPts val="20"/>
              </a:spcBef>
            </a:pPr>
            <a:r>
              <a:rPr dirty="0" sz="1400" spc="-10">
                <a:latin typeface="Arial"/>
                <a:cs typeface="Arial"/>
              </a:rPr>
              <a:t>12</a:t>
            </a:r>
            <a:r>
              <a:rPr dirty="0" sz="1400" spc="-50">
                <a:latin typeface="メイリオ"/>
                <a:cs typeface="メイリオ"/>
              </a:rPr>
              <a:t>⼈</a:t>
            </a:r>
            <a:endParaRPr sz="1400">
              <a:latin typeface="メイリオ"/>
              <a:cs typeface="メイリオ"/>
            </a:endParaRPr>
          </a:p>
        </p:txBody>
      </p:sp>
      <p:sp>
        <p:nvSpPr>
          <p:cNvPr id="17" name="object 17" descr=""/>
          <p:cNvSpPr txBox="1"/>
          <p:nvPr/>
        </p:nvSpPr>
        <p:spPr>
          <a:xfrm>
            <a:off x="4319774" y="4360164"/>
            <a:ext cx="596900" cy="455295"/>
          </a:xfrm>
          <a:prstGeom prst="rect">
            <a:avLst/>
          </a:prstGeom>
        </p:spPr>
        <p:txBody>
          <a:bodyPr wrap="square" lIns="0" tIns="12700" rIns="0" bIns="0" rtlCol="0" vert="horz">
            <a:spAutoFit/>
          </a:bodyPr>
          <a:lstStyle/>
          <a:p>
            <a:pPr marL="31750">
              <a:lnSpc>
                <a:spcPct val="100000"/>
              </a:lnSpc>
              <a:spcBef>
                <a:spcPts val="100"/>
              </a:spcBef>
            </a:pPr>
            <a:r>
              <a:rPr dirty="0" sz="1400" spc="-20">
                <a:latin typeface="メイリオ"/>
                <a:cs typeface="メイリオ"/>
              </a:rPr>
              <a:t>川内村</a:t>
            </a:r>
            <a:endParaRPr sz="1400">
              <a:latin typeface="メイリオ"/>
              <a:cs typeface="メイリオ"/>
            </a:endParaRPr>
          </a:p>
          <a:p>
            <a:pPr marL="12700">
              <a:lnSpc>
                <a:spcPct val="100000"/>
              </a:lnSpc>
              <a:spcBef>
                <a:spcPts val="20"/>
              </a:spcBef>
            </a:pPr>
            <a:r>
              <a:rPr dirty="0" sz="1400" spc="-10">
                <a:latin typeface="Arial"/>
                <a:cs typeface="Arial"/>
              </a:rPr>
              <a:t>2997</a:t>
            </a:r>
            <a:r>
              <a:rPr dirty="0" sz="1400" spc="-50">
                <a:latin typeface="メイリオ"/>
                <a:cs typeface="メイリオ"/>
              </a:rPr>
              <a:t>⼈</a:t>
            </a:r>
            <a:endParaRPr sz="1400">
              <a:latin typeface="メイリオ"/>
              <a:cs typeface="メイリオ"/>
            </a:endParaRPr>
          </a:p>
        </p:txBody>
      </p:sp>
      <p:sp>
        <p:nvSpPr>
          <p:cNvPr id="18" name="object 18" descr=""/>
          <p:cNvSpPr txBox="1"/>
          <p:nvPr/>
        </p:nvSpPr>
        <p:spPr>
          <a:xfrm>
            <a:off x="5912829" y="1943100"/>
            <a:ext cx="1338580" cy="238760"/>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40458C"/>
                </a:solidFill>
                <a:latin typeface="メイリオ"/>
                <a:cs typeface="メイリオ"/>
              </a:rPr>
              <a:t>合計︓約</a:t>
            </a:r>
            <a:r>
              <a:rPr dirty="0" sz="1400" spc="-10" b="1">
                <a:latin typeface="Arial"/>
                <a:cs typeface="Arial"/>
              </a:rPr>
              <a:t>7.3</a:t>
            </a:r>
            <a:r>
              <a:rPr dirty="0" sz="1400" spc="-25" b="1">
                <a:solidFill>
                  <a:srgbClr val="40458C"/>
                </a:solidFill>
                <a:latin typeface="メイリオ"/>
                <a:cs typeface="メイリオ"/>
              </a:rPr>
              <a:t>万⼈</a:t>
            </a:r>
            <a:endParaRPr sz="1400">
              <a:latin typeface="メイリオ"/>
              <a:cs typeface="メイリオ"/>
            </a:endParaRPr>
          </a:p>
        </p:txBody>
      </p:sp>
      <p:sp>
        <p:nvSpPr>
          <p:cNvPr id="19" name="object 19" descr=""/>
          <p:cNvSpPr txBox="1"/>
          <p:nvPr/>
        </p:nvSpPr>
        <p:spPr>
          <a:xfrm>
            <a:off x="6079562" y="3723132"/>
            <a:ext cx="1803400" cy="238760"/>
          </a:xfrm>
          <a:prstGeom prst="rect">
            <a:avLst/>
          </a:prstGeom>
        </p:spPr>
        <p:txBody>
          <a:bodyPr wrap="square" lIns="0" tIns="12700" rIns="0" bIns="0" rtlCol="0" vert="horz">
            <a:spAutoFit/>
          </a:bodyPr>
          <a:lstStyle/>
          <a:p>
            <a:pPr marL="12700">
              <a:lnSpc>
                <a:spcPct val="100000"/>
              </a:lnSpc>
              <a:spcBef>
                <a:spcPts val="100"/>
              </a:spcBef>
            </a:pPr>
            <a:r>
              <a:rPr dirty="0" sz="1400" spc="-5">
                <a:solidFill>
                  <a:srgbClr val="FF0000"/>
                </a:solidFill>
                <a:latin typeface="メイリオ"/>
                <a:cs typeface="メイリオ"/>
              </a:rPr>
              <a:t>福島第⼀原⼦⼒発電所</a:t>
            </a:r>
            <a:endParaRPr sz="1400">
              <a:latin typeface="メイリオ"/>
              <a:cs typeface="メイリオ"/>
            </a:endParaRPr>
          </a:p>
        </p:txBody>
      </p:sp>
      <p:sp>
        <p:nvSpPr>
          <p:cNvPr id="20" name="object 20" descr=""/>
          <p:cNvSpPr/>
          <p:nvPr/>
        </p:nvSpPr>
        <p:spPr>
          <a:xfrm>
            <a:off x="999785" y="902398"/>
            <a:ext cx="9693910" cy="784860"/>
          </a:xfrm>
          <a:custGeom>
            <a:avLst/>
            <a:gdLst/>
            <a:ahLst/>
            <a:cxnLst/>
            <a:rect l="l" t="t" r="r" b="b"/>
            <a:pathLst>
              <a:path w="9693910" h="784860">
                <a:moveTo>
                  <a:pt x="0" y="0"/>
                </a:moveTo>
                <a:lnTo>
                  <a:pt x="9693665" y="0"/>
                </a:lnTo>
                <a:lnTo>
                  <a:pt x="9693665" y="784790"/>
                </a:lnTo>
                <a:lnTo>
                  <a:pt x="0" y="784790"/>
                </a:lnTo>
                <a:lnTo>
                  <a:pt x="0" y="0"/>
                </a:lnTo>
                <a:close/>
              </a:path>
            </a:pathLst>
          </a:custGeom>
          <a:ln w="9525">
            <a:solidFill>
              <a:srgbClr val="40458C"/>
            </a:solidFill>
          </a:ln>
        </p:spPr>
        <p:txBody>
          <a:bodyPr wrap="square" lIns="0" tIns="0" rIns="0" bIns="0" rtlCol="0"/>
          <a:lstStyle/>
          <a:p/>
        </p:txBody>
      </p:sp>
      <p:sp>
        <p:nvSpPr>
          <p:cNvPr id="21" name="object 21" descr=""/>
          <p:cNvSpPr txBox="1"/>
          <p:nvPr/>
        </p:nvSpPr>
        <p:spPr>
          <a:xfrm>
            <a:off x="1032784" y="909827"/>
            <a:ext cx="8625205" cy="731520"/>
          </a:xfrm>
          <a:prstGeom prst="rect">
            <a:avLst/>
          </a:prstGeom>
        </p:spPr>
        <p:txBody>
          <a:bodyPr wrap="square" lIns="0" tIns="12700" rIns="0" bIns="0" rtlCol="0" vert="horz">
            <a:spAutoFit/>
          </a:bodyPr>
          <a:lstStyle/>
          <a:p>
            <a:pPr marL="354965" indent="-342265">
              <a:lnSpc>
                <a:spcPct val="100000"/>
              </a:lnSpc>
              <a:spcBef>
                <a:spcPts val="100"/>
              </a:spcBef>
              <a:buClr>
                <a:srgbClr val="A6A6A6"/>
              </a:buClr>
              <a:buSzPct val="140000"/>
              <a:buFont typeface="Calibri"/>
              <a:buChar char="●"/>
              <a:tabLst>
                <a:tab pos="354965" algn="l"/>
              </a:tabLst>
            </a:pPr>
            <a:r>
              <a:rPr dirty="0" sz="2000" spc="-20">
                <a:latin typeface="游ゴシック"/>
                <a:cs typeface="游ゴシック"/>
              </a:rPr>
              <a:t>30km</a:t>
            </a:r>
            <a:r>
              <a:rPr dirty="0" sz="2000" spc="-5">
                <a:latin typeface="游ゴシック"/>
                <a:cs typeface="游ゴシック"/>
              </a:rPr>
              <a:t>沖合に係留することで、緊急に避難が必要な区域内に住⺠がいない</a:t>
            </a:r>
            <a:endParaRPr sz="2000">
              <a:latin typeface="游ゴシック"/>
              <a:cs typeface="游ゴシック"/>
            </a:endParaRPr>
          </a:p>
          <a:p>
            <a:pPr marL="354965" indent="-342265">
              <a:lnSpc>
                <a:spcPct val="100000"/>
              </a:lnSpc>
              <a:spcBef>
                <a:spcPts val="600"/>
              </a:spcBef>
              <a:buClr>
                <a:srgbClr val="A6A6A6"/>
              </a:buClr>
              <a:buSzPct val="140000"/>
              <a:buFont typeface="Calibri"/>
              <a:buChar char="●"/>
              <a:tabLst>
                <a:tab pos="354965" algn="l"/>
              </a:tabLst>
            </a:pPr>
            <a:r>
              <a:rPr dirty="0" sz="2000" spc="-5">
                <a:latin typeface="游ゴシック"/>
                <a:cs typeface="游ゴシック"/>
              </a:rPr>
              <a:t>航⾏中の船舶は事故の警報を受けて、⾃⼒で速やかな避難が可能</a:t>
            </a:r>
            <a:endParaRPr sz="2000">
              <a:latin typeface="游ゴシック"/>
              <a:cs typeface="游ゴシック"/>
            </a:endParaRPr>
          </a:p>
        </p:txBody>
      </p:sp>
      <p:grpSp>
        <p:nvGrpSpPr>
          <p:cNvPr id="22" name="object 22" descr=""/>
          <p:cNvGrpSpPr/>
          <p:nvPr/>
        </p:nvGrpSpPr>
        <p:grpSpPr>
          <a:xfrm>
            <a:off x="1202319" y="2134425"/>
            <a:ext cx="8201659" cy="3720465"/>
            <a:chOff x="1202319" y="2134425"/>
            <a:chExt cx="8201659" cy="3720465"/>
          </a:xfrm>
        </p:grpSpPr>
        <p:sp>
          <p:nvSpPr>
            <p:cNvPr id="23" name="object 23" descr=""/>
            <p:cNvSpPr/>
            <p:nvPr/>
          </p:nvSpPr>
          <p:spPr>
            <a:xfrm>
              <a:off x="3876131" y="2147125"/>
              <a:ext cx="3653154" cy="3653154"/>
            </a:xfrm>
            <a:custGeom>
              <a:avLst/>
              <a:gdLst/>
              <a:ahLst/>
              <a:cxnLst/>
              <a:rect l="l" t="t" r="r" b="b"/>
              <a:pathLst>
                <a:path w="3653154" h="3653154">
                  <a:moveTo>
                    <a:pt x="0" y="1826537"/>
                  </a:moveTo>
                  <a:lnTo>
                    <a:pt x="635" y="1777877"/>
                  </a:lnTo>
                  <a:lnTo>
                    <a:pt x="2531" y="1729531"/>
                  </a:lnTo>
                  <a:lnTo>
                    <a:pt x="5672" y="1681515"/>
                  </a:lnTo>
                  <a:lnTo>
                    <a:pt x="10043" y="1633844"/>
                  </a:lnTo>
                  <a:lnTo>
                    <a:pt x="15626" y="1586535"/>
                  </a:lnTo>
                  <a:lnTo>
                    <a:pt x="22407" y="1539603"/>
                  </a:lnTo>
                  <a:lnTo>
                    <a:pt x="30370" y="1493063"/>
                  </a:lnTo>
                  <a:lnTo>
                    <a:pt x="39499" y="1446932"/>
                  </a:lnTo>
                  <a:lnTo>
                    <a:pt x="49778" y="1401225"/>
                  </a:lnTo>
                  <a:lnTo>
                    <a:pt x="61191" y="1355959"/>
                  </a:lnTo>
                  <a:lnTo>
                    <a:pt x="73723" y="1311148"/>
                  </a:lnTo>
                  <a:lnTo>
                    <a:pt x="87358" y="1266810"/>
                  </a:lnTo>
                  <a:lnTo>
                    <a:pt x="102080" y="1222958"/>
                  </a:lnTo>
                  <a:lnTo>
                    <a:pt x="117874" y="1179610"/>
                  </a:lnTo>
                  <a:lnTo>
                    <a:pt x="134723" y="1136781"/>
                  </a:lnTo>
                  <a:lnTo>
                    <a:pt x="152611" y="1094487"/>
                  </a:lnTo>
                  <a:lnTo>
                    <a:pt x="171524" y="1052743"/>
                  </a:lnTo>
                  <a:lnTo>
                    <a:pt x="191444" y="1011566"/>
                  </a:lnTo>
                  <a:lnTo>
                    <a:pt x="212358" y="970971"/>
                  </a:lnTo>
                  <a:lnTo>
                    <a:pt x="234247" y="930973"/>
                  </a:lnTo>
                  <a:lnTo>
                    <a:pt x="257098" y="891590"/>
                  </a:lnTo>
                  <a:lnTo>
                    <a:pt x="280894" y="852836"/>
                  </a:lnTo>
                  <a:lnTo>
                    <a:pt x="305619" y="814727"/>
                  </a:lnTo>
                  <a:lnTo>
                    <a:pt x="331257" y="777279"/>
                  </a:lnTo>
                  <a:lnTo>
                    <a:pt x="357794" y="740508"/>
                  </a:lnTo>
                  <a:lnTo>
                    <a:pt x="385212" y="704430"/>
                  </a:lnTo>
                  <a:lnTo>
                    <a:pt x="413496" y="669060"/>
                  </a:lnTo>
                  <a:lnTo>
                    <a:pt x="442631" y="634414"/>
                  </a:lnTo>
                  <a:lnTo>
                    <a:pt x="472600" y="600509"/>
                  </a:lnTo>
                  <a:lnTo>
                    <a:pt x="503389" y="567358"/>
                  </a:lnTo>
                  <a:lnTo>
                    <a:pt x="534980" y="534980"/>
                  </a:lnTo>
                  <a:lnTo>
                    <a:pt x="567358" y="503389"/>
                  </a:lnTo>
                  <a:lnTo>
                    <a:pt x="600509" y="472600"/>
                  </a:lnTo>
                  <a:lnTo>
                    <a:pt x="634414" y="442631"/>
                  </a:lnTo>
                  <a:lnTo>
                    <a:pt x="669060" y="413496"/>
                  </a:lnTo>
                  <a:lnTo>
                    <a:pt x="704430" y="385212"/>
                  </a:lnTo>
                  <a:lnTo>
                    <a:pt x="740508" y="357794"/>
                  </a:lnTo>
                  <a:lnTo>
                    <a:pt x="777279" y="331257"/>
                  </a:lnTo>
                  <a:lnTo>
                    <a:pt x="814727" y="305619"/>
                  </a:lnTo>
                  <a:lnTo>
                    <a:pt x="852836" y="280894"/>
                  </a:lnTo>
                  <a:lnTo>
                    <a:pt x="891590" y="257098"/>
                  </a:lnTo>
                  <a:lnTo>
                    <a:pt x="930973" y="234247"/>
                  </a:lnTo>
                  <a:lnTo>
                    <a:pt x="970971" y="212358"/>
                  </a:lnTo>
                  <a:lnTo>
                    <a:pt x="1011566" y="191444"/>
                  </a:lnTo>
                  <a:lnTo>
                    <a:pt x="1052743" y="171524"/>
                  </a:lnTo>
                  <a:lnTo>
                    <a:pt x="1094487" y="152611"/>
                  </a:lnTo>
                  <a:lnTo>
                    <a:pt x="1136781" y="134723"/>
                  </a:lnTo>
                  <a:lnTo>
                    <a:pt x="1179610" y="117874"/>
                  </a:lnTo>
                  <a:lnTo>
                    <a:pt x="1222958" y="102080"/>
                  </a:lnTo>
                  <a:lnTo>
                    <a:pt x="1266810" y="87358"/>
                  </a:lnTo>
                  <a:lnTo>
                    <a:pt x="1311148" y="73723"/>
                  </a:lnTo>
                  <a:lnTo>
                    <a:pt x="1355959" y="61191"/>
                  </a:lnTo>
                  <a:lnTo>
                    <a:pt x="1401225" y="49778"/>
                  </a:lnTo>
                  <a:lnTo>
                    <a:pt x="1446932" y="39499"/>
                  </a:lnTo>
                  <a:lnTo>
                    <a:pt x="1493063" y="30370"/>
                  </a:lnTo>
                  <a:lnTo>
                    <a:pt x="1539603" y="22407"/>
                  </a:lnTo>
                  <a:lnTo>
                    <a:pt x="1586535" y="15626"/>
                  </a:lnTo>
                  <a:lnTo>
                    <a:pt x="1633844" y="10043"/>
                  </a:lnTo>
                  <a:lnTo>
                    <a:pt x="1681515" y="5672"/>
                  </a:lnTo>
                  <a:lnTo>
                    <a:pt x="1729531" y="2531"/>
                  </a:lnTo>
                  <a:lnTo>
                    <a:pt x="1777877" y="635"/>
                  </a:lnTo>
                  <a:lnTo>
                    <a:pt x="1826537" y="0"/>
                  </a:lnTo>
                  <a:lnTo>
                    <a:pt x="1875196" y="635"/>
                  </a:lnTo>
                  <a:lnTo>
                    <a:pt x="1923542" y="2531"/>
                  </a:lnTo>
                  <a:lnTo>
                    <a:pt x="1971558" y="5672"/>
                  </a:lnTo>
                  <a:lnTo>
                    <a:pt x="2019229" y="10043"/>
                  </a:lnTo>
                  <a:lnTo>
                    <a:pt x="2066538" y="15626"/>
                  </a:lnTo>
                  <a:lnTo>
                    <a:pt x="2113471" y="22407"/>
                  </a:lnTo>
                  <a:lnTo>
                    <a:pt x="2160010" y="30370"/>
                  </a:lnTo>
                  <a:lnTo>
                    <a:pt x="2206141" y="39499"/>
                  </a:lnTo>
                  <a:lnTo>
                    <a:pt x="2251848" y="49778"/>
                  </a:lnTo>
                  <a:lnTo>
                    <a:pt x="2297114" y="61191"/>
                  </a:lnTo>
                  <a:lnTo>
                    <a:pt x="2341925" y="73723"/>
                  </a:lnTo>
                  <a:lnTo>
                    <a:pt x="2386264" y="87358"/>
                  </a:lnTo>
                  <a:lnTo>
                    <a:pt x="2430115" y="102080"/>
                  </a:lnTo>
                  <a:lnTo>
                    <a:pt x="2473463" y="117874"/>
                  </a:lnTo>
                  <a:lnTo>
                    <a:pt x="2516293" y="134723"/>
                  </a:lnTo>
                  <a:lnTo>
                    <a:pt x="2558587" y="152611"/>
                  </a:lnTo>
                  <a:lnTo>
                    <a:pt x="2600331" y="171524"/>
                  </a:lnTo>
                  <a:lnTo>
                    <a:pt x="2641508" y="191444"/>
                  </a:lnTo>
                  <a:lnTo>
                    <a:pt x="2682103" y="212358"/>
                  </a:lnTo>
                  <a:lnTo>
                    <a:pt x="2722100" y="234247"/>
                  </a:lnTo>
                  <a:lnTo>
                    <a:pt x="2761484" y="257098"/>
                  </a:lnTo>
                  <a:lnTo>
                    <a:pt x="2800238" y="280894"/>
                  </a:lnTo>
                  <a:lnTo>
                    <a:pt x="2838347" y="305619"/>
                  </a:lnTo>
                  <a:lnTo>
                    <a:pt x="2875794" y="331257"/>
                  </a:lnTo>
                  <a:lnTo>
                    <a:pt x="2912565" y="357794"/>
                  </a:lnTo>
                  <a:lnTo>
                    <a:pt x="2948644" y="385212"/>
                  </a:lnTo>
                  <a:lnTo>
                    <a:pt x="2984014" y="413496"/>
                  </a:lnTo>
                  <a:lnTo>
                    <a:pt x="3018659" y="442631"/>
                  </a:lnTo>
                  <a:lnTo>
                    <a:pt x="3052565" y="472600"/>
                  </a:lnTo>
                  <a:lnTo>
                    <a:pt x="3085715" y="503389"/>
                  </a:lnTo>
                  <a:lnTo>
                    <a:pt x="3118094" y="534980"/>
                  </a:lnTo>
                  <a:lnTo>
                    <a:pt x="3149685" y="567358"/>
                  </a:lnTo>
                  <a:lnTo>
                    <a:pt x="3180473" y="600509"/>
                  </a:lnTo>
                  <a:lnTo>
                    <a:pt x="3210443" y="634414"/>
                  </a:lnTo>
                  <a:lnTo>
                    <a:pt x="3239578" y="669060"/>
                  </a:lnTo>
                  <a:lnTo>
                    <a:pt x="3267862" y="704430"/>
                  </a:lnTo>
                  <a:lnTo>
                    <a:pt x="3295280" y="740508"/>
                  </a:lnTo>
                  <a:lnTo>
                    <a:pt x="3321817" y="777279"/>
                  </a:lnTo>
                  <a:lnTo>
                    <a:pt x="3347455" y="814727"/>
                  </a:lnTo>
                  <a:lnTo>
                    <a:pt x="3372180" y="852836"/>
                  </a:lnTo>
                  <a:lnTo>
                    <a:pt x="3395976" y="891590"/>
                  </a:lnTo>
                  <a:lnTo>
                    <a:pt x="3418827" y="930973"/>
                  </a:lnTo>
                  <a:lnTo>
                    <a:pt x="3440716" y="970971"/>
                  </a:lnTo>
                  <a:lnTo>
                    <a:pt x="3461630" y="1011566"/>
                  </a:lnTo>
                  <a:lnTo>
                    <a:pt x="3481550" y="1052743"/>
                  </a:lnTo>
                  <a:lnTo>
                    <a:pt x="3500463" y="1094487"/>
                  </a:lnTo>
                  <a:lnTo>
                    <a:pt x="3518351" y="1136781"/>
                  </a:lnTo>
                  <a:lnTo>
                    <a:pt x="3535200" y="1179610"/>
                  </a:lnTo>
                  <a:lnTo>
                    <a:pt x="3550994" y="1222958"/>
                  </a:lnTo>
                  <a:lnTo>
                    <a:pt x="3565716" y="1266810"/>
                  </a:lnTo>
                  <a:lnTo>
                    <a:pt x="3579351" y="1311148"/>
                  </a:lnTo>
                  <a:lnTo>
                    <a:pt x="3591883" y="1355959"/>
                  </a:lnTo>
                  <a:lnTo>
                    <a:pt x="3603296" y="1401225"/>
                  </a:lnTo>
                  <a:lnTo>
                    <a:pt x="3613575" y="1446932"/>
                  </a:lnTo>
                  <a:lnTo>
                    <a:pt x="3622704" y="1493063"/>
                  </a:lnTo>
                  <a:lnTo>
                    <a:pt x="3630667" y="1539603"/>
                  </a:lnTo>
                  <a:lnTo>
                    <a:pt x="3637448" y="1586535"/>
                  </a:lnTo>
                  <a:lnTo>
                    <a:pt x="3643031" y="1633844"/>
                  </a:lnTo>
                  <a:lnTo>
                    <a:pt x="3647402" y="1681515"/>
                  </a:lnTo>
                  <a:lnTo>
                    <a:pt x="3650543" y="1729531"/>
                  </a:lnTo>
                  <a:lnTo>
                    <a:pt x="3652439" y="1777877"/>
                  </a:lnTo>
                  <a:lnTo>
                    <a:pt x="3653075" y="1826537"/>
                  </a:lnTo>
                  <a:lnTo>
                    <a:pt x="3652439" y="1875196"/>
                  </a:lnTo>
                  <a:lnTo>
                    <a:pt x="3650543" y="1923542"/>
                  </a:lnTo>
                  <a:lnTo>
                    <a:pt x="3647402" y="1971558"/>
                  </a:lnTo>
                  <a:lnTo>
                    <a:pt x="3643031" y="2019229"/>
                  </a:lnTo>
                  <a:lnTo>
                    <a:pt x="3637448" y="2066538"/>
                  </a:lnTo>
                  <a:lnTo>
                    <a:pt x="3630667" y="2113471"/>
                  </a:lnTo>
                  <a:lnTo>
                    <a:pt x="3622704" y="2160010"/>
                  </a:lnTo>
                  <a:lnTo>
                    <a:pt x="3613575" y="2206141"/>
                  </a:lnTo>
                  <a:lnTo>
                    <a:pt x="3603296" y="2251848"/>
                  </a:lnTo>
                  <a:lnTo>
                    <a:pt x="3591883" y="2297114"/>
                  </a:lnTo>
                  <a:lnTo>
                    <a:pt x="3579351" y="2341925"/>
                  </a:lnTo>
                  <a:lnTo>
                    <a:pt x="3565716" y="2386264"/>
                  </a:lnTo>
                  <a:lnTo>
                    <a:pt x="3550994" y="2430115"/>
                  </a:lnTo>
                  <a:lnTo>
                    <a:pt x="3535200" y="2473463"/>
                  </a:lnTo>
                  <a:lnTo>
                    <a:pt x="3518351" y="2516293"/>
                  </a:lnTo>
                  <a:lnTo>
                    <a:pt x="3500463" y="2558587"/>
                  </a:lnTo>
                  <a:lnTo>
                    <a:pt x="3481550" y="2600331"/>
                  </a:lnTo>
                  <a:lnTo>
                    <a:pt x="3461630" y="2641508"/>
                  </a:lnTo>
                  <a:lnTo>
                    <a:pt x="3440716" y="2682103"/>
                  </a:lnTo>
                  <a:lnTo>
                    <a:pt x="3418827" y="2722100"/>
                  </a:lnTo>
                  <a:lnTo>
                    <a:pt x="3395976" y="2761484"/>
                  </a:lnTo>
                  <a:lnTo>
                    <a:pt x="3372180" y="2800238"/>
                  </a:lnTo>
                  <a:lnTo>
                    <a:pt x="3347455" y="2838347"/>
                  </a:lnTo>
                  <a:lnTo>
                    <a:pt x="3321817" y="2875794"/>
                  </a:lnTo>
                  <a:lnTo>
                    <a:pt x="3295280" y="2912565"/>
                  </a:lnTo>
                  <a:lnTo>
                    <a:pt x="3267862" y="2948644"/>
                  </a:lnTo>
                  <a:lnTo>
                    <a:pt x="3239578" y="2984014"/>
                  </a:lnTo>
                  <a:lnTo>
                    <a:pt x="3210443" y="3018659"/>
                  </a:lnTo>
                  <a:lnTo>
                    <a:pt x="3180473" y="3052565"/>
                  </a:lnTo>
                  <a:lnTo>
                    <a:pt x="3149685" y="3085715"/>
                  </a:lnTo>
                  <a:lnTo>
                    <a:pt x="3118094" y="3118094"/>
                  </a:lnTo>
                  <a:lnTo>
                    <a:pt x="3085715" y="3149685"/>
                  </a:lnTo>
                  <a:lnTo>
                    <a:pt x="3052565" y="3180473"/>
                  </a:lnTo>
                  <a:lnTo>
                    <a:pt x="3018659" y="3210443"/>
                  </a:lnTo>
                  <a:lnTo>
                    <a:pt x="2984014" y="3239578"/>
                  </a:lnTo>
                  <a:lnTo>
                    <a:pt x="2948644" y="3267862"/>
                  </a:lnTo>
                  <a:lnTo>
                    <a:pt x="2912565" y="3295280"/>
                  </a:lnTo>
                  <a:lnTo>
                    <a:pt x="2875794" y="3321817"/>
                  </a:lnTo>
                  <a:lnTo>
                    <a:pt x="2838347" y="3347455"/>
                  </a:lnTo>
                  <a:lnTo>
                    <a:pt x="2800238" y="3372180"/>
                  </a:lnTo>
                  <a:lnTo>
                    <a:pt x="2761484" y="3395976"/>
                  </a:lnTo>
                  <a:lnTo>
                    <a:pt x="2722100" y="3418827"/>
                  </a:lnTo>
                  <a:lnTo>
                    <a:pt x="2682103" y="3440716"/>
                  </a:lnTo>
                  <a:lnTo>
                    <a:pt x="2641508" y="3461630"/>
                  </a:lnTo>
                  <a:lnTo>
                    <a:pt x="2600331" y="3481550"/>
                  </a:lnTo>
                  <a:lnTo>
                    <a:pt x="2558587" y="3500463"/>
                  </a:lnTo>
                  <a:lnTo>
                    <a:pt x="2516293" y="3518351"/>
                  </a:lnTo>
                  <a:lnTo>
                    <a:pt x="2473463" y="3535200"/>
                  </a:lnTo>
                  <a:lnTo>
                    <a:pt x="2430115" y="3550994"/>
                  </a:lnTo>
                  <a:lnTo>
                    <a:pt x="2386264" y="3565716"/>
                  </a:lnTo>
                  <a:lnTo>
                    <a:pt x="2341925" y="3579351"/>
                  </a:lnTo>
                  <a:lnTo>
                    <a:pt x="2297114" y="3591883"/>
                  </a:lnTo>
                  <a:lnTo>
                    <a:pt x="2251848" y="3603296"/>
                  </a:lnTo>
                  <a:lnTo>
                    <a:pt x="2206141" y="3613575"/>
                  </a:lnTo>
                  <a:lnTo>
                    <a:pt x="2160010" y="3622704"/>
                  </a:lnTo>
                  <a:lnTo>
                    <a:pt x="2113471" y="3630667"/>
                  </a:lnTo>
                  <a:lnTo>
                    <a:pt x="2066538" y="3637448"/>
                  </a:lnTo>
                  <a:lnTo>
                    <a:pt x="2019229" y="3643031"/>
                  </a:lnTo>
                  <a:lnTo>
                    <a:pt x="1971558" y="3647402"/>
                  </a:lnTo>
                  <a:lnTo>
                    <a:pt x="1923542" y="3650543"/>
                  </a:lnTo>
                  <a:lnTo>
                    <a:pt x="1875196" y="3652439"/>
                  </a:lnTo>
                  <a:lnTo>
                    <a:pt x="1826537" y="3653075"/>
                  </a:lnTo>
                  <a:lnTo>
                    <a:pt x="1777877" y="3652439"/>
                  </a:lnTo>
                  <a:lnTo>
                    <a:pt x="1729531" y="3650543"/>
                  </a:lnTo>
                  <a:lnTo>
                    <a:pt x="1681515" y="3647402"/>
                  </a:lnTo>
                  <a:lnTo>
                    <a:pt x="1633844" y="3643031"/>
                  </a:lnTo>
                  <a:lnTo>
                    <a:pt x="1586535" y="3637448"/>
                  </a:lnTo>
                  <a:lnTo>
                    <a:pt x="1539603" y="3630667"/>
                  </a:lnTo>
                  <a:lnTo>
                    <a:pt x="1493063" y="3622704"/>
                  </a:lnTo>
                  <a:lnTo>
                    <a:pt x="1446932" y="3613575"/>
                  </a:lnTo>
                  <a:lnTo>
                    <a:pt x="1401225" y="3603296"/>
                  </a:lnTo>
                  <a:lnTo>
                    <a:pt x="1355959" y="3591883"/>
                  </a:lnTo>
                  <a:lnTo>
                    <a:pt x="1311148" y="3579351"/>
                  </a:lnTo>
                  <a:lnTo>
                    <a:pt x="1266810" y="3565716"/>
                  </a:lnTo>
                  <a:lnTo>
                    <a:pt x="1222958" y="3550994"/>
                  </a:lnTo>
                  <a:lnTo>
                    <a:pt x="1179610" y="3535200"/>
                  </a:lnTo>
                  <a:lnTo>
                    <a:pt x="1136781" y="3518351"/>
                  </a:lnTo>
                  <a:lnTo>
                    <a:pt x="1094487" y="3500463"/>
                  </a:lnTo>
                  <a:lnTo>
                    <a:pt x="1052743" y="3481550"/>
                  </a:lnTo>
                  <a:lnTo>
                    <a:pt x="1011566" y="3461630"/>
                  </a:lnTo>
                  <a:lnTo>
                    <a:pt x="970971" y="3440716"/>
                  </a:lnTo>
                  <a:lnTo>
                    <a:pt x="930973" y="3418827"/>
                  </a:lnTo>
                  <a:lnTo>
                    <a:pt x="891590" y="3395976"/>
                  </a:lnTo>
                  <a:lnTo>
                    <a:pt x="852836" y="3372180"/>
                  </a:lnTo>
                  <a:lnTo>
                    <a:pt x="814727" y="3347455"/>
                  </a:lnTo>
                  <a:lnTo>
                    <a:pt x="777279" y="3321817"/>
                  </a:lnTo>
                  <a:lnTo>
                    <a:pt x="740508" y="3295280"/>
                  </a:lnTo>
                  <a:lnTo>
                    <a:pt x="704430" y="3267862"/>
                  </a:lnTo>
                  <a:lnTo>
                    <a:pt x="669060" y="3239578"/>
                  </a:lnTo>
                  <a:lnTo>
                    <a:pt x="634414" y="3210443"/>
                  </a:lnTo>
                  <a:lnTo>
                    <a:pt x="600509" y="3180473"/>
                  </a:lnTo>
                  <a:lnTo>
                    <a:pt x="567358" y="3149685"/>
                  </a:lnTo>
                  <a:lnTo>
                    <a:pt x="534980" y="3118094"/>
                  </a:lnTo>
                  <a:lnTo>
                    <a:pt x="503389" y="3085715"/>
                  </a:lnTo>
                  <a:lnTo>
                    <a:pt x="472600" y="3052565"/>
                  </a:lnTo>
                  <a:lnTo>
                    <a:pt x="442631" y="3018659"/>
                  </a:lnTo>
                  <a:lnTo>
                    <a:pt x="413496" y="2984014"/>
                  </a:lnTo>
                  <a:lnTo>
                    <a:pt x="385212" y="2948644"/>
                  </a:lnTo>
                  <a:lnTo>
                    <a:pt x="357794" y="2912565"/>
                  </a:lnTo>
                  <a:lnTo>
                    <a:pt x="331257" y="2875794"/>
                  </a:lnTo>
                  <a:lnTo>
                    <a:pt x="305619" y="2838347"/>
                  </a:lnTo>
                  <a:lnTo>
                    <a:pt x="280894" y="2800238"/>
                  </a:lnTo>
                  <a:lnTo>
                    <a:pt x="257098" y="2761484"/>
                  </a:lnTo>
                  <a:lnTo>
                    <a:pt x="234247" y="2722100"/>
                  </a:lnTo>
                  <a:lnTo>
                    <a:pt x="212358" y="2682103"/>
                  </a:lnTo>
                  <a:lnTo>
                    <a:pt x="191444" y="2641508"/>
                  </a:lnTo>
                  <a:lnTo>
                    <a:pt x="171524" y="2600331"/>
                  </a:lnTo>
                  <a:lnTo>
                    <a:pt x="152611" y="2558587"/>
                  </a:lnTo>
                  <a:lnTo>
                    <a:pt x="134723" y="2516293"/>
                  </a:lnTo>
                  <a:lnTo>
                    <a:pt x="117874" y="2473463"/>
                  </a:lnTo>
                  <a:lnTo>
                    <a:pt x="102080" y="2430115"/>
                  </a:lnTo>
                  <a:lnTo>
                    <a:pt x="87358" y="2386264"/>
                  </a:lnTo>
                  <a:lnTo>
                    <a:pt x="73723" y="2341925"/>
                  </a:lnTo>
                  <a:lnTo>
                    <a:pt x="61191" y="2297114"/>
                  </a:lnTo>
                  <a:lnTo>
                    <a:pt x="49778" y="2251848"/>
                  </a:lnTo>
                  <a:lnTo>
                    <a:pt x="39499" y="2206141"/>
                  </a:lnTo>
                  <a:lnTo>
                    <a:pt x="30370" y="2160010"/>
                  </a:lnTo>
                  <a:lnTo>
                    <a:pt x="22407" y="2113471"/>
                  </a:lnTo>
                  <a:lnTo>
                    <a:pt x="15626" y="2066538"/>
                  </a:lnTo>
                  <a:lnTo>
                    <a:pt x="10043" y="2019229"/>
                  </a:lnTo>
                  <a:lnTo>
                    <a:pt x="5672" y="1971558"/>
                  </a:lnTo>
                  <a:lnTo>
                    <a:pt x="2531" y="1923542"/>
                  </a:lnTo>
                  <a:lnTo>
                    <a:pt x="635" y="1875196"/>
                  </a:lnTo>
                  <a:lnTo>
                    <a:pt x="0" y="1826537"/>
                  </a:lnTo>
                  <a:close/>
                </a:path>
              </a:pathLst>
            </a:custGeom>
            <a:ln w="25400">
              <a:solidFill>
                <a:srgbClr val="395E89"/>
              </a:solidFill>
            </a:ln>
          </p:spPr>
          <p:txBody>
            <a:bodyPr wrap="square" lIns="0" tIns="0" rIns="0" bIns="0" rtlCol="0"/>
            <a:lstStyle/>
            <a:p/>
          </p:txBody>
        </p:sp>
        <p:sp>
          <p:nvSpPr>
            <p:cNvPr id="24" name="object 24" descr=""/>
            <p:cNvSpPr/>
            <p:nvPr/>
          </p:nvSpPr>
          <p:spPr>
            <a:xfrm>
              <a:off x="5738163" y="2188839"/>
              <a:ext cx="3653154" cy="3653154"/>
            </a:xfrm>
            <a:custGeom>
              <a:avLst/>
              <a:gdLst/>
              <a:ahLst/>
              <a:cxnLst/>
              <a:rect l="l" t="t" r="r" b="b"/>
              <a:pathLst>
                <a:path w="3653154" h="3653154">
                  <a:moveTo>
                    <a:pt x="0" y="1826537"/>
                  </a:moveTo>
                  <a:lnTo>
                    <a:pt x="635" y="1777877"/>
                  </a:lnTo>
                  <a:lnTo>
                    <a:pt x="2531" y="1729531"/>
                  </a:lnTo>
                  <a:lnTo>
                    <a:pt x="5672" y="1681515"/>
                  </a:lnTo>
                  <a:lnTo>
                    <a:pt x="10043" y="1633844"/>
                  </a:lnTo>
                  <a:lnTo>
                    <a:pt x="15626" y="1586535"/>
                  </a:lnTo>
                  <a:lnTo>
                    <a:pt x="22407" y="1539603"/>
                  </a:lnTo>
                  <a:lnTo>
                    <a:pt x="30370" y="1493063"/>
                  </a:lnTo>
                  <a:lnTo>
                    <a:pt x="39499" y="1446932"/>
                  </a:lnTo>
                  <a:lnTo>
                    <a:pt x="49778" y="1401225"/>
                  </a:lnTo>
                  <a:lnTo>
                    <a:pt x="61191" y="1355959"/>
                  </a:lnTo>
                  <a:lnTo>
                    <a:pt x="73723" y="1311148"/>
                  </a:lnTo>
                  <a:lnTo>
                    <a:pt x="87358" y="1266810"/>
                  </a:lnTo>
                  <a:lnTo>
                    <a:pt x="102080" y="1222958"/>
                  </a:lnTo>
                  <a:lnTo>
                    <a:pt x="117874" y="1179610"/>
                  </a:lnTo>
                  <a:lnTo>
                    <a:pt x="134723" y="1136781"/>
                  </a:lnTo>
                  <a:lnTo>
                    <a:pt x="152611" y="1094487"/>
                  </a:lnTo>
                  <a:lnTo>
                    <a:pt x="171524" y="1052743"/>
                  </a:lnTo>
                  <a:lnTo>
                    <a:pt x="191444" y="1011566"/>
                  </a:lnTo>
                  <a:lnTo>
                    <a:pt x="212358" y="970971"/>
                  </a:lnTo>
                  <a:lnTo>
                    <a:pt x="234247" y="930973"/>
                  </a:lnTo>
                  <a:lnTo>
                    <a:pt x="257098" y="891590"/>
                  </a:lnTo>
                  <a:lnTo>
                    <a:pt x="280894" y="852836"/>
                  </a:lnTo>
                  <a:lnTo>
                    <a:pt x="305619" y="814727"/>
                  </a:lnTo>
                  <a:lnTo>
                    <a:pt x="331257" y="777279"/>
                  </a:lnTo>
                  <a:lnTo>
                    <a:pt x="357794" y="740508"/>
                  </a:lnTo>
                  <a:lnTo>
                    <a:pt x="385212" y="704430"/>
                  </a:lnTo>
                  <a:lnTo>
                    <a:pt x="413496" y="669060"/>
                  </a:lnTo>
                  <a:lnTo>
                    <a:pt x="442631" y="634414"/>
                  </a:lnTo>
                  <a:lnTo>
                    <a:pt x="472600" y="600509"/>
                  </a:lnTo>
                  <a:lnTo>
                    <a:pt x="503389" y="567358"/>
                  </a:lnTo>
                  <a:lnTo>
                    <a:pt x="534980" y="534980"/>
                  </a:lnTo>
                  <a:lnTo>
                    <a:pt x="567358" y="503389"/>
                  </a:lnTo>
                  <a:lnTo>
                    <a:pt x="600509" y="472600"/>
                  </a:lnTo>
                  <a:lnTo>
                    <a:pt x="634414" y="442631"/>
                  </a:lnTo>
                  <a:lnTo>
                    <a:pt x="669060" y="413496"/>
                  </a:lnTo>
                  <a:lnTo>
                    <a:pt x="704430" y="385212"/>
                  </a:lnTo>
                  <a:lnTo>
                    <a:pt x="740508" y="357794"/>
                  </a:lnTo>
                  <a:lnTo>
                    <a:pt x="777279" y="331257"/>
                  </a:lnTo>
                  <a:lnTo>
                    <a:pt x="814727" y="305619"/>
                  </a:lnTo>
                  <a:lnTo>
                    <a:pt x="852836" y="280894"/>
                  </a:lnTo>
                  <a:lnTo>
                    <a:pt x="891590" y="257098"/>
                  </a:lnTo>
                  <a:lnTo>
                    <a:pt x="930973" y="234247"/>
                  </a:lnTo>
                  <a:lnTo>
                    <a:pt x="970971" y="212358"/>
                  </a:lnTo>
                  <a:lnTo>
                    <a:pt x="1011566" y="191444"/>
                  </a:lnTo>
                  <a:lnTo>
                    <a:pt x="1052743" y="171524"/>
                  </a:lnTo>
                  <a:lnTo>
                    <a:pt x="1094487" y="152611"/>
                  </a:lnTo>
                  <a:lnTo>
                    <a:pt x="1136781" y="134723"/>
                  </a:lnTo>
                  <a:lnTo>
                    <a:pt x="1179610" y="117874"/>
                  </a:lnTo>
                  <a:lnTo>
                    <a:pt x="1222958" y="102080"/>
                  </a:lnTo>
                  <a:lnTo>
                    <a:pt x="1266810" y="87358"/>
                  </a:lnTo>
                  <a:lnTo>
                    <a:pt x="1311148" y="73723"/>
                  </a:lnTo>
                  <a:lnTo>
                    <a:pt x="1355959" y="61191"/>
                  </a:lnTo>
                  <a:lnTo>
                    <a:pt x="1401225" y="49778"/>
                  </a:lnTo>
                  <a:lnTo>
                    <a:pt x="1446932" y="39499"/>
                  </a:lnTo>
                  <a:lnTo>
                    <a:pt x="1493063" y="30370"/>
                  </a:lnTo>
                  <a:lnTo>
                    <a:pt x="1539603" y="22407"/>
                  </a:lnTo>
                  <a:lnTo>
                    <a:pt x="1586535" y="15626"/>
                  </a:lnTo>
                  <a:lnTo>
                    <a:pt x="1633844" y="10043"/>
                  </a:lnTo>
                  <a:lnTo>
                    <a:pt x="1681515" y="5672"/>
                  </a:lnTo>
                  <a:lnTo>
                    <a:pt x="1729531" y="2531"/>
                  </a:lnTo>
                  <a:lnTo>
                    <a:pt x="1777877" y="635"/>
                  </a:lnTo>
                  <a:lnTo>
                    <a:pt x="1826537" y="0"/>
                  </a:lnTo>
                  <a:lnTo>
                    <a:pt x="1875196" y="635"/>
                  </a:lnTo>
                  <a:lnTo>
                    <a:pt x="1923542" y="2531"/>
                  </a:lnTo>
                  <a:lnTo>
                    <a:pt x="1971558" y="5672"/>
                  </a:lnTo>
                  <a:lnTo>
                    <a:pt x="2019229" y="10043"/>
                  </a:lnTo>
                  <a:lnTo>
                    <a:pt x="2066538" y="15626"/>
                  </a:lnTo>
                  <a:lnTo>
                    <a:pt x="2113471" y="22407"/>
                  </a:lnTo>
                  <a:lnTo>
                    <a:pt x="2160010" y="30370"/>
                  </a:lnTo>
                  <a:lnTo>
                    <a:pt x="2206141" y="39499"/>
                  </a:lnTo>
                  <a:lnTo>
                    <a:pt x="2251848" y="49778"/>
                  </a:lnTo>
                  <a:lnTo>
                    <a:pt x="2297114" y="61191"/>
                  </a:lnTo>
                  <a:lnTo>
                    <a:pt x="2341925" y="73723"/>
                  </a:lnTo>
                  <a:lnTo>
                    <a:pt x="2386264" y="87358"/>
                  </a:lnTo>
                  <a:lnTo>
                    <a:pt x="2430115" y="102080"/>
                  </a:lnTo>
                  <a:lnTo>
                    <a:pt x="2473463" y="117874"/>
                  </a:lnTo>
                  <a:lnTo>
                    <a:pt x="2516293" y="134723"/>
                  </a:lnTo>
                  <a:lnTo>
                    <a:pt x="2558587" y="152611"/>
                  </a:lnTo>
                  <a:lnTo>
                    <a:pt x="2600331" y="171524"/>
                  </a:lnTo>
                  <a:lnTo>
                    <a:pt x="2641508" y="191444"/>
                  </a:lnTo>
                  <a:lnTo>
                    <a:pt x="2682103" y="212358"/>
                  </a:lnTo>
                  <a:lnTo>
                    <a:pt x="2722100" y="234247"/>
                  </a:lnTo>
                  <a:lnTo>
                    <a:pt x="2761484" y="257098"/>
                  </a:lnTo>
                  <a:lnTo>
                    <a:pt x="2800238" y="280894"/>
                  </a:lnTo>
                  <a:lnTo>
                    <a:pt x="2838347" y="305619"/>
                  </a:lnTo>
                  <a:lnTo>
                    <a:pt x="2875794" y="331257"/>
                  </a:lnTo>
                  <a:lnTo>
                    <a:pt x="2912565" y="357794"/>
                  </a:lnTo>
                  <a:lnTo>
                    <a:pt x="2948644" y="385212"/>
                  </a:lnTo>
                  <a:lnTo>
                    <a:pt x="2984014" y="413496"/>
                  </a:lnTo>
                  <a:lnTo>
                    <a:pt x="3018659" y="442631"/>
                  </a:lnTo>
                  <a:lnTo>
                    <a:pt x="3052565" y="472600"/>
                  </a:lnTo>
                  <a:lnTo>
                    <a:pt x="3085715" y="503389"/>
                  </a:lnTo>
                  <a:lnTo>
                    <a:pt x="3118094" y="534980"/>
                  </a:lnTo>
                  <a:lnTo>
                    <a:pt x="3149685" y="567358"/>
                  </a:lnTo>
                  <a:lnTo>
                    <a:pt x="3180473" y="600509"/>
                  </a:lnTo>
                  <a:lnTo>
                    <a:pt x="3210443" y="634414"/>
                  </a:lnTo>
                  <a:lnTo>
                    <a:pt x="3239578" y="669060"/>
                  </a:lnTo>
                  <a:lnTo>
                    <a:pt x="3267862" y="704430"/>
                  </a:lnTo>
                  <a:lnTo>
                    <a:pt x="3295280" y="740508"/>
                  </a:lnTo>
                  <a:lnTo>
                    <a:pt x="3321817" y="777279"/>
                  </a:lnTo>
                  <a:lnTo>
                    <a:pt x="3347455" y="814727"/>
                  </a:lnTo>
                  <a:lnTo>
                    <a:pt x="3372180" y="852836"/>
                  </a:lnTo>
                  <a:lnTo>
                    <a:pt x="3395976" y="891590"/>
                  </a:lnTo>
                  <a:lnTo>
                    <a:pt x="3418827" y="930973"/>
                  </a:lnTo>
                  <a:lnTo>
                    <a:pt x="3440716" y="970971"/>
                  </a:lnTo>
                  <a:lnTo>
                    <a:pt x="3461630" y="1011566"/>
                  </a:lnTo>
                  <a:lnTo>
                    <a:pt x="3481550" y="1052743"/>
                  </a:lnTo>
                  <a:lnTo>
                    <a:pt x="3500463" y="1094487"/>
                  </a:lnTo>
                  <a:lnTo>
                    <a:pt x="3518351" y="1136781"/>
                  </a:lnTo>
                  <a:lnTo>
                    <a:pt x="3535200" y="1179610"/>
                  </a:lnTo>
                  <a:lnTo>
                    <a:pt x="3550994" y="1222958"/>
                  </a:lnTo>
                  <a:lnTo>
                    <a:pt x="3565716" y="1266810"/>
                  </a:lnTo>
                  <a:lnTo>
                    <a:pt x="3579351" y="1311148"/>
                  </a:lnTo>
                  <a:lnTo>
                    <a:pt x="3591883" y="1355959"/>
                  </a:lnTo>
                  <a:lnTo>
                    <a:pt x="3603296" y="1401225"/>
                  </a:lnTo>
                  <a:lnTo>
                    <a:pt x="3613575" y="1446932"/>
                  </a:lnTo>
                  <a:lnTo>
                    <a:pt x="3622704" y="1493063"/>
                  </a:lnTo>
                  <a:lnTo>
                    <a:pt x="3630667" y="1539603"/>
                  </a:lnTo>
                  <a:lnTo>
                    <a:pt x="3637448" y="1586535"/>
                  </a:lnTo>
                  <a:lnTo>
                    <a:pt x="3643031" y="1633844"/>
                  </a:lnTo>
                  <a:lnTo>
                    <a:pt x="3647402" y="1681515"/>
                  </a:lnTo>
                  <a:lnTo>
                    <a:pt x="3650543" y="1729531"/>
                  </a:lnTo>
                  <a:lnTo>
                    <a:pt x="3652439" y="1777877"/>
                  </a:lnTo>
                  <a:lnTo>
                    <a:pt x="3653075" y="1826537"/>
                  </a:lnTo>
                  <a:lnTo>
                    <a:pt x="3652439" y="1875196"/>
                  </a:lnTo>
                  <a:lnTo>
                    <a:pt x="3650543" y="1923542"/>
                  </a:lnTo>
                  <a:lnTo>
                    <a:pt x="3647402" y="1971558"/>
                  </a:lnTo>
                  <a:lnTo>
                    <a:pt x="3643031" y="2019229"/>
                  </a:lnTo>
                  <a:lnTo>
                    <a:pt x="3637448" y="2066538"/>
                  </a:lnTo>
                  <a:lnTo>
                    <a:pt x="3630667" y="2113471"/>
                  </a:lnTo>
                  <a:lnTo>
                    <a:pt x="3622704" y="2160010"/>
                  </a:lnTo>
                  <a:lnTo>
                    <a:pt x="3613575" y="2206141"/>
                  </a:lnTo>
                  <a:lnTo>
                    <a:pt x="3603296" y="2251848"/>
                  </a:lnTo>
                  <a:lnTo>
                    <a:pt x="3591883" y="2297114"/>
                  </a:lnTo>
                  <a:lnTo>
                    <a:pt x="3579351" y="2341925"/>
                  </a:lnTo>
                  <a:lnTo>
                    <a:pt x="3565716" y="2386264"/>
                  </a:lnTo>
                  <a:lnTo>
                    <a:pt x="3550994" y="2430115"/>
                  </a:lnTo>
                  <a:lnTo>
                    <a:pt x="3535200" y="2473463"/>
                  </a:lnTo>
                  <a:lnTo>
                    <a:pt x="3518351" y="2516293"/>
                  </a:lnTo>
                  <a:lnTo>
                    <a:pt x="3500463" y="2558587"/>
                  </a:lnTo>
                  <a:lnTo>
                    <a:pt x="3481550" y="2600331"/>
                  </a:lnTo>
                  <a:lnTo>
                    <a:pt x="3461630" y="2641508"/>
                  </a:lnTo>
                  <a:lnTo>
                    <a:pt x="3440716" y="2682103"/>
                  </a:lnTo>
                  <a:lnTo>
                    <a:pt x="3418827" y="2722100"/>
                  </a:lnTo>
                  <a:lnTo>
                    <a:pt x="3395976" y="2761484"/>
                  </a:lnTo>
                  <a:lnTo>
                    <a:pt x="3372180" y="2800238"/>
                  </a:lnTo>
                  <a:lnTo>
                    <a:pt x="3347455" y="2838347"/>
                  </a:lnTo>
                  <a:lnTo>
                    <a:pt x="3321817" y="2875794"/>
                  </a:lnTo>
                  <a:lnTo>
                    <a:pt x="3295280" y="2912565"/>
                  </a:lnTo>
                  <a:lnTo>
                    <a:pt x="3267862" y="2948644"/>
                  </a:lnTo>
                  <a:lnTo>
                    <a:pt x="3239578" y="2984014"/>
                  </a:lnTo>
                  <a:lnTo>
                    <a:pt x="3210443" y="3018659"/>
                  </a:lnTo>
                  <a:lnTo>
                    <a:pt x="3180473" y="3052565"/>
                  </a:lnTo>
                  <a:lnTo>
                    <a:pt x="3149685" y="3085715"/>
                  </a:lnTo>
                  <a:lnTo>
                    <a:pt x="3118094" y="3118094"/>
                  </a:lnTo>
                  <a:lnTo>
                    <a:pt x="3085715" y="3149685"/>
                  </a:lnTo>
                  <a:lnTo>
                    <a:pt x="3052565" y="3180473"/>
                  </a:lnTo>
                  <a:lnTo>
                    <a:pt x="3018659" y="3210443"/>
                  </a:lnTo>
                  <a:lnTo>
                    <a:pt x="2984014" y="3239578"/>
                  </a:lnTo>
                  <a:lnTo>
                    <a:pt x="2948644" y="3267862"/>
                  </a:lnTo>
                  <a:lnTo>
                    <a:pt x="2912565" y="3295280"/>
                  </a:lnTo>
                  <a:lnTo>
                    <a:pt x="2875794" y="3321817"/>
                  </a:lnTo>
                  <a:lnTo>
                    <a:pt x="2838347" y="3347455"/>
                  </a:lnTo>
                  <a:lnTo>
                    <a:pt x="2800238" y="3372180"/>
                  </a:lnTo>
                  <a:lnTo>
                    <a:pt x="2761484" y="3395976"/>
                  </a:lnTo>
                  <a:lnTo>
                    <a:pt x="2722100" y="3418827"/>
                  </a:lnTo>
                  <a:lnTo>
                    <a:pt x="2682103" y="3440716"/>
                  </a:lnTo>
                  <a:lnTo>
                    <a:pt x="2641508" y="3461630"/>
                  </a:lnTo>
                  <a:lnTo>
                    <a:pt x="2600331" y="3481550"/>
                  </a:lnTo>
                  <a:lnTo>
                    <a:pt x="2558587" y="3500463"/>
                  </a:lnTo>
                  <a:lnTo>
                    <a:pt x="2516293" y="3518351"/>
                  </a:lnTo>
                  <a:lnTo>
                    <a:pt x="2473463" y="3535200"/>
                  </a:lnTo>
                  <a:lnTo>
                    <a:pt x="2430115" y="3550994"/>
                  </a:lnTo>
                  <a:lnTo>
                    <a:pt x="2386264" y="3565716"/>
                  </a:lnTo>
                  <a:lnTo>
                    <a:pt x="2341925" y="3579351"/>
                  </a:lnTo>
                  <a:lnTo>
                    <a:pt x="2297114" y="3591883"/>
                  </a:lnTo>
                  <a:lnTo>
                    <a:pt x="2251848" y="3603296"/>
                  </a:lnTo>
                  <a:lnTo>
                    <a:pt x="2206141" y="3613575"/>
                  </a:lnTo>
                  <a:lnTo>
                    <a:pt x="2160010" y="3622704"/>
                  </a:lnTo>
                  <a:lnTo>
                    <a:pt x="2113471" y="3630667"/>
                  </a:lnTo>
                  <a:lnTo>
                    <a:pt x="2066538" y="3637448"/>
                  </a:lnTo>
                  <a:lnTo>
                    <a:pt x="2019229" y="3643031"/>
                  </a:lnTo>
                  <a:lnTo>
                    <a:pt x="1971558" y="3647402"/>
                  </a:lnTo>
                  <a:lnTo>
                    <a:pt x="1923542" y="3650543"/>
                  </a:lnTo>
                  <a:lnTo>
                    <a:pt x="1875196" y="3652439"/>
                  </a:lnTo>
                  <a:lnTo>
                    <a:pt x="1826537" y="3653075"/>
                  </a:lnTo>
                  <a:lnTo>
                    <a:pt x="1777877" y="3652439"/>
                  </a:lnTo>
                  <a:lnTo>
                    <a:pt x="1729531" y="3650543"/>
                  </a:lnTo>
                  <a:lnTo>
                    <a:pt x="1681515" y="3647402"/>
                  </a:lnTo>
                  <a:lnTo>
                    <a:pt x="1633844" y="3643031"/>
                  </a:lnTo>
                  <a:lnTo>
                    <a:pt x="1586535" y="3637448"/>
                  </a:lnTo>
                  <a:lnTo>
                    <a:pt x="1539603" y="3630667"/>
                  </a:lnTo>
                  <a:lnTo>
                    <a:pt x="1493063" y="3622704"/>
                  </a:lnTo>
                  <a:lnTo>
                    <a:pt x="1446932" y="3613575"/>
                  </a:lnTo>
                  <a:lnTo>
                    <a:pt x="1401225" y="3603296"/>
                  </a:lnTo>
                  <a:lnTo>
                    <a:pt x="1355959" y="3591883"/>
                  </a:lnTo>
                  <a:lnTo>
                    <a:pt x="1311148" y="3579351"/>
                  </a:lnTo>
                  <a:lnTo>
                    <a:pt x="1266810" y="3565716"/>
                  </a:lnTo>
                  <a:lnTo>
                    <a:pt x="1222958" y="3550994"/>
                  </a:lnTo>
                  <a:lnTo>
                    <a:pt x="1179610" y="3535200"/>
                  </a:lnTo>
                  <a:lnTo>
                    <a:pt x="1136781" y="3518351"/>
                  </a:lnTo>
                  <a:lnTo>
                    <a:pt x="1094487" y="3500463"/>
                  </a:lnTo>
                  <a:lnTo>
                    <a:pt x="1052743" y="3481550"/>
                  </a:lnTo>
                  <a:lnTo>
                    <a:pt x="1011566" y="3461630"/>
                  </a:lnTo>
                  <a:lnTo>
                    <a:pt x="970971" y="3440716"/>
                  </a:lnTo>
                  <a:lnTo>
                    <a:pt x="930973" y="3418827"/>
                  </a:lnTo>
                  <a:lnTo>
                    <a:pt x="891590" y="3395976"/>
                  </a:lnTo>
                  <a:lnTo>
                    <a:pt x="852836" y="3372180"/>
                  </a:lnTo>
                  <a:lnTo>
                    <a:pt x="814727" y="3347455"/>
                  </a:lnTo>
                  <a:lnTo>
                    <a:pt x="777279" y="3321817"/>
                  </a:lnTo>
                  <a:lnTo>
                    <a:pt x="740508" y="3295280"/>
                  </a:lnTo>
                  <a:lnTo>
                    <a:pt x="704430" y="3267862"/>
                  </a:lnTo>
                  <a:lnTo>
                    <a:pt x="669060" y="3239578"/>
                  </a:lnTo>
                  <a:lnTo>
                    <a:pt x="634414" y="3210443"/>
                  </a:lnTo>
                  <a:lnTo>
                    <a:pt x="600509" y="3180473"/>
                  </a:lnTo>
                  <a:lnTo>
                    <a:pt x="567358" y="3149685"/>
                  </a:lnTo>
                  <a:lnTo>
                    <a:pt x="534980" y="3118094"/>
                  </a:lnTo>
                  <a:lnTo>
                    <a:pt x="503389" y="3085715"/>
                  </a:lnTo>
                  <a:lnTo>
                    <a:pt x="472600" y="3052565"/>
                  </a:lnTo>
                  <a:lnTo>
                    <a:pt x="442631" y="3018659"/>
                  </a:lnTo>
                  <a:lnTo>
                    <a:pt x="413496" y="2984014"/>
                  </a:lnTo>
                  <a:lnTo>
                    <a:pt x="385212" y="2948644"/>
                  </a:lnTo>
                  <a:lnTo>
                    <a:pt x="357794" y="2912565"/>
                  </a:lnTo>
                  <a:lnTo>
                    <a:pt x="331257" y="2875794"/>
                  </a:lnTo>
                  <a:lnTo>
                    <a:pt x="305619" y="2838347"/>
                  </a:lnTo>
                  <a:lnTo>
                    <a:pt x="280894" y="2800238"/>
                  </a:lnTo>
                  <a:lnTo>
                    <a:pt x="257098" y="2761484"/>
                  </a:lnTo>
                  <a:lnTo>
                    <a:pt x="234247" y="2722100"/>
                  </a:lnTo>
                  <a:lnTo>
                    <a:pt x="212358" y="2682103"/>
                  </a:lnTo>
                  <a:lnTo>
                    <a:pt x="191444" y="2641508"/>
                  </a:lnTo>
                  <a:lnTo>
                    <a:pt x="171524" y="2600331"/>
                  </a:lnTo>
                  <a:lnTo>
                    <a:pt x="152611" y="2558587"/>
                  </a:lnTo>
                  <a:lnTo>
                    <a:pt x="134723" y="2516293"/>
                  </a:lnTo>
                  <a:lnTo>
                    <a:pt x="117874" y="2473463"/>
                  </a:lnTo>
                  <a:lnTo>
                    <a:pt x="102080" y="2430115"/>
                  </a:lnTo>
                  <a:lnTo>
                    <a:pt x="87358" y="2386264"/>
                  </a:lnTo>
                  <a:lnTo>
                    <a:pt x="73723" y="2341925"/>
                  </a:lnTo>
                  <a:lnTo>
                    <a:pt x="61191" y="2297114"/>
                  </a:lnTo>
                  <a:lnTo>
                    <a:pt x="49778" y="2251848"/>
                  </a:lnTo>
                  <a:lnTo>
                    <a:pt x="39499" y="2206141"/>
                  </a:lnTo>
                  <a:lnTo>
                    <a:pt x="30370" y="2160010"/>
                  </a:lnTo>
                  <a:lnTo>
                    <a:pt x="22407" y="2113471"/>
                  </a:lnTo>
                  <a:lnTo>
                    <a:pt x="15626" y="2066538"/>
                  </a:lnTo>
                  <a:lnTo>
                    <a:pt x="10043" y="2019229"/>
                  </a:lnTo>
                  <a:lnTo>
                    <a:pt x="5672" y="1971558"/>
                  </a:lnTo>
                  <a:lnTo>
                    <a:pt x="2531" y="1923542"/>
                  </a:lnTo>
                  <a:lnTo>
                    <a:pt x="635" y="1875196"/>
                  </a:lnTo>
                  <a:lnTo>
                    <a:pt x="0" y="1826537"/>
                  </a:lnTo>
                  <a:close/>
                </a:path>
              </a:pathLst>
            </a:custGeom>
            <a:ln w="25400">
              <a:solidFill>
                <a:srgbClr val="395E89"/>
              </a:solidFill>
            </a:ln>
          </p:spPr>
          <p:txBody>
            <a:bodyPr wrap="square" lIns="0" tIns="0" rIns="0" bIns="0" rtlCol="0"/>
            <a:lstStyle/>
            <a:p/>
          </p:txBody>
        </p:sp>
        <p:sp>
          <p:nvSpPr>
            <p:cNvPr id="25" name="object 25" descr=""/>
            <p:cNvSpPr/>
            <p:nvPr/>
          </p:nvSpPr>
          <p:spPr>
            <a:xfrm>
              <a:off x="5793977" y="3941469"/>
              <a:ext cx="1724025" cy="200025"/>
            </a:xfrm>
            <a:custGeom>
              <a:avLst/>
              <a:gdLst/>
              <a:ahLst/>
              <a:cxnLst/>
              <a:rect l="l" t="t" r="r" b="b"/>
              <a:pathLst>
                <a:path w="1724025" h="200025">
                  <a:moveTo>
                    <a:pt x="0" y="49877"/>
                  </a:moveTo>
                  <a:lnTo>
                    <a:pt x="1624158" y="49877"/>
                  </a:lnTo>
                  <a:lnTo>
                    <a:pt x="1624158" y="0"/>
                  </a:lnTo>
                  <a:lnTo>
                    <a:pt x="1723911" y="99755"/>
                  </a:lnTo>
                  <a:lnTo>
                    <a:pt x="1624158" y="199509"/>
                  </a:lnTo>
                  <a:lnTo>
                    <a:pt x="1624158" y="149631"/>
                  </a:lnTo>
                  <a:lnTo>
                    <a:pt x="0" y="149631"/>
                  </a:lnTo>
                  <a:lnTo>
                    <a:pt x="0" y="49877"/>
                  </a:lnTo>
                  <a:close/>
                </a:path>
              </a:pathLst>
            </a:custGeom>
            <a:ln w="25400">
              <a:solidFill>
                <a:srgbClr val="395E89"/>
              </a:solidFill>
            </a:ln>
          </p:spPr>
          <p:txBody>
            <a:bodyPr wrap="square" lIns="0" tIns="0" rIns="0" bIns="0" rtlCol="0"/>
            <a:lstStyle/>
            <a:p/>
          </p:txBody>
        </p:sp>
        <p:pic>
          <p:nvPicPr>
            <p:cNvPr id="26" name="object 26" descr=""/>
            <p:cNvPicPr/>
            <p:nvPr/>
          </p:nvPicPr>
          <p:blipFill>
            <a:blip r:embed="rId3" cstate="print"/>
            <a:stretch>
              <a:fillRect/>
            </a:stretch>
          </p:blipFill>
          <p:spPr>
            <a:xfrm>
              <a:off x="5415019" y="4095931"/>
              <a:ext cx="154247" cy="154247"/>
            </a:xfrm>
            <a:prstGeom prst="rect">
              <a:avLst/>
            </a:prstGeom>
          </p:spPr>
        </p:pic>
        <p:sp>
          <p:nvSpPr>
            <p:cNvPr id="27" name="object 27" descr=""/>
            <p:cNvSpPr/>
            <p:nvPr/>
          </p:nvSpPr>
          <p:spPr>
            <a:xfrm>
              <a:off x="1202319" y="5457135"/>
              <a:ext cx="2057400" cy="12700"/>
            </a:xfrm>
            <a:custGeom>
              <a:avLst/>
              <a:gdLst/>
              <a:ahLst/>
              <a:cxnLst/>
              <a:rect l="l" t="t" r="r" b="b"/>
              <a:pathLst>
                <a:path w="2057400" h="12700">
                  <a:moveTo>
                    <a:pt x="2057399" y="0"/>
                  </a:moveTo>
                  <a:lnTo>
                    <a:pt x="0" y="0"/>
                  </a:lnTo>
                  <a:lnTo>
                    <a:pt x="0" y="12700"/>
                  </a:lnTo>
                  <a:lnTo>
                    <a:pt x="2057399" y="12700"/>
                  </a:lnTo>
                  <a:lnTo>
                    <a:pt x="2057399" y="0"/>
                  </a:lnTo>
                  <a:close/>
                </a:path>
              </a:pathLst>
            </a:custGeom>
            <a:solidFill>
              <a:srgbClr val="000000"/>
            </a:solidFill>
          </p:spPr>
          <p:txBody>
            <a:bodyPr wrap="square" lIns="0" tIns="0" rIns="0" bIns="0" rtlCol="0"/>
            <a:lstStyle/>
            <a:p/>
          </p:txBody>
        </p:sp>
        <p:sp>
          <p:nvSpPr>
            <p:cNvPr id="28" name="object 28" descr=""/>
            <p:cNvSpPr/>
            <p:nvPr/>
          </p:nvSpPr>
          <p:spPr>
            <a:xfrm>
              <a:off x="3236272" y="4180973"/>
              <a:ext cx="2194560" cy="1294130"/>
            </a:xfrm>
            <a:custGeom>
              <a:avLst/>
              <a:gdLst/>
              <a:ahLst/>
              <a:cxnLst/>
              <a:rect l="l" t="t" r="r" b="b"/>
              <a:pathLst>
                <a:path w="2194560" h="1294129">
                  <a:moveTo>
                    <a:pt x="2126356" y="34537"/>
                  </a:moveTo>
                  <a:lnTo>
                    <a:pt x="0" y="1285638"/>
                  </a:lnTo>
                  <a:lnTo>
                    <a:pt x="4829" y="1293848"/>
                  </a:lnTo>
                  <a:lnTo>
                    <a:pt x="2131186" y="42746"/>
                  </a:lnTo>
                  <a:lnTo>
                    <a:pt x="2126356" y="34537"/>
                  </a:lnTo>
                  <a:close/>
                </a:path>
                <a:path w="2194560" h="1294129">
                  <a:moveTo>
                    <a:pt x="2176223" y="28101"/>
                  </a:moveTo>
                  <a:lnTo>
                    <a:pt x="2137294" y="28101"/>
                  </a:lnTo>
                  <a:lnTo>
                    <a:pt x="2142124" y="36310"/>
                  </a:lnTo>
                  <a:lnTo>
                    <a:pt x="2131186" y="42746"/>
                  </a:lnTo>
                  <a:lnTo>
                    <a:pt x="2148091" y="71479"/>
                  </a:lnTo>
                  <a:lnTo>
                    <a:pt x="2176223" y="28101"/>
                  </a:lnTo>
                  <a:close/>
                </a:path>
                <a:path w="2194560" h="1294129">
                  <a:moveTo>
                    <a:pt x="2137294" y="28101"/>
                  </a:moveTo>
                  <a:lnTo>
                    <a:pt x="2126356" y="34537"/>
                  </a:lnTo>
                  <a:lnTo>
                    <a:pt x="2131186" y="42746"/>
                  </a:lnTo>
                  <a:lnTo>
                    <a:pt x="2142124" y="36310"/>
                  </a:lnTo>
                  <a:lnTo>
                    <a:pt x="2137294" y="28101"/>
                  </a:lnTo>
                  <a:close/>
                </a:path>
                <a:path w="2194560" h="1294129">
                  <a:moveTo>
                    <a:pt x="2194446" y="0"/>
                  </a:moveTo>
                  <a:lnTo>
                    <a:pt x="2109450" y="5805"/>
                  </a:lnTo>
                  <a:lnTo>
                    <a:pt x="2126356" y="34537"/>
                  </a:lnTo>
                  <a:lnTo>
                    <a:pt x="2137294" y="28101"/>
                  </a:lnTo>
                  <a:lnTo>
                    <a:pt x="2176223" y="28101"/>
                  </a:lnTo>
                  <a:lnTo>
                    <a:pt x="2194446" y="0"/>
                  </a:lnTo>
                  <a:close/>
                </a:path>
              </a:pathLst>
            </a:custGeom>
            <a:solidFill>
              <a:srgbClr val="3C428B"/>
            </a:solidFill>
          </p:spPr>
          <p:txBody>
            <a:bodyPr wrap="square" lIns="0" tIns="0" rIns="0" bIns="0" rtlCol="0"/>
            <a:lstStyle/>
            <a:p/>
          </p:txBody>
        </p:sp>
        <p:pic>
          <p:nvPicPr>
            <p:cNvPr id="29" name="object 29" descr=""/>
            <p:cNvPicPr/>
            <p:nvPr/>
          </p:nvPicPr>
          <p:blipFill>
            <a:blip r:embed="rId4" cstate="print"/>
            <a:stretch>
              <a:fillRect/>
            </a:stretch>
          </p:blipFill>
          <p:spPr>
            <a:xfrm>
              <a:off x="5484205" y="4140648"/>
              <a:ext cx="154247" cy="154247"/>
            </a:xfrm>
            <a:prstGeom prst="rect">
              <a:avLst/>
            </a:prstGeom>
          </p:spPr>
        </p:pic>
      </p:grpSp>
      <p:sp>
        <p:nvSpPr>
          <p:cNvPr id="30" name="object 30" descr=""/>
          <p:cNvSpPr txBox="1"/>
          <p:nvPr/>
        </p:nvSpPr>
        <p:spPr>
          <a:xfrm>
            <a:off x="1191206" y="5095747"/>
            <a:ext cx="2604135" cy="763270"/>
          </a:xfrm>
          <a:prstGeom prst="rect">
            <a:avLst/>
          </a:prstGeom>
        </p:spPr>
        <p:txBody>
          <a:bodyPr wrap="square" lIns="0" tIns="107315" rIns="0" bIns="0" rtlCol="0" vert="horz">
            <a:spAutoFit/>
          </a:bodyPr>
          <a:lstStyle/>
          <a:p>
            <a:pPr marL="12700">
              <a:lnSpc>
                <a:spcPct val="100000"/>
              </a:lnSpc>
              <a:spcBef>
                <a:spcPts val="845"/>
              </a:spcBef>
            </a:pPr>
            <a:r>
              <a:rPr dirty="0" sz="1800" spc="-10">
                <a:latin typeface="HG丸ｺﾞｼｯｸM-PRO"/>
                <a:cs typeface="HG丸ｺﾞｼｯｸM-PRO"/>
              </a:rPr>
              <a:t>オフサイトセンター</a:t>
            </a:r>
            <a:endParaRPr sz="1800">
              <a:latin typeface="HG丸ｺﾞｼｯｸM-PRO"/>
              <a:cs typeface="HG丸ｺﾞｼｯｸM-PRO"/>
            </a:endParaRPr>
          </a:p>
          <a:p>
            <a:pPr marL="1676400">
              <a:lnSpc>
                <a:spcPct val="100000"/>
              </a:lnSpc>
              <a:spcBef>
                <a:spcPts val="740"/>
              </a:spcBef>
            </a:pPr>
            <a:r>
              <a:rPr dirty="0" sz="1800" spc="-15">
                <a:latin typeface="HG丸ｺﾞｼｯｸM-PRO"/>
                <a:cs typeface="HG丸ｺﾞｼｯｸM-PRO"/>
              </a:rPr>
              <a:t>双葉病院</a:t>
            </a:r>
            <a:endParaRPr sz="1800">
              <a:latin typeface="HG丸ｺﾞｼｯｸM-PRO"/>
              <a:cs typeface="HG丸ｺﾞｼｯｸM-PRO"/>
            </a:endParaRPr>
          </a:p>
        </p:txBody>
      </p:sp>
      <p:grpSp>
        <p:nvGrpSpPr>
          <p:cNvPr id="31" name="object 31" descr=""/>
          <p:cNvGrpSpPr/>
          <p:nvPr/>
        </p:nvGrpSpPr>
        <p:grpSpPr>
          <a:xfrm>
            <a:off x="2872633" y="4263325"/>
            <a:ext cx="2643505" cy="1574800"/>
            <a:chOff x="2872633" y="4263325"/>
            <a:chExt cx="2643505" cy="1574800"/>
          </a:xfrm>
        </p:grpSpPr>
        <p:sp>
          <p:nvSpPr>
            <p:cNvPr id="32" name="object 32" descr=""/>
            <p:cNvSpPr/>
            <p:nvPr/>
          </p:nvSpPr>
          <p:spPr>
            <a:xfrm>
              <a:off x="2872633" y="5824962"/>
              <a:ext cx="914400" cy="12700"/>
            </a:xfrm>
            <a:custGeom>
              <a:avLst/>
              <a:gdLst/>
              <a:ahLst/>
              <a:cxnLst/>
              <a:rect l="l" t="t" r="r" b="b"/>
              <a:pathLst>
                <a:path w="914400" h="12700">
                  <a:moveTo>
                    <a:pt x="914400" y="0"/>
                  </a:moveTo>
                  <a:lnTo>
                    <a:pt x="0" y="0"/>
                  </a:lnTo>
                  <a:lnTo>
                    <a:pt x="0" y="12700"/>
                  </a:lnTo>
                  <a:lnTo>
                    <a:pt x="914400" y="12700"/>
                  </a:lnTo>
                  <a:lnTo>
                    <a:pt x="914400" y="0"/>
                  </a:lnTo>
                  <a:close/>
                </a:path>
              </a:pathLst>
            </a:custGeom>
            <a:solidFill>
              <a:srgbClr val="000000"/>
            </a:solidFill>
          </p:spPr>
          <p:txBody>
            <a:bodyPr wrap="square" lIns="0" tIns="0" rIns="0" bIns="0" rtlCol="0"/>
            <a:lstStyle/>
            <a:p/>
          </p:txBody>
        </p:sp>
        <p:sp>
          <p:nvSpPr>
            <p:cNvPr id="33" name="object 33" descr=""/>
            <p:cNvSpPr/>
            <p:nvPr/>
          </p:nvSpPr>
          <p:spPr>
            <a:xfrm>
              <a:off x="3792301" y="4263325"/>
              <a:ext cx="1724025" cy="1555750"/>
            </a:xfrm>
            <a:custGeom>
              <a:avLst/>
              <a:gdLst/>
              <a:ahLst/>
              <a:cxnLst/>
              <a:rect l="l" t="t" r="r" b="b"/>
              <a:pathLst>
                <a:path w="1724025" h="1555750">
                  <a:moveTo>
                    <a:pt x="1663705" y="47507"/>
                  </a:moveTo>
                  <a:lnTo>
                    <a:pt x="0" y="1548458"/>
                  </a:lnTo>
                  <a:lnTo>
                    <a:pt x="6380" y="1555530"/>
                  </a:lnTo>
                  <a:lnTo>
                    <a:pt x="1670086" y="54579"/>
                  </a:lnTo>
                  <a:lnTo>
                    <a:pt x="1663705" y="47507"/>
                  </a:lnTo>
                  <a:close/>
                </a:path>
                <a:path w="1724025" h="1555750">
                  <a:moveTo>
                    <a:pt x="1708206" y="39000"/>
                  </a:moveTo>
                  <a:lnTo>
                    <a:pt x="1673134" y="39000"/>
                  </a:lnTo>
                  <a:lnTo>
                    <a:pt x="1679515" y="46073"/>
                  </a:lnTo>
                  <a:lnTo>
                    <a:pt x="1670086" y="54579"/>
                  </a:lnTo>
                  <a:lnTo>
                    <a:pt x="1692417" y="79331"/>
                  </a:lnTo>
                  <a:lnTo>
                    <a:pt x="1708206" y="39000"/>
                  </a:lnTo>
                  <a:close/>
                </a:path>
                <a:path w="1724025" h="1555750">
                  <a:moveTo>
                    <a:pt x="1673134" y="39000"/>
                  </a:moveTo>
                  <a:lnTo>
                    <a:pt x="1663705" y="47507"/>
                  </a:lnTo>
                  <a:lnTo>
                    <a:pt x="1670086" y="54579"/>
                  </a:lnTo>
                  <a:lnTo>
                    <a:pt x="1679515" y="46073"/>
                  </a:lnTo>
                  <a:lnTo>
                    <a:pt x="1673134" y="39000"/>
                  </a:lnTo>
                  <a:close/>
                </a:path>
                <a:path w="1724025" h="1555750">
                  <a:moveTo>
                    <a:pt x="1723473" y="0"/>
                  </a:moveTo>
                  <a:lnTo>
                    <a:pt x="1641374" y="22754"/>
                  </a:lnTo>
                  <a:lnTo>
                    <a:pt x="1663705" y="47507"/>
                  </a:lnTo>
                  <a:lnTo>
                    <a:pt x="1673134" y="39000"/>
                  </a:lnTo>
                  <a:lnTo>
                    <a:pt x="1708206" y="39000"/>
                  </a:lnTo>
                  <a:lnTo>
                    <a:pt x="1723473" y="0"/>
                  </a:lnTo>
                  <a:close/>
                </a:path>
              </a:pathLst>
            </a:custGeom>
            <a:solidFill>
              <a:srgbClr val="3C428B"/>
            </a:solidFill>
          </p:spPr>
          <p:txBody>
            <a:bodyPr wrap="square" lIns="0" tIns="0" rIns="0" bIns="0" rtlCol="0"/>
            <a:lstStyle/>
            <a:p/>
          </p:txBody>
        </p:sp>
      </p:grpSp>
      <p:sp>
        <p:nvSpPr>
          <p:cNvPr id="34" name="object 34"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35" name="object 35"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36" name="object 36"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29</a:t>
            </a:r>
            <a:r>
              <a:rPr dirty="0" spc="-10"/>
              <a:t>/47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9787128" y="2307335"/>
            <a:ext cx="917448" cy="917448"/>
          </a:xfrm>
          <a:prstGeom prst="rect">
            <a:avLst/>
          </a:prstGeom>
        </p:spPr>
      </p:pic>
      <p:pic>
        <p:nvPicPr>
          <p:cNvPr id="3" name="object 3" descr=""/>
          <p:cNvPicPr/>
          <p:nvPr/>
        </p:nvPicPr>
        <p:blipFill>
          <a:blip r:embed="rId3" cstate="print"/>
          <a:stretch>
            <a:fillRect/>
          </a:stretch>
        </p:blipFill>
        <p:spPr>
          <a:xfrm>
            <a:off x="4782311" y="5126735"/>
            <a:ext cx="917448" cy="917447"/>
          </a:xfrm>
          <a:prstGeom prst="rect">
            <a:avLst/>
          </a:prstGeom>
        </p:spPr>
      </p:pic>
      <p:pic>
        <p:nvPicPr>
          <p:cNvPr id="4" name="object 4" descr=""/>
          <p:cNvPicPr/>
          <p:nvPr/>
        </p:nvPicPr>
        <p:blipFill>
          <a:blip r:embed="rId4" cstate="print"/>
          <a:stretch>
            <a:fillRect/>
          </a:stretch>
        </p:blipFill>
        <p:spPr>
          <a:xfrm>
            <a:off x="3142488" y="2188464"/>
            <a:ext cx="362712" cy="362712"/>
          </a:xfrm>
          <a:prstGeom prst="rect">
            <a:avLst/>
          </a:prstGeom>
        </p:spPr>
      </p:pic>
      <p:sp>
        <p:nvSpPr>
          <p:cNvPr id="5" name="object 5"/>
          <p:cNvSpPr txBox="1">
            <a:spLocks noGrp="1"/>
          </p:cNvSpPr>
          <p:nvPr>
            <p:ph type="title"/>
          </p:nvPr>
        </p:nvSpPr>
        <p:spPr>
          <a:xfrm>
            <a:off x="1918587" y="99059"/>
            <a:ext cx="7867650" cy="513080"/>
          </a:xfrm>
          <a:prstGeom prst="rect"/>
        </p:spPr>
        <p:txBody>
          <a:bodyPr wrap="square" lIns="0" tIns="12700" rIns="0" bIns="0" rtlCol="0" vert="horz">
            <a:spAutoFit/>
          </a:bodyPr>
          <a:lstStyle/>
          <a:p>
            <a:pPr marL="12700">
              <a:lnSpc>
                <a:spcPct val="100000"/>
              </a:lnSpc>
              <a:spcBef>
                <a:spcPts val="100"/>
              </a:spcBef>
            </a:pPr>
            <a:r>
              <a:rPr dirty="0" b="1">
                <a:latin typeface="游ゴシック"/>
                <a:cs typeface="游ゴシック"/>
              </a:rPr>
              <a:t>産業競争⼒懇談会で</a:t>
            </a:r>
            <a:r>
              <a:rPr dirty="0" spc="-25" b="1">
                <a:latin typeface="游ゴシック"/>
                <a:cs typeface="游ゴシック"/>
              </a:rPr>
              <a:t>2020</a:t>
            </a:r>
            <a:r>
              <a:rPr dirty="0" spc="-10" b="1">
                <a:latin typeface="游ゴシック"/>
                <a:cs typeface="游ゴシック"/>
              </a:rPr>
              <a:t>年から３年間検討</a:t>
            </a:r>
          </a:p>
        </p:txBody>
      </p:sp>
      <p:sp>
        <p:nvSpPr>
          <p:cNvPr id="6" name="object 6" descr=""/>
          <p:cNvSpPr txBox="1"/>
          <p:nvPr/>
        </p:nvSpPr>
        <p:spPr>
          <a:xfrm>
            <a:off x="6409296" y="4953797"/>
            <a:ext cx="1569720" cy="369570"/>
          </a:xfrm>
          <a:prstGeom prst="rect">
            <a:avLst/>
          </a:prstGeom>
          <a:solidFill>
            <a:srgbClr val="DAEEF3"/>
          </a:solidFill>
        </p:spPr>
        <p:txBody>
          <a:bodyPr wrap="square" lIns="0" tIns="35560" rIns="0" bIns="0" rtlCol="0" vert="horz">
            <a:spAutoFit/>
          </a:bodyPr>
          <a:lstStyle/>
          <a:p>
            <a:pPr marL="98425">
              <a:lnSpc>
                <a:spcPct val="100000"/>
              </a:lnSpc>
              <a:spcBef>
                <a:spcPts val="280"/>
              </a:spcBef>
            </a:pPr>
            <a:r>
              <a:rPr dirty="0" sz="1800" spc="-10" b="1">
                <a:latin typeface="游ゴシック"/>
                <a:cs typeface="游ゴシック"/>
              </a:rPr>
              <a:t>東電グループ</a:t>
            </a:r>
            <a:endParaRPr sz="1800">
              <a:latin typeface="游ゴシック"/>
              <a:cs typeface="游ゴシック"/>
            </a:endParaRPr>
          </a:p>
        </p:txBody>
      </p:sp>
      <p:sp>
        <p:nvSpPr>
          <p:cNvPr id="7" name="object 7" descr=""/>
          <p:cNvSpPr txBox="1"/>
          <p:nvPr/>
        </p:nvSpPr>
        <p:spPr>
          <a:xfrm>
            <a:off x="768920" y="1726070"/>
            <a:ext cx="1800860" cy="369570"/>
          </a:xfrm>
          <a:prstGeom prst="rect">
            <a:avLst/>
          </a:prstGeom>
          <a:solidFill>
            <a:srgbClr val="DAEEF3"/>
          </a:solidFill>
        </p:spPr>
        <p:txBody>
          <a:bodyPr wrap="square" lIns="0" tIns="35560" rIns="0" bIns="0" rtlCol="0" vert="horz">
            <a:spAutoFit/>
          </a:bodyPr>
          <a:lstStyle/>
          <a:p>
            <a:pPr marL="99695">
              <a:lnSpc>
                <a:spcPct val="100000"/>
              </a:lnSpc>
              <a:spcBef>
                <a:spcPts val="280"/>
              </a:spcBef>
            </a:pPr>
            <a:r>
              <a:rPr dirty="0" sz="1800" spc="-10" b="1">
                <a:latin typeface="游ゴシック"/>
                <a:cs typeface="游ゴシック"/>
              </a:rPr>
              <a:t>原⼦⼒関係企業</a:t>
            </a:r>
            <a:endParaRPr sz="1800">
              <a:latin typeface="游ゴシック"/>
              <a:cs typeface="游ゴシック"/>
            </a:endParaRPr>
          </a:p>
        </p:txBody>
      </p:sp>
      <p:sp>
        <p:nvSpPr>
          <p:cNvPr id="8" name="object 8" descr=""/>
          <p:cNvSpPr txBox="1"/>
          <p:nvPr/>
        </p:nvSpPr>
        <p:spPr>
          <a:xfrm>
            <a:off x="974499" y="4623264"/>
            <a:ext cx="1569720" cy="369570"/>
          </a:xfrm>
          <a:prstGeom prst="rect">
            <a:avLst/>
          </a:prstGeom>
          <a:solidFill>
            <a:srgbClr val="DAEEF3"/>
          </a:solidFill>
        </p:spPr>
        <p:txBody>
          <a:bodyPr wrap="square" lIns="0" tIns="33655" rIns="0" bIns="0" rtlCol="0" vert="horz">
            <a:spAutoFit/>
          </a:bodyPr>
          <a:lstStyle/>
          <a:p>
            <a:pPr marL="98425">
              <a:lnSpc>
                <a:spcPct val="100000"/>
              </a:lnSpc>
              <a:spcBef>
                <a:spcPts val="265"/>
              </a:spcBef>
            </a:pPr>
            <a:r>
              <a:rPr dirty="0" sz="1800" spc="-10" b="1">
                <a:latin typeface="游ゴシック"/>
                <a:cs typeface="游ゴシック"/>
              </a:rPr>
              <a:t>造船関係企業</a:t>
            </a:r>
            <a:endParaRPr sz="1800">
              <a:latin typeface="游ゴシック"/>
              <a:cs typeface="游ゴシック"/>
            </a:endParaRPr>
          </a:p>
        </p:txBody>
      </p:sp>
      <p:sp>
        <p:nvSpPr>
          <p:cNvPr id="9" name="object 9" descr=""/>
          <p:cNvSpPr txBox="1"/>
          <p:nvPr/>
        </p:nvSpPr>
        <p:spPr>
          <a:xfrm>
            <a:off x="6361793" y="1606561"/>
            <a:ext cx="2031364" cy="369570"/>
          </a:xfrm>
          <a:prstGeom prst="rect">
            <a:avLst/>
          </a:prstGeom>
          <a:solidFill>
            <a:srgbClr val="DAEEF3"/>
          </a:solidFill>
        </p:spPr>
        <p:txBody>
          <a:bodyPr wrap="square" lIns="0" tIns="36195" rIns="0" bIns="0" rtlCol="0" vert="horz">
            <a:spAutoFit/>
          </a:bodyPr>
          <a:lstStyle/>
          <a:p>
            <a:pPr marL="100965">
              <a:lnSpc>
                <a:spcPct val="100000"/>
              </a:lnSpc>
              <a:spcBef>
                <a:spcPts val="285"/>
              </a:spcBef>
            </a:pPr>
            <a:r>
              <a:rPr dirty="0" sz="1800" spc="-10" b="1">
                <a:latin typeface="游ゴシック"/>
                <a:cs typeface="游ゴシック"/>
              </a:rPr>
              <a:t>⼤学・研究機関他</a:t>
            </a:r>
            <a:endParaRPr sz="1800">
              <a:latin typeface="游ゴシック"/>
              <a:cs typeface="游ゴシック"/>
            </a:endParaRPr>
          </a:p>
        </p:txBody>
      </p:sp>
      <p:sp>
        <p:nvSpPr>
          <p:cNvPr id="10" name="object 10" descr=""/>
          <p:cNvSpPr txBox="1"/>
          <p:nvPr/>
        </p:nvSpPr>
        <p:spPr>
          <a:xfrm>
            <a:off x="9889780" y="5552299"/>
            <a:ext cx="821690" cy="315595"/>
          </a:xfrm>
          <a:prstGeom prst="rect">
            <a:avLst/>
          </a:prstGeom>
        </p:spPr>
        <p:txBody>
          <a:bodyPr wrap="square" lIns="0" tIns="12700" rIns="0" bIns="0" rtlCol="0" vert="horz">
            <a:spAutoFit/>
          </a:bodyPr>
          <a:lstStyle/>
          <a:p>
            <a:pPr marL="12700">
              <a:lnSpc>
                <a:spcPct val="100000"/>
              </a:lnSpc>
              <a:spcBef>
                <a:spcPts val="100"/>
              </a:spcBef>
            </a:pPr>
            <a:r>
              <a:rPr dirty="0" sz="1900" spc="-65" b="1" i="1">
                <a:solidFill>
                  <a:srgbClr val="BFBFBF"/>
                </a:solidFill>
                <a:latin typeface="游ゴシック"/>
                <a:cs typeface="游ゴシック"/>
              </a:rPr>
              <a:t>TEPCO</a:t>
            </a:r>
            <a:endParaRPr sz="1900">
              <a:latin typeface="游ゴシック"/>
              <a:cs typeface="游ゴシック"/>
            </a:endParaRPr>
          </a:p>
        </p:txBody>
      </p:sp>
      <p:sp>
        <p:nvSpPr>
          <p:cNvPr id="11" name="object 11" descr=""/>
          <p:cNvSpPr txBox="1"/>
          <p:nvPr/>
        </p:nvSpPr>
        <p:spPr>
          <a:xfrm>
            <a:off x="1254429" y="2144267"/>
            <a:ext cx="3948429" cy="2372360"/>
          </a:xfrm>
          <a:prstGeom prst="rect">
            <a:avLst/>
          </a:prstGeom>
        </p:spPr>
        <p:txBody>
          <a:bodyPr wrap="square" lIns="0" tIns="12700" rIns="0" bIns="0" rtlCol="0" vert="horz">
            <a:spAutoFit/>
          </a:bodyPr>
          <a:lstStyle/>
          <a:p>
            <a:pPr marL="191770" indent="-179070">
              <a:lnSpc>
                <a:spcPct val="100000"/>
              </a:lnSpc>
              <a:spcBef>
                <a:spcPts val="100"/>
              </a:spcBef>
              <a:buFont typeface="Arial"/>
              <a:buChar char="•"/>
              <a:tabLst>
                <a:tab pos="191770" algn="l"/>
              </a:tabLst>
            </a:pPr>
            <a:r>
              <a:rPr dirty="0" sz="1400" spc="-5" b="1">
                <a:latin typeface="游ゴシック"/>
                <a:cs typeface="游ゴシック"/>
              </a:rPr>
              <a:t>東芝エネルギーシステムズ</a:t>
            </a:r>
            <a:endParaRPr sz="1400">
              <a:latin typeface="游ゴシック"/>
              <a:cs typeface="游ゴシック"/>
            </a:endParaRPr>
          </a:p>
          <a:p>
            <a:pPr marL="191770" indent="-179070">
              <a:lnSpc>
                <a:spcPct val="100000"/>
              </a:lnSpc>
              <a:buFont typeface="Arial"/>
              <a:buChar char="•"/>
              <a:tabLst>
                <a:tab pos="191770" algn="l"/>
              </a:tabLst>
            </a:pPr>
            <a:r>
              <a:rPr dirty="0" sz="1400" b="1">
                <a:latin typeface="游ゴシック"/>
                <a:cs typeface="游ゴシック"/>
              </a:rPr>
              <a:t>⽇⽴</a:t>
            </a:r>
            <a:r>
              <a:rPr dirty="0" sz="1400" spc="-10" b="1">
                <a:latin typeface="游ゴシック"/>
                <a:cs typeface="游ゴシック"/>
              </a:rPr>
              <a:t>GE</a:t>
            </a:r>
            <a:r>
              <a:rPr dirty="0" sz="1400" spc="-5" b="1">
                <a:latin typeface="游ゴシック"/>
                <a:cs typeface="游ゴシック"/>
              </a:rPr>
              <a:t>ニュークリア・エナジー</a:t>
            </a:r>
            <a:endParaRPr sz="1400">
              <a:latin typeface="游ゴシック"/>
              <a:cs typeface="游ゴシック"/>
            </a:endParaRPr>
          </a:p>
          <a:p>
            <a:pPr marL="191770" indent="-179070">
              <a:lnSpc>
                <a:spcPts val="1645"/>
              </a:lnSpc>
              <a:spcBef>
                <a:spcPts val="20"/>
              </a:spcBef>
              <a:buFont typeface="Arial"/>
              <a:buChar char="•"/>
              <a:tabLst>
                <a:tab pos="191770" algn="l"/>
              </a:tabLst>
            </a:pPr>
            <a:r>
              <a:rPr dirty="0" sz="1400" spc="-10" b="1">
                <a:latin typeface="游ゴシック"/>
                <a:cs typeface="游ゴシック"/>
              </a:rPr>
              <a:t>三菱重⼯業</a:t>
            </a:r>
            <a:endParaRPr sz="1400">
              <a:latin typeface="游ゴシック"/>
              <a:cs typeface="游ゴシック"/>
            </a:endParaRPr>
          </a:p>
          <a:p>
            <a:pPr marL="191770" indent="-179070">
              <a:lnSpc>
                <a:spcPts val="1645"/>
              </a:lnSpc>
              <a:buFont typeface="Arial"/>
              <a:buChar char="•"/>
              <a:tabLst>
                <a:tab pos="191770" algn="l"/>
              </a:tabLst>
            </a:pPr>
            <a:r>
              <a:rPr dirty="0" sz="1400" spc="-15" b="1">
                <a:latin typeface="游ゴシック"/>
                <a:cs typeface="游ゴシック"/>
              </a:rPr>
              <a:t>三菱電機</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25" b="1">
                <a:latin typeface="游ゴシック"/>
                <a:cs typeface="游ゴシック"/>
              </a:rPr>
              <a:t>IHI</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⿅島建設、清⽔建設</a:t>
            </a:r>
            <a:endParaRPr sz="1400">
              <a:latin typeface="游ゴシック"/>
              <a:cs typeface="游ゴシック"/>
            </a:endParaRPr>
          </a:p>
          <a:p>
            <a:pPr marL="191770" indent="-179070">
              <a:lnSpc>
                <a:spcPct val="100000"/>
              </a:lnSpc>
              <a:buFont typeface="Arial"/>
              <a:buChar char="•"/>
              <a:tabLst>
                <a:tab pos="191770" algn="l"/>
              </a:tabLst>
            </a:pPr>
            <a:r>
              <a:rPr dirty="0" sz="1400" spc="-25" b="1">
                <a:latin typeface="游ゴシック"/>
                <a:cs typeface="游ゴシック"/>
              </a:rPr>
              <a:t>⽇揮</a:t>
            </a:r>
            <a:endParaRPr sz="1400">
              <a:latin typeface="游ゴシック"/>
              <a:cs typeface="游ゴシック"/>
            </a:endParaRPr>
          </a:p>
          <a:p>
            <a:pPr marL="191770" indent="-179070">
              <a:lnSpc>
                <a:spcPts val="1645"/>
              </a:lnSpc>
              <a:spcBef>
                <a:spcPts val="25"/>
              </a:spcBef>
              <a:buFont typeface="Arial"/>
              <a:buChar char="•"/>
              <a:tabLst>
                <a:tab pos="191770" algn="l"/>
              </a:tabLst>
            </a:pPr>
            <a:r>
              <a:rPr dirty="0" sz="1400" spc="-15" b="1">
                <a:latin typeface="游ゴシック"/>
                <a:cs typeface="游ゴシック"/>
              </a:rPr>
              <a:t>原燃輸送</a:t>
            </a:r>
            <a:endParaRPr sz="1400">
              <a:latin typeface="游ゴシック"/>
              <a:cs typeface="游ゴシック"/>
            </a:endParaRPr>
          </a:p>
          <a:p>
            <a:pPr marL="191770" indent="-179070">
              <a:lnSpc>
                <a:spcPts val="1645"/>
              </a:lnSpc>
              <a:buFont typeface="Arial"/>
              <a:buChar char="•"/>
              <a:tabLst>
                <a:tab pos="191770" algn="l"/>
              </a:tabLst>
            </a:pPr>
            <a:r>
              <a:rPr dirty="0" sz="1400" spc="-5" b="1">
                <a:latin typeface="游ゴシック"/>
                <a:cs typeface="游ゴシック"/>
              </a:rPr>
              <a:t>関⻄電⼒、中部電⼒、⽇本原⼦⼒発電</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b="1">
                <a:latin typeface="游ゴシック"/>
                <a:cs typeface="游ゴシック"/>
              </a:rPr>
              <a:t>スタズビック・ジャパン、元</a:t>
            </a:r>
            <a:r>
              <a:rPr dirty="0" sz="1400" spc="-10" b="1">
                <a:latin typeface="游ゴシック"/>
                <a:cs typeface="游ゴシック"/>
              </a:rPr>
              <a:t>EDFジャパンの⽅</a:t>
            </a:r>
            <a:endParaRPr sz="1400">
              <a:latin typeface="游ゴシック"/>
              <a:cs typeface="游ゴシック"/>
            </a:endParaRPr>
          </a:p>
          <a:p>
            <a:pPr marL="191770" indent="-179070">
              <a:lnSpc>
                <a:spcPct val="100000"/>
              </a:lnSpc>
              <a:spcBef>
                <a:spcPts val="20"/>
              </a:spcBef>
              <a:buFont typeface="Arial"/>
              <a:buChar char="•"/>
              <a:tabLst>
                <a:tab pos="191770" algn="l"/>
              </a:tabLst>
            </a:pPr>
            <a:r>
              <a:rPr dirty="0" sz="1400" spc="-5" b="1">
                <a:latin typeface="游ゴシック"/>
                <a:cs typeface="游ゴシック"/>
              </a:rPr>
              <a:t>発電設備技術検査協会</a:t>
            </a:r>
            <a:endParaRPr sz="1400">
              <a:latin typeface="游ゴシック"/>
              <a:cs typeface="游ゴシック"/>
            </a:endParaRPr>
          </a:p>
        </p:txBody>
      </p:sp>
      <p:sp>
        <p:nvSpPr>
          <p:cNvPr id="12" name="object 12" descr=""/>
          <p:cNvSpPr txBox="1"/>
          <p:nvPr/>
        </p:nvSpPr>
        <p:spPr>
          <a:xfrm>
            <a:off x="6727039" y="1952244"/>
            <a:ext cx="2338705" cy="3006725"/>
          </a:xfrm>
          <a:prstGeom prst="rect">
            <a:avLst/>
          </a:prstGeom>
        </p:spPr>
        <p:txBody>
          <a:bodyPr wrap="square" lIns="0" tIns="12700" rIns="0" bIns="0" rtlCol="0" vert="horz">
            <a:spAutoFit/>
          </a:bodyPr>
          <a:lstStyle/>
          <a:p>
            <a:pPr marL="191770" indent="-179070">
              <a:lnSpc>
                <a:spcPct val="100000"/>
              </a:lnSpc>
              <a:spcBef>
                <a:spcPts val="100"/>
              </a:spcBef>
              <a:buFont typeface="Arial"/>
              <a:buChar char="•"/>
              <a:tabLst>
                <a:tab pos="191770" algn="l"/>
              </a:tabLst>
            </a:pPr>
            <a:r>
              <a:rPr dirty="0" sz="1400" spc="-10" b="1">
                <a:latin typeface="游ゴシック"/>
                <a:cs typeface="游ゴシック"/>
              </a:rPr>
              <a:t>JAEA、電⼒中央研究所</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5" b="1">
                <a:latin typeface="游ゴシック"/>
                <a:cs typeface="游ゴシック"/>
              </a:rPr>
              <a:t>エネルギー総合⼯学研究所</a:t>
            </a:r>
            <a:endParaRPr sz="1400">
              <a:latin typeface="游ゴシック"/>
              <a:cs typeface="游ゴシック"/>
            </a:endParaRPr>
          </a:p>
          <a:p>
            <a:pPr marL="191770" indent="-179070">
              <a:lnSpc>
                <a:spcPts val="1645"/>
              </a:lnSpc>
              <a:buFont typeface="Arial"/>
              <a:buChar char="•"/>
              <a:tabLst>
                <a:tab pos="191770" algn="l"/>
              </a:tabLst>
            </a:pPr>
            <a:r>
              <a:rPr dirty="0" sz="1400" spc="-10" b="1">
                <a:latin typeface="游ゴシック"/>
                <a:cs typeface="游ゴシック"/>
              </a:rPr>
              <a:t>東京海洋⼤学</a:t>
            </a:r>
            <a:endParaRPr sz="1400">
              <a:latin typeface="游ゴシック"/>
              <a:cs typeface="游ゴシック"/>
            </a:endParaRPr>
          </a:p>
          <a:p>
            <a:pPr marL="191770" indent="-179070">
              <a:lnSpc>
                <a:spcPts val="1645"/>
              </a:lnSpc>
              <a:buFont typeface="Arial"/>
              <a:buChar char="•"/>
              <a:tabLst>
                <a:tab pos="191770" algn="l"/>
              </a:tabLst>
            </a:pPr>
            <a:r>
              <a:rPr dirty="0" sz="1400" spc="-10" b="1">
                <a:latin typeface="游ゴシック"/>
                <a:cs typeface="游ゴシック"/>
              </a:rPr>
              <a:t>早稲⽥⼤学</a:t>
            </a:r>
            <a:endParaRPr sz="1400">
              <a:latin typeface="游ゴシック"/>
              <a:cs typeface="游ゴシック"/>
            </a:endParaRPr>
          </a:p>
          <a:p>
            <a:pPr marL="191770" indent="-179070">
              <a:lnSpc>
                <a:spcPct val="100000"/>
              </a:lnSpc>
              <a:spcBef>
                <a:spcPts val="20"/>
              </a:spcBef>
              <a:buFont typeface="Arial"/>
              <a:buChar char="•"/>
              <a:tabLst>
                <a:tab pos="191770" algn="l"/>
              </a:tabLst>
            </a:pPr>
            <a:r>
              <a:rPr dirty="0" sz="1400" spc="-15" b="1">
                <a:latin typeface="游ゴシック"/>
                <a:cs typeface="游ゴシック"/>
              </a:rPr>
              <a:t>東京⼤学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東京⼯業⼤学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5" b="1">
                <a:latin typeface="游ゴシック"/>
                <a:cs typeface="游ゴシック"/>
              </a:rPr>
              <a:t>京都⼤学</a:t>
            </a:r>
            <a:endParaRPr sz="1400">
              <a:latin typeface="游ゴシック"/>
              <a:cs typeface="游ゴシック"/>
            </a:endParaRPr>
          </a:p>
          <a:p>
            <a:pPr marL="191770" indent="-179070">
              <a:lnSpc>
                <a:spcPts val="1645"/>
              </a:lnSpc>
              <a:buFont typeface="Arial"/>
              <a:buChar char="•"/>
              <a:tabLst>
                <a:tab pos="191770" algn="l"/>
              </a:tabLst>
            </a:pPr>
            <a:r>
              <a:rPr dirty="0" sz="1400" spc="-10" b="1">
                <a:latin typeface="游ゴシック"/>
                <a:cs typeface="游ゴシック"/>
              </a:rPr>
              <a:t>名古屋⼤学</a:t>
            </a:r>
            <a:endParaRPr sz="1400">
              <a:latin typeface="游ゴシック"/>
              <a:cs typeface="游ゴシック"/>
            </a:endParaRPr>
          </a:p>
          <a:p>
            <a:pPr marL="191770" indent="-179070">
              <a:lnSpc>
                <a:spcPts val="1645"/>
              </a:lnSpc>
              <a:buFont typeface="Arial"/>
              <a:buChar char="•"/>
              <a:tabLst>
                <a:tab pos="191770" algn="l"/>
              </a:tabLst>
            </a:pPr>
            <a:r>
              <a:rPr dirty="0" sz="1400" spc="-10" b="1">
                <a:latin typeface="游ゴシック"/>
                <a:cs typeface="游ゴシック"/>
              </a:rPr>
              <a:t>⻑岡技科⼤</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イリノイ⼤学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⽇本原⼦⼒産業協会</a:t>
            </a:r>
            <a:endParaRPr sz="1400">
              <a:latin typeface="游ゴシック"/>
              <a:cs typeface="游ゴシック"/>
            </a:endParaRPr>
          </a:p>
          <a:p>
            <a:pPr marL="191770" indent="-179070">
              <a:lnSpc>
                <a:spcPct val="100000"/>
              </a:lnSpc>
              <a:spcBef>
                <a:spcPts val="20"/>
              </a:spcBef>
              <a:buFont typeface="Arial"/>
              <a:buChar char="•"/>
              <a:tabLst>
                <a:tab pos="191770" algn="l"/>
              </a:tabLst>
            </a:pPr>
            <a:r>
              <a:rPr dirty="0" sz="1400" spc="-10" b="1">
                <a:latin typeface="游ゴシック"/>
                <a:cs typeface="游ゴシック"/>
              </a:rPr>
              <a:t>三菱総合研究所</a:t>
            </a:r>
            <a:endParaRPr sz="1400">
              <a:latin typeface="游ゴシック"/>
              <a:cs typeface="游ゴシック"/>
            </a:endParaRPr>
          </a:p>
          <a:p>
            <a:pPr marL="191770" indent="-179070">
              <a:lnSpc>
                <a:spcPts val="1645"/>
              </a:lnSpc>
              <a:buFont typeface="Arial"/>
              <a:buChar char="•"/>
              <a:tabLst>
                <a:tab pos="191770" algn="l"/>
              </a:tabLst>
            </a:pPr>
            <a:r>
              <a:rPr dirty="0" sz="1400" spc="-15" b="1">
                <a:latin typeface="游ゴシック"/>
                <a:cs typeface="游ゴシック"/>
              </a:rPr>
              <a:t>⽇本電気</a:t>
            </a:r>
            <a:endParaRPr sz="1400">
              <a:latin typeface="游ゴシック"/>
              <a:cs typeface="游ゴシック"/>
            </a:endParaRPr>
          </a:p>
          <a:p>
            <a:pPr marL="191770" indent="-179070">
              <a:lnSpc>
                <a:spcPts val="1645"/>
              </a:lnSpc>
              <a:buFont typeface="Arial"/>
              <a:buChar char="•"/>
              <a:tabLst>
                <a:tab pos="191770" algn="l"/>
              </a:tabLst>
            </a:pPr>
            <a:r>
              <a:rPr dirty="0" sz="1400" spc="-10" b="1">
                <a:latin typeface="游ゴシック"/>
                <a:cs typeface="游ゴシック"/>
              </a:rPr>
              <a:t>⽇本保全学会</a:t>
            </a:r>
            <a:endParaRPr sz="1400">
              <a:latin typeface="游ゴシック"/>
              <a:cs typeface="游ゴシック"/>
            </a:endParaRPr>
          </a:p>
        </p:txBody>
      </p:sp>
      <p:sp>
        <p:nvSpPr>
          <p:cNvPr id="13" name="object 13" descr=""/>
          <p:cNvSpPr txBox="1"/>
          <p:nvPr/>
        </p:nvSpPr>
        <p:spPr>
          <a:xfrm>
            <a:off x="1185472" y="5033772"/>
            <a:ext cx="3464560" cy="1089660"/>
          </a:xfrm>
          <a:prstGeom prst="rect">
            <a:avLst/>
          </a:prstGeom>
        </p:spPr>
        <p:txBody>
          <a:bodyPr wrap="square" lIns="0" tIns="12700" rIns="0" bIns="0" rtlCol="0" vert="horz">
            <a:spAutoFit/>
          </a:bodyPr>
          <a:lstStyle/>
          <a:p>
            <a:pPr marL="191770" indent="-179070">
              <a:lnSpc>
                <a:spcPct val="100000"/>
              </a:lnSpc>
              <a:spcBef>
                <a:spcPts val="100"/>
              </a:spcBef>
              <a:buFont typeface="Arial"/>
              <a:buChar char="•"/>
              <a:tabLst>
                <a:tab pos="191770" algn="l"/>
              </a:tabLst>
            </a:pPr>
            <a:r>
              <a:rPr dirty="0" sz="1400" spc="-15" b="1">
                <a:latin typeface="游ゴシック"/>
                <a:cs typeface="游ゴシック"/>
              </a:rPr>
              <a:t>三菱造船</a:t>
            </a:r>
            <a:endParaRPr sz="1400">
              <a:latin typeface="游ゴシック"/>
              <a:cs typeface="游ゴシック"/>
            </a:endParaRPr>
          </a:p>
          <a:p>
            <a:pPr marL="191770" indent="-179070">
              <a:lnSpc>
                <a:spcPts val="1645"/>
              </a:lnSpc>
              <a:spcBef>
                <a:spcPts val="25"/>
              </a:spcBef>
              <a:buFont typeface="Arial"/>
              <a:buChar char="•"/>
              <a:tabLst>
                <a:tab pos="191770" algn="l"/>
              </a:tabLst>
            </a:pPr>
            <a:r>
              <a:rPr dirty="0" sz="1400" b="1">
                <a:latin typeface="游ゴシック"/>
                <a:cs typeface="游ゴシック"/>
              </a:rPr>
              <a:t>⽇揮</a:t>
            </a:r>
            <a:r>
              <a:rPr dirty="0" sz="1400">
                <a:latin typeface="游ゴシック"/>
                <a:cs typeface="游ゴシック"/>
              </a:rPr>
              <a:t>（海洋事業関係者も参加頂ている</a:t>
            </a:r>
            <a:r>
              <a:rPr dirty="0" sz="1400" spc="-50">
                <a:latin typeface="游ゴシック"/>
                <a:cs typeface="游ゴシック"/>
              </a:rPr>
              <a:t>）</a:t>
            </a:r>
            <a:endParaRPr sz="1400">
              <a:latin typeface="游ゴシック"/>
              <a:cs typeface="游ゴシック"/>
            </a:endParaRPr>
          </a:p>
          <a:p>
            <a:pPr marL="191770" indent="-179070">
              <a:lnSpc>
                <a:spcPts val="1645"/>
              </a:lnSpc>
              <a:buFont typeface="Arial"/>
              <a:buChar char="•"/>
              <a:tabLst>
                <a:tab pos="191770" algn="l"/>
              </a:tabLst>
            </a:pPr>
            <a:r>
              <a:rPr dirty="0" sz="1400" b="1">
                <a:latin typeface="游ゴシック"/>
                <a:cs typeface="游ゴシック"/>
              </a:rPr>
              <a:t>清⽔建設</a:t>
            </a:r>
            <a:r>
              <a:rPr dirty="0" sz="1400">
                <a:latin typeface="游ゴシック"/>
                <a:cs typeface="游ゴシック"/>
              </a:rPr>
              <a:t>（同上</a:t>
            </a:r>
            <a:r>
              <a:rPr dirty="0" sz="1400" spc="-50">
                <a:latin typeface="游ゴシック"/>
                <a:cs typeface="游ゴシック"/>
              </a:rPr>
              <a:t>）</a:t>
            </a:r>
            <a:endParaRPr sz="1400">
              <a:latin typeface="游ゴシック"/>
              <a:cs typeface="游ゴシック"/>
            </a:endParaRPr>
          </a:p>
          <a:p>
            <a:pPr marL="191770" indent="-179070">
              <a:lnSpc>
                <a:spcPct val="100000"/>
              </a:lnSpc>
              <a:buFont typeface="Arial"/>
              <a:buChar char="•"/>
              <a:tabLst>
                <a:tab pos="191770" algn="l"/>
              </a:tabLst>
            </a:pPr>
            <a:r>
              <a:rPr dirty="0" sz="1400" spc="-5" b="1">
                <a:latin typeface="游ゴシック"/>
                <a:cs typeface="游ゴシック"/>
              </a:rPr>
              <a:t>ジャパンマリンユナイテッド</a:t>
            </a:r>
            <a:endParaRPr sz="1400">
              <a:latin typeface="游ゴシック"/>
              <a:cs typeface="游ゴシック"/>
            </a:endParaRPr>
          </a:p>
          <a:p>
            <a:pPr marL="191770">
              <a:lnSpc>
                <a:spcPct val="100000"/>
              </a:lnSpc>
              <a:spcBef>
                <a:spcPts val="20"/>
              </a:spcBef>
            </a:pPr>
            <a:r>
              <a:rPr dirty="0" sz="1400" spc="-10">
                <a:latin typeface="游ゴシック"/>
                <a:cs typeface="游ゴシック"/>
              </a:rPr>
              <a:t>（IHI</a:t>
            </a:r>
            <a:r>
              <a:rPr dirty="0" sz="1400">
                <a:latin typeface="游ゴシック"/>
                <a:cs typeface="游ゴシック"/>
              </a:rPr>
              <a:t>のサポートとして参加頂いている</a:t>
            </a:r>
            <a:r>
              <a:rPr dirty="0" sz="1400" spc="-50">
                <a:latin typeface="游ゴシック"/>
                <a:cs typeface="游ゴシック"/>
              </a:rPr>
              <a:t>）</a:t>
            </a:r>
            <a:endParaRPr sz="1400">
              <a:latin typeface="游ゴシック"/>
              <a:cs typeface="游ゴシック"/>
            </a:endParaRPr>
          </a:p>
        </p:txBody>
      </p:sp>
      <p:sp>
        <p:nvSpPr>
          <p:cNvPr id="14" name="object 14" descr=""/>
          <p:cNvSpPr txBox="1"/>
          <p:nvPr/>
        </p:nvSpPr>
        <p:spPr>
          <a:xfrm>
            <a:off x="6727037" y="5335523"/>
            <a:ext cx="2694305" cy="1089660"/>
          </a:xfrm>
          <a:prstGeom prst="rect">
            <a:avLst/>
          </a:prstGeom>
        </p:spPr>
        <p:txBody>
          <a:bodyPr wrap="square" lIns="0" tIns="12700" rIns="0" bIns="0" rtlCol="0" vert="horz">
            <a:spAutoFit/>
          </a:bodyPr>
          <a:lstStyle/>
          <a:p>
            <a:pPr marL="191770" indent="-179070">
              <a:lnSpc>
                <a:spcPct val="100000"/>
              </a:lnSpc>
              <a:spcBef>
                <a:spcPts val="100"/>
              </a:spcBef>
              <a:buFont typeface="Arial"/>
              <a:buChar char="•"/>
              <a:tabLst>
                <a:tab pos="191770" algn="l"/>
              </a:tabLst>
            </a:pPr>
            <a:r>
              <a:rPr dirty="0" sz="1400" spc="-5" b="1">
                <a:latin typeface="游ゴシック"/>
                <a:cs typeface="游ゴシック"/>
              </a:rPr>
              <a:t>東京電⼒ホールディングス</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テプコシステムズ</a:t>
            </a:r>
            <a:endParaRPr sz="1400">
              <a:latin typeface="游ゴシック"/>
              <a:cs typeface="游ゴシック"/>
            </a:endParaRPr>
          </a:p>
          <a:p>
            <a:pPr marL="191770" indent="-179070">
              <a:lnSpc>
                <a:spcPts val="1630"/>
              </a:lnSpc>
              <a:spcBef>
                <a:spcPts val="20"/>
              </a:spcBef>
              <a:buFont typeface="Arial"/>
              <a:buChar char="•"/>
              <a:tabLst>
                <a:tab pos="191770" algn="l"/>
              </a:tabLst>
            </a:pPr>
            <a:r>
              <a:rPr dirty="0" sz="1400" spc="-10" b="1">
                <a:latin typeface="游ゴシック"/>
                <a:cs typeface="游ゴシック"/>
              </a:rPr>
              <a:t>東京エネシス</a:t>
            </a:r>
            <a:endParaRPr sz="1400">
              <a:latin typeface="游ゴシック"/>
              <a:cs typeface="游ゴシック"/>
            </a:endParaRPr>
          </a:p>
          <a:p>
            <a:pPr marL="191770" indent="-179070">
              <a:lnSpc>
                <a:spcPts val="1630"/>
              </a:lnSpc>
              <a:buFont typeface="Arial"/>
              <a:buChar char="•"/>
              <a:tabLst>
                <a:tab pos="191770" algn="l"/>
              </a:tabLst>
            </a:pPr>
            <a:r>
              <a:rPr dirty="0" sz="1400" spc="-5" b="1">
                <a:latin typeface="游ゴシック"/>
                <a:cs typeface="游ゴシック"/>
              </a:rPr>
              <a:t>東京パワーテクノロジー</a:t>
            </a:r>
            <a:endParaRPr sz="1400">
              <a:latin typeface="游ゴシック"/>
              <a:cs typeface="游ゴシック"/>
            </a:endParaRPr>
          </a:p>
          <a:p>
            <a:pPr marL="191770" indent="-179070">
              <a:lnSpc>
                <a:spcPct val="100000"/>
              </a:lnSpc>
              <a:spcBef>
                <a:spcPts val="25"/>
              </a:spcBef>
              <a:buFont typeface="Arial"/>
              <a:buChar char="•"/>
              <a:tabLst>
                <a:tab pos="191770" algn="l"/>
              </a:tabLst>
            </a:pPr>
            <a:r>
              <a:rPr dirty="0" sz="1400" spc="-10" b="1">
                <a:latin typeface="游ゴシック"/>
                <a:cs typeface="游ゴシック"/>
              </a:rPr>
              <a:t>KK6</a:t>
            </a:r>
            <a:r>
              <a:rPr dirty="0" sz="1400" spc="-5" b="1">
                <a:latin typeface="游ゴシック"/>
                <a:cs typeface="游ゴシック"/>
              </a:rPr>
              <a:t>安全対策共同事業株式会社</a:t>
            </a:r>
            <a:endParaRPr sz="1400">
              <a:latin typeface="游ゴシック"/>
              <a:cs typeface="游ゴシック"/>
            </a:endParaRPr>
          </a:p>
        </p:txBody>
      </p:sp>
      <p:grpSp>
        <p:nvGrpSpPr>
          <p:cNvPr id="15" name="object 15" descr=""/>
          <p:cNvGrpSpPr/>
          <p:nvPr/>
        </p:nvGrpSpPr>
        <p:grpSpPr>
          <a:xfrm>
            <a:off x="4235667" y="2734182"/>
            <a:ext cx="863600" cy="815975"/>
            <a:chOff x="4235667" y="2734182"/>
            <a:chExt cx="863600" cy="815975"/>
          </a:xfrm>
        </p:grpSpPr>
        <p:sp>
          <p:nvSpPr>
            <p:cNvPr id="16" name="object 16" descr=""/>
            <p:cNvSpPr/>
            <p:nvPr/>
          </p:nvSpPr>
          <p:spPr>
            <a:xfrm>
              <a:off x="4235667" y="2734182"/>
              <a:ext cx="863600" cy="815975"/>
            </a:xfrm>
            <a:custGeom>
              <a:avLst/>
              <a:gdLst/>
              <a:ahLst/>
              <a:cxnLst/>
              <a:rect l="l" t="t" r="r" b="b"/>
              <a:pathLst>
                <a:path w="863600" h="815975">
                  <a:moveTo>
                    <a:pt x="699573" y="0"/>
                  </a:moveTo>
                  <a:lnTo>
                    <a:pt x="164130" y="0"/>
                  </a:lnTo>
                  <a:lnTo>
                    <a:pt x="161926" y="60446"/>
                  </a:lnTo>
                  <a:lnTo>
                    <a:pt x="157336" y="116349"/>
                  </a:lnTo>
                  <a:lnTo>
                    <a:pt x="151917" y="171344"/>
                  </a:lnTo>
                  <a:lnTo>
                    <a:pt x="145688" y="225378"/>
                  </a:lnTo>
                  <a:lnTo>
                    <a:pt x="138668" y="278397"/>
                  </a:lnTo>
                  <a:lnTo>
                    <a:pt x="130877" y="330349"/>
                  </a:lnTo>
                  <a:lnTo>
                    <a:pt x="122334" y="381180"/>
                  </a:lnTo>
                  <a:lnTo>
                    <a:pt x="113059" y="430836"/>
                  </a:lnTo>
                  <a:lnTo>
                    <a:pt x="103069" y="479265"/>
                  </a:lnTo>
                  <a:lnTo>
                    <a:pt x="92386" y="526414"/>
                  </a:lnTo>
                  <a:lnTo>
                    <a:pt x="81027" y="572228"/>
                  </a:lnTo>
                  <a:lnTo>
                    <a:pt x="69013" y="616655"/>
                  </a:lnTo>
                  <a:lnTo>
                    <a:pt x="56362" y="659641"/>
                  </a:lnTo>
                  <a:lnTo>
                    <a:pt x="43093" y="701133"/>
                  </a:lnTo>
                  <a:lnTo>
                    <a:pt x="29227" y="741079"/>
                  </a:lnTo>
                  <a:lnTo>
                    <a:pt x="0" y="807765"/>
                  </a:lnTo>
                  <a:lnTo>
                    <a:pt x="0" y="815975"/>
                  </a:lnTo>
                  <a:lnTo>
                    <a:pt x="863600" y="815975"/>
                  </a:lnTo>
                  <a:lnTo>
                    <a:pt x="863600" y="807528"/>
                  </a:lnTo>
                  <a:lnTo>
                    <a:pt x="834476" y="741079"/>
                  </a:lnTo>
                  <a:lnTo>
                    <a:pt x="820610" y="701133"/>
                  </a:lnTo>
                  <a:lnTo>
                    <a:pt x="807341" y="659641"/>
                  </a:lnTo>
                  <a:lnTo>
                    <a:pt x="794690" y="616655"/>
                  </a:lnTo>
                  <a:lnTo>
                    <a:pt x="782676" y="572228"/>
                  </a:lnTo>
                  <a:lnTo>
                    <a:pt x="771317" y="526414"/>
                  </a:lnTo>
                  <a:lnTo>
                    <a:pt x="760633" y="479265"/>
                  </a:lnTo>
                  <a:lnTo>
                    <a:pt x="750644" y="430836"/>
                  </a:lnTo>
                  <a:lnTo>
                    <a:pt x="741368" y="381180"/>
                  </a:lnTo>
                  <a:lnTo>
                    <a:pt x="732825" y="330349"/>
                  </a:lnTo>
                  <a:lnTo>
                    <a:pt x="725034" y="278397"/>
                  </a:lnTo>
                  <a:lnTo>
                    <a:pt x="718014" y="225378"/>
                  </a:lnTo>
                  <a:lnTo>
                    <a:pt x="711785" y="171344"/>
                  </a:lnTo>
                  <a:lnTo>
                    <a:pt x="706366" y="116349"/>
                  </a:lnTo>
                  <a:lnTo>
                    <a:pt x="701776" y="60446"/>
                  </a:lnTo>
                  <a:lnTo>
                    <a:pt x="699573" y="0"/>
                  </a:lnTo>
                  <a:close/>
                </a:path>
              </a:pathLst>
            </a:custGeom>
            <a:solidFill>
              <a:srgbClr val="BFBFBF"/>
            </a:solidFill>
          </p:spPr>
          <p:txBody>
            <a:bodyPr wrap="square" lIns="0" tIns="0" rIns="0" bIns="0" rtlCol="0"/>
            <a:lstStyle/>
            <a:p/>
          </p:txBody>
        </p:sp>
        <p:pic>
          <p:nvPicPr>
            <p:cNvPr id="17" name="object 17" descr=""/>
            <p:cNvPicPr/>
            <p:nvPr/>
          </p:nvPicPr>
          <p:blipFill>
            <a:blip r:embed="rId5" cstate="print"/>
            <a:stretch>
              <a:fillRect/>
            </a:stretch>
          </p:blipFill>
          <p:spPr>
            <a:xfrm>
              <a:off x="4487467" y="2962123"/>
              <a:ext cx="359999" cy="360091"/>
            </a:xfrm>
            <a:prstGeom prst="rect">
              <a:avLst/>
            </a:prstGeom>
          </p:spPr>
        </p:pic>
        <p:sp>
          <p:nvSpPr>
            <p:cNvPr id="18" name="object 18" descr=""/>
            <p:cNvSpPr/>
            <p:nvPr/>
          </p:nvSpPr>
          <p:spPr>
            <a:xfrm>
              <a:off x="4365842" y="2764345"/>
              <a:ext cx="603250" cy="17780"/>
            </a:xfrm>
            <a:custGeom>
              <a:avLst/>
              <a:gdLst/>
              <a:ahLst/>
              <a:cxnLst/>
              <a:rect l="l" t="t" r="r" b="b"/>
              <a:pathLst>
                <a:path w="603250" h="17780">
                  <a:moveTo>
                    <a:pt x="603250" y="0"/>
                  </a:moveTo>
                  <a:lnTo>
                    <a:pt x="0" y="0"/>
                  </a:lnTo>
                  <a:lnTo>
                    <a:pt x="0" y="17462"/>
                  </a:lnTo>
                  <a:lnTo>
                    <a:pt x="603250" y="17462"/>
                  </a:lnTo>
                  <a:lnTo>
                    <a:pt x="603250" y="0"/>
                  </a:lnTo>
                  <a:close/>
                </a:path>
              </a:pathLst>
            </a:custGeom>
            <a:solidFill>
              <a:srgbClr val="FFFFFF"/>
            </a:solidFill>
          </p:spPr>
          <p:txBody>
            <a:bodyPr wrap="square" lIns="0" tIns="0" rIns="0" bIns="0" rtlCol="0"/>
            <a:lstStyle/>
            <a:p/>
          </p:txBody>
        </p:sp>
      </p:grpSp>
      <p:sp>
        <p:nvSpPr>
          <p:cNvPr id="19" name="object 19" descr=""/>
          <p:cNvSpPr txBox="1"/>
          <p:nvPr/>
        </p:nvSpPr>
        <p:spPr>
          <a:xfrm>
            <a:off x="225630" y="669701"/>
            <a:ext cx="11875770" cy="862330"/>
          </a:xfrm>
          <a:prstGeom prst="rect">
            <a:avLst/>
          </a:prstGeom>
          <a:ln w="9525">
            <a:solidFill>
              <a:srgbClr val="40458C"/>
            </a:solidFill>
          </a:ln>
        </p:spPr>
        <p:txBody>
          <a:bodyPr wrap="square" lIns="0" tIns="20955" rIns="0" bIns="0" rtlCol="0" vert="horz">
            <a:spAutoFit/>
          </a:bodyPr>
          <a:lstStyle/>
          <a:p>
            <a:pPr marL="433705" indent="-342900">
              <a:lnSpc>
                <a:spcPct val="100000"/>
              </a:lnSpc>
              <a:spcBef>
                <a:spcPts val="165"/>
              </a:spcBef>
              <a:buClr>
                <a:srgbClr val="A6A6A6"/>
              </a:buClr>
              <a:buFont typeface="Wingdings"/>
              <a:buChar char=""/>
              <a:tabLst>
                <a:tab pos="433705" algn="l"/>
              </a:tabLst>
            </a:pPr>
            <a:r>
              <a:rPr dirty="0" sz="2000" spc="-5">
                <a:latin typeface="游ゴシック"/>
                <a:cs typeface="游ゴシック"/>
              </a:rPr>
              <a:t>電⼒、原⼦炉メーカー、ゼネコン、造船会社、⼤学等が参加</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spc="-5">
                <a:latin typeface="游ゴシック"/>
                <a:cs typeface="游ゴシック"/>
              </a:rPr>
              <a:t>主に課題の抽出作業を実施したが、解決困難な課題は⾒つからず、逆に多くの利点が確認された</a:t>
            </a:r>
            <a:endParaRPr sz="2000">
              <a:latin typeface="游ゴシック"/>
              <a:cs typeface="游ゴシック"/>
            </a:endParaRPr>
          </a:p>
        </p:txBody>
      </p:sp>
      <p:sp>
        <p:nvSpPr>
          <p:cNvPr id="20" name="object 20"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1" name="object 21"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2" name="object 22"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30</a:t>
            </a:r>
            <a:r>
              <a:rPr dirty="0" spc="-10"/>
              <a:t>/47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1522449" y="862909"/>
            <a:ext cx="9073515" cy="5478780"/>
          </a:xfrm>
          <a:custGeom>
            <a:avLst/>
            <a:gdLst/>
            <a:ahLst/>
            <a:cxnLst/>
            <a:rect l="l" t="t" r="r" b="b"/>
            <a:pathLst>
              <a:path w="9073515" h="5478780">
                <a:moveTo>
                  <a:pt x="0" y="0"/>
                </a:moveTo>
                <a:lnTo>
                  <a:pt x="9073008" y="0"/>
                </a:lnTo>
                <a:lnTo>
                  <a:pt x="9073008" y="5478382"/>
                </a:lnTo>
                <a:lnTo>
                  <a:pt x="0" y="5478382"/>
                </a:lnTo>
                <a:lnTo>
                  <a:pt x="0" y="0"/>
                </a:lnTo>
                <a:close/>
              </a:path>
            </a:pathLst>
          </a:custGeom>
          <a:ln w="9525">
            <a:solidFill>
              <a:srgbClr val="40458C"/>
            </a:solidFill>
          </a:ln>
        </p:spPr>
        <p:txBody>
          <a:bodyPr wrap="square" lIns="0" tIns="0" rIns="0" bIns="0" rtlCol="0"/>
          <a:lstStyle/>
          <a:p/>
        </p:txBody>
      </p:sp>
      <p:sp>
        <p:nvSpPr>
          <p:cNvPr id="3" name="object 3"/>
          <p:cNvSpPr txBox="1">
            <a:spLocks noGrp="1"/>
          </p:cNvSpPr>
          <p:nvPr>
            <p:ph type="title"/>
          </p:nvPr>
        </p:nvSpPr>
        <p:spPr>
          <a:xfrm>
            <a:off x="3173162" y="193547"/>
            <a:ext cx="4765675" cy="513080"/>
          </a:xfrm>
          <a:prstGeom prst="rect"/>
        </p:spPr>
        <p:txBody>
          <a:bodyPr wrap="square" lIns="0" tIns="12700" rIns="0" bIns="0" rtlCol="0" vert="horz">
            <a:spAutoFit/>
          </a:bodyPr>
          <a:lstStyle/>
          <a:p>
            <a:pPr marL="12700">
              <a:lnSpc>
                <a:spcPct val="100000"/>
              </a:lnSpc>
              <a:spcBef>
                <a:spcPts val="100"/>
              </a:spcBef>
            </a:pPr>
            <a:r>
              <a:rPr dirty="0" spc="-10" b="1">
                <a:latin typeface="Arial"/>
                <a:cs typeface="Arial"/>
              </a:rPr>
              <a:t>111</a:t>
            </a:r>
            <a:r>
              <a:rPr dirty="0" spc="-5" b="1">
                <a:latin typeface="メイリオ"/>
                <a:cs typeface="メイリオ"/>
              </a:rPr>
              <a:t>項⽬の検討課題を抽出</a:t>
            </a:r>
          </a:p>
        </p:txBody>
      </p:sp>
      <p:sp>
        <p:nvSpPr>
          <p:cNvPr id="5" name="object 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31</a:t>
            </a:r>
            <a:r>
              <a:rPr dirty="0" spc="-10"/>
              <a:t>/47</a:t>
            </a:r>
          </a:p>
        </p:txBody>
      </p:sp>
      <p:sp>
        <p:nvSpPr>
          <p:cNvPr id="4" name="object 4" descr=""/>
          <p:cNvSpPr txBox="1"/>
          <p:nvPr/>
        </p:nvSpPr>
        <p:spPr>
          <a:xfrm>
            <a:off x="1601174" y="794003"/>
            <a:ext cx="8308975" cy="5359400"/>
          </a:xfrm>
          <a:prstGeom prst="rect">
            <a:avLst/>
          </a:prstGeom>
        </p:spPr>
        <p:txBody>
          <a:bodyPr wrap="square" lIns="0" tIns="88900" rIns="0" bIns="0" rtlCol="0" vert="horz">
            <a:spAutoFit/>
          </a:bodyPr>
          <a:lstStyle/>
          <a:p>
            <a:pPr marL="354965" indent="-342265">
              <a:lnSpc>
                <a:spcPct val="100000"/>
              </a:lnSpc>
              <a:spcBef>
                <a:spcPts val="700"/>
              </a:spcBef>
              <a:buClr>
                <a:srgbClr val="A6A6A6"/>
              </a:buClr>
              <a:buFont typeface="Wingdings"/>
              <a:buChar char=""/>
              <a:tabLst>
                <a:tab pos="354965" algn="l"/>
              </a:tabLst>
            </a:pPr>
            <a:r>
              <a:rPr dirty="0" sz="2000" spc="-5" b="1">
                <a:latin typeface="游ゴシック"/>
                <a:cs typeface="游ゴシック"/>
              </a:rPr>
              <a:t>浮体や海底送電ケーブルのコストで割⾼にならないか？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b="1">
                <a:latin typeface="游ゴシック"/>
                <a:cs typeface="游ゴシック"/>
              </a:rPr>
              <a:t>海上で遮るものがなく、テロ攻撃を受けやすいのではないか？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20" b="1">
                <a:latin typeface="游ゴシック"/>
                <a:cs typeface="游ゴシック"/>
              </a:rPr>
              <a:t>30km</a:t>
            </a:r>
            <a:r>
              <a:rPr dirty="0" sz="2000" spc="-5" b="1">
                <a:latin typeface="游ゴシック"/>
                <a:cs typeface="游ゴシック"/>
              </a:rPr>
              <a:t>沖合は領海外にならないか？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b="1">
                <a:latin typeface="游ゴシック"/>
                <a:cs typeface="游ゴシック"/>
              </a:rPr>
              <a:t>近隣諸国の反対を受けないか？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a:latin typeface="游ゴシック"/>
                <a:cs typeface="游ゴシック"/>
              </a:rPr>
              <a:t>波浪により激しく揺動して、原⼦炉特に</a:t>
            </a:r>
            <a:r>
              <a:rPr dirty="0" sz="2000" spc="-30">
                <a:latin typeface="游ゴシック"/>
                <a:cs typeface="游ゴシック"/>
              </a:rPr>
              <a:t>BWR</a:t>
            </a:r>
            <a:r>
              <a:rPr dirty="0" sz="2000" spc="-5">
                <a:latin typeface="游ゴシック"/>
                <a:cs typeface="游ゴシック"/>
              </a:rPr>
              <a:t>の運転に影響がないか？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洋上でのメンテナンスは実施可能か？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運転員の業務環境は許容範囲か？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洋上での原⼦⼒利⽤のための法令や安全審査のガイドラインは？</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通常運転時に発⽣する液体放射性廃棄物の放出が可能か？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淡⽔の確保が可能か？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塩害の影響が深刻にならないか？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外部電源が脆弱にならないか？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5">
                <a:latin typeface="游ゴシック"/>
                <a:cs typeface="游ゴシック"/>
              </a:rPr>
              <a:t>沈没の際に放射性物資の拡散を防げるか？</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spc="-20">
                <a:latin typeface="游ゴシック"/>
                <a:cs typeface="游ゴシック"/>
              </a:rPr>
              <a:t>その他</a:t>
            </a:r>
            <a:endParaRPr sz="2000">
              <a:latin typeface="游ゴシック"/>
              <a:cs typeface="游ゴシック"/>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241" y="111251"/>
            <a:ext cx="10591800" cy="513080"/>
          </a:xfrm>
          <a:prstGeom prst="rect"/>
        </p:spPr>
        <p:txBody>
          <a:bodyPr wrap="square" lIns="0" tIns="12700" rIns="0" bIns="0" rtlCol="0" vert="horz">
            <a:spAutoFit/>
          </a:bodyPr>
          <a:lstStyle/>
          <a:p>
            <a:pPr marL="12700">
              <a:lnSpc>
                <a:spcPct val="100000"/>
              </a:lnSpc>
              <a:spcBef>
                <a:spcPts val="100"/>
              </a:spcBef>
            </a:pPr>
            <a:r>
              <a:rPr dirty="0" b="1">
                <a:latin typeface="メイリオ"/>
                <a:cs typeface="メイリオ"/>
              </a:rPr>
              <a:t>集中した製造拠点（造船所）</a:t>
            </a:r>
            <a:r>
              <a:rPr dirty="0" spc="-5" b="1">
                <a:latin typeface="メイリオ"/>
                <a:cs typeface="メイリオ"/>
              </a:rPr>
              <a:t>で製造することでコスト抑制</a:t>
            </a:r>
          </a:p>
        </p:txBody>
      </p:sp>
      <p:pic>
        <p:nvPicPr>
          <p:cNvPr id="3" name="object 3" descr=""/>
          <p:cNvPicPr/>
          <p:nvPr/>
        </p:nvPicPr>
        <p:blipFill>
          <a:blip r:embed="rId2" cstate="print"/>
          <a:stretch>
            <a:fillRect/>
          </a:stretch>
        </p:blipFill>
        <p:spPr>
          <a:xfrm>
            <a:off x="6422135" y="2578607"/>
            <a:ext cx="3806952" cy="2221992"/>
          </a:xfrm>
          <a:prstGeom prst="rect">
            <a:avLst/>
          </a:prstGeom>
        </p:spPr>
      </p:pic>
      <p:pic>
        <p:nvPicPr>
          <p:cNvPr id="4" name="object 4" descr=""/>
          <p:cNvPicPr/>
          <p:nvPr/>
        </p:nvPicPr>
        <p:blipFill>
          <a:blip r:embed="rId3" cstate="print"/>
          <a:stretch>
            <a:fillRect/>
          </a:stretch>
        </p:blipFill>
        <p:spPr>
          <a:xfrm>
            <a:off x="1606296" y="2578607"/>
            <a:ext cx="3806952" cy="2221992"/>
          </a:xfrm>
          <a:prstGeom prst="rect">
            <a:avLst/>
          </a:prstGeom>
        </p:spPr>
      </p:pic>
      <p:sp>
        <p:nvSpPr>
          <p:cNvPr id="5" name="object 5" descr=""/>
          <p:cNvSpPr/>
          <p:nvPr/>
        </p:nvSpPr>
        <p:spPr>
          <a:xfrm>
            <a:off x="5527046" y="3440462"/>
            <a:ext cx="782320" cy="498475"/>
          </a:xfrm>
          <a:custGeom>
            <a:avLst/>
            <a:gdLst/>
            <a:ahLst/>
            <a:cxnLst/>
            <a:rect l="l" t="t" r="r" b="b"/>
            <a:pathLst>
              <a:path w="782320" h="498475">
                <a:moveTo>
                  <a:pt x="381226" y="0"/>
                </a:moveTo>
                <a:lnTo>
                  <a:pt x="381226" y="160341"/>
                </a:lnTo>
                <a:lnTo>
                  <a:pt x="0" y="160341"/>
                </a:lnTo>
                <a:lnTo>
                  <a:pt x="0" y="337930"/>
                </a:lnTo>
                <a:lnTo>
                  <a:pt x="381226" y="337930"/>
                </a:lnTo>
                <a:lnTo>
                  <a:pt x="381226" y="498270"/>
                </a:lnTo>
                <a:lnTo>
                  <a:pt x="781810" y="249135"/>
                </a:lnTo>
                <a:lnTo>
                  <a:pt x="381226" y="0"/>
                </a:lnTo>
                <a:close/>
              </a:path>
            </a:pathLst>
          </a:custGeom>
          <a:solidFill>
            <a:srgbClr val="BFBFBF"/>
          </a:solidFill>
        </p:spPr>
        <p:txBody>
          <a:bodyPr wrap="square" lIns="0" tIns="0" rIns="0" bIns="0" rtlCol="0"/>
          <a:lstStyle/>
          <a:p/>
        </p:txBody>
      </p:sp>
      <p:sp>
        <p:nvSpPr>
          <p:cNvPr id="6" name="object 6" descr=""/>
          <p:cNvSpPr/>
          <p:nvPr/>
        </p:nvSpPr>
        <p:spPr>
          <a:xfrm>
            <a:off x="1595879" y="729079"/>
            <a:ext cx="8939530" cy="1759585"/>
          </a:xfrm>
          <a:custGeom>
            <a:avLst/>
            <a:gdLst/>
            <a:ahLst/>
            <a:cxnLst/>
            <a:rect l="l" t="t" r="r" b="b"/>
            <a:pathLst>
              <a:path w="8939530" h="1759585">
                <a:moveTo>
                  <a:pt x="0" y="0"/>
                </a:moveTo>
                <a:lnTo>
                  <a:pt x="8939145" y="0"/>
                </a:lnTo>
                <a:lnTo>
                  <a:pt x="8939145" y="1759416"/>
                </a:lnTo>
                <a:lnTo>
                  <a:pt x="0" y="1759416"/>
                </a:lnTo>
                <a:lnTo>
                  <a:pt x="0" y="0"/>
                </a:lnTo>
                <a:close/>
              </a:path>
            </a:pathLst>
          </a:custGeom>
          <a:ln w="9525">
            <a:solidFill>
              <a:srgbClr val="40458C"/>
            </a:solidFill>
          </a:ln>
        </p:spPr>
        <p:txBody>
          <a:bodyPr wrap="square" lIns="0" tIns="0" rIns="0" bIns="0" rtlCol="0"/>
          <a:lstStyle/>
          <a:p/>
        </p:txBody>
      </p:sp>
      <p:sp>
        <p:nvSpPr>
          <p:cNvPr id="7" name="object 7" descr=""/>
          <p:cNvSpPr txBox="1"/>
          <p:nvPr/>
        </p:nvSpPr>
        <p:spPr>
          <a:xfrm>
            <a:off x="1628879" y="675131"/>
            <a:ext cx="8407400" cy="1674495"/>
          </a:xfrm>
          <a:prstGeom prst="rect">
            <a:avLst/>
          </a:prstGeom>
        </p:spPr>
        <p:txBody>
          <a:bodyPr wrap="square" lIns="0" tIns="36830" rIns="0" bIns="0" rtlCol="0" vert="horz">
            <a:spAutoFit/>
          </a:bodyPr>
          <a:lstStyle/>
          <a:p>
            <a:pPr marL="354965" indent="-342265">
              <a:lnSpc>
                <a:spcPct val="100000"/>
              </a:lnSpc>
              <a:spcBef>
                <a:spcPts val="290"/>
              </a:spcBef>
              <a:buClr>
                <a:srgbClr val="A6A6A6"/>
              </a:buClr>
              <a:buSzPct val="140000"/>
              <a:buFont typeface="Wingdings"/>
              <a:buChar char=""/>
              <a:tabLst>
                <a:tab pos="354965" algn="l"/>
              </a:tabLst>
            </a:pPr>
            <a:r>
              <a:rPr dirty="0" sz="2000" spc="-5">
                <a:solidFill>
                  <a:srgbClr val="2E2E01"/>
                </a:solidFill>
                <a:latin typeface="游ゴシック"/>
                <a:cs typeface="游ゴシック"/>
              </a:rPr>
              <a:t>⼯場とドックで集中製造し製造品質が向上</a:t>
            </a:r>
            <a:endParaRPr sz="2000">
              <a:latin typeface="游ゴシック"/>
              <a:cs typeface="游ゴシック"/>
            </a:endParaRPr>
          </a:p>
          <a:p>
            <a:pPr marL="520700">
              <a:lnSpc>
                <a:spcPct val="100000"/>
              </a:lnSpc>
              <a:spcBef>
                <a:spcPts val="195"/>
              </a:spcBef>
            </a:pPr>
            <a:r>
              <a:rPr dirty="0" sz="2000" spc="-5">
                <a:solidFill>
                  <a:srgbClr val="2E2E01"/>
                </a:solidFill>
                <a:latin typeface="游ゴシック"/>
                <a:cs typeface="游ゴシック"/>
              </a:rPr>
              <a:t>・遠隔地で建設するのはコスト⾯でも負担⼤</a:t>
            </a:r>
            <a:endParaRPr sz="2000">
              <a:latin typeface="游ゴシック"/>
              <a:cs typeface="游ゴシック"/>
            </a:endParaRPr>
          </a:p>
          <a:p>
            <a:pPr marL="354965" indent="-342265">
              <a:lnSpc>
                <a:spcPct val="100000"/>
              </a:lnSpc>
              <a:spcBef>
                <a:spcPts val="190"/>
              </a:spcBef>
              <a:buClr>
                <a:srgbClr val="A6A6A6"/>
              </a:buClr>
              <a:buSzPct val="140000"/>
              <a:buFont typeface="Wingdings"/>
              <a:buChar char=""/>
              <a:tabLst>
                <a:tab pos="354965" algn="l"/>
              </a:tabLst>
            </a:pPr>
            <a:r>
              <a:rPr dirty="0" sz="2000" spc="-5">
                <a:solidFill>
                  <a:srgbClr val="2E2E01"/>
                </a:solidFill>
                <a:latin typeface="游ゴシック"/>
                <a:cs typeface="游ゴシック"/>
              </a:rPr>
              <a:t>既存の陸上原発と同等の費⽤で建設可能</a:t>
            </a:r>
            <a:endParaRPr sz="2000">
              <a:latin typeface="游ゴシック"/>
              <a:cs typeface="游ゴシック"/>
            </a:endParaRPr>
          </a:p>
          <a:p>
            <a:pPr marL="520700">
              <a:lnSpc>
                <a:spcPct val="100000"/>
              </a:lnSpc>
              <a:spcBef>
                <a:spcPts val="215"/>
              </a:spcBef>
            </a:pPr>
            <a:r>
              <a:rPr dirty="0" sz="2000" spc="-5">
                <a:solidFill>
                  <a:srgbClr val="2E2E01"/>
                </a:solidFill>
                <a:latin typeface="游ゴシック"/>
                <a:cs typeface="游ゴシック"/>
              </a:rPr>
              <a:t>・海底送電線は陸上送電線と同程度のコスト</a:t>
            </a:r>
            <a:endParaRPr sz="2000">
              <a:latin typeface="游ゴシック"/>
              <a:cs typeface="游ゴシック"/>
            </a:endParaRPr>
          </a:p>
          <a:p>
            <a:pPr marL="520700">
              <a:lnSpc>
                <a:spcPct val="100000"/>
              </a:lnSpc>
              <a:spcBef>
                <a:spcPts val="195"/>
              </a:spcBef>
            </a:pPr>
            <a:r>
              <a:rPr dirty="0" sz="2000" spc="-5">
                <a:solidFill>
                  <a:srgbClr val="2E2E01"/>
                </a:solidFill>
                <a:latin typeface="游ゴシック"/>
                <a:cs typeface="游ゴシック"/>
              </a:rPr>
              <a:t>・陸上原発の耐震強化やテロ対策設備の費⽤を加味すると洋上が有利</a:t>
            </a:r>
            <a:endParaRPr sz="2000">
              <a:latin typeface="游ゴシック"/>
              <a:cs typeface="游ゴシック"/>
            </a:endParaRPr>
          </a:p>
        </p:txBody>
      </p:sp>
      <p:sp>
        <p:nvSpPr>
          <p:cNvPr id="8" name="object 8" descr=""/>
          <p:cNvSpPr txBox="1"/>
          <p:nvPr/>
        </p:nvSpPr>
        <p:spPr>
          <a:xfrm>
            <a:off x="1887106" y="4789932"/>
            <a:ext cx="3848100" cy="1650364"/>
          </a:xfrm>
          <a:prstGeom prst="rect">
            <a:avLst/>
          </a:prstGeom>
        </p:spPr>
        <p:txBody>
          <a:bodyPr wrap="square" lIns="0" tIns="36830" rIns="0" bIns="0" rtlCol="0" vert="horz">
            <a:spAutoFit/>
          </a:bodyPr>
          <a:lstStyle/>
          <a:p>
            <a:pPr marL="12700">
              <a:lnSpc>
                <a:spcPct val="100000"/>
              </a:lnSpc>
              <a:spcBef>
                <a:spcPts val="290"/>
              </a:spcBef>
            </a:pPr>
            <a:r>
              <a:rPr dirty="0" sz="2000" spc="-10">
                <a:latin typeface="游ゴシック"/>
                <a:cs typeface="游ゴシック"/>
              </a:rPr>
              <a:t>浮体式原発</a:t>
            </a:r>
            <a:endParaRPr sz="2000">
              <a:latin typeface="游ゴシック"/>
              <a:cs typeface="游ゴシック"/>
            </a:endParaRPr>
          </a:p>
          <a:p>
            <a:pPr marL="657860" indent="-285750">
              <a:lnSpc>
                <a:spcPct val="100000"/>
              </a:lnSpc>
              <a:spcBef>
                <a:spcPts val="190"/>
              </a:spcBef>
              <a:buSzPct val="90000"/>
              <a:buFont typeface="Arial"/>
              <a:buChar char="•"/>
              <a:tabLst>
                <a:tab pos="657860" algn="l"/>
              </a:tabLst>
            </a:pPr>
            <a:r>
              <a:rPr dirty="0" sz="2000" spc="-5">
                <a:latin typeface="游ゴシック"/>
                <a:cs typeface="游ゴシック"/>
              </a:rPr>
              <a:t>浮体構造物の建造費：</a:t>
            </a:r>
            <a:endParaRPr sz="2000">
              <a:latin typeface="游ゴシック"/>
              <a:cs typeface="游ゴシック"/>
            </a:endParaRPr>
          </a:p>
          <a:p>
            <a:pPr marL="657860" indent="-285750">
              <a:lnSpc>
                <a:spcPct val="100000"/>
              </a:lnSpc>
              <a:buSzPct val="90000"/>
              <a:buFont typeface="Arial"/>
              <a:buChar char="•"/>
              <a:tabLst>
                <a:tab pos="657860" algn="l"/>
              </a:tabLst>
            </a:pPr>
            <a:r>
              <a:rPr dirty="0" sz="2000">
                <a:latin typeface="游ゴシック"/>
                <a:cs typeface="游ゴシック"/>
              </a:rPr>
              <a:t>海底送電線</a:t>
            </a:r>
            <a:r>
              <a:rPr dirty="0" sz="2000" spc="-20">
                <a:latin typeface="游ゴシック"/>
                <a:cs typeface="游ゴシック"/>
              </a:rPr>
              <a:t>30km</a:t>
            </a:r>
            <a:r>
              <a:rPr dirty="0" sz="2000" spc="-10">
                <a:latin typeface="游ゴシック"/>
                <a:cs typeface="游ゴシック"/>
              </a:rPr>
              <a:t>の建設費：</a:t>
            </a:r>
            <a:endParaRPr sz="2000">
              <a:latin typeface="游ゴシック"/>
              <a:cs typeface="游ゴシック"/>
            </a:endParaRPr>
          </a:p>
          <a:p>
            <a:pPr marL="13335">
              <a:lnSpc>
                <a:spcPct val="100000"/>
              </a:lnSpc>
              <a:spcBef>
                <a:spcPts val="195"/>
              </a:spcBef>
            </a:pPr>
            <a:r>
              <a:rPr dirty="0" sz="2000" spc="-15">
                <a:latin typeface="游ゴシック"/>
                <a:cs typeface="游ゴシック"/>
              </a:rPr>
              <a:t>陸上原発</a:t>
            </a:r>
            <a:endParaRPr sz="2000">
              <a:latin typeface="游ゴシック"/>
              <a:cs typeface="游ゴシック"/>
            </a:endParaRPr>
          </a:p>
          <a:p>
            <a:pPr marL="657860" indent="-285750">
              <a:lnSpc>
                <a:spcPct val="100000"/>
              </a:lnSpc>
              <a:spcBef>
                <a:spcPts val="215"/>
              </a:spcBef>
              <a:buSzPct val="90000"/>
              <a:buFont typeface="Arial"/>
              <a:buChar char="•"/>
              <a:tabLst>
                <a:tab pos="657860" algn="l"/>
              </a:tabLst>
            </a:pPr>
            <a:r>
              <a:rPr dirty="0" sz="2000" spc="-5">
                <a:latin typeface="游ゴシック"/>
                <a:cs typeface="游ゴシック"/>
              </a:rPr>
              <a:t>⼟⽊建屋関係の建設費:</a:t>
            </a:r>
            <a:endParaRPr sz="2000">
              <a:latin typeface="游ゴシック"/>
              <a:cs typeface="游ゴシック"/>
            </a:endParaRPr>
          </a:p>
        </p:txBody>
      </p:sp>
      <p:sp>
        <p:nvSpPr>
          <p:cNvPr id="9" name="object 9" descr=""/>
          <p:cNvSpPr txBox="1"/>
          <p:nvPr/>
        </p:nvSpPr>
        <p:spPr>
          <a:xfrm>
            <a:off x="5963489" y="5143500"/>
            <a:ext cx="1663064" cy="635000"/>
          </a:xfrm>
          <a:prstGeom prst="rect">
            <a:avLst/>
          </a:prstGeom>
        </p:spPr>
        <p:txBody>
          <a:bodyPr wrap="square" lIns="0" tIns="12700" rIns="0" bIns="0" rtlCol="0" vert="horz">
            <a:spAutoFit/>
          </a:bodyPr>
          <a:lstStyle/>
          <a:p>
            <a:pPr marL="40005">
              <a:lnSpc>
                <a:spcPct val="100000"/>
              </a:lnSpc>
              <a:spcBef>
                <a:spcPts val="100"/>
              </a:spcBef>
            </a:pPr>
            <a:r>
              <a:rPr dirty="0" sz="2000" spc="-20">
                <a:latin typeface="游ゴシック"/>
                <a:cs typeface="游ゴシック"/>
              </a:rPr>
              <a:t>390</a:t>
            </a:r>
            <a:r>
              <a:rPr dirty="0" sz="2000">
                <a:latin typeface="游ゴシック"/>
                <a:cs typeface="游ゴシック"/>
              </a:rPr>
              <a:t>〜</a:t>
            </a:r>
            <a:r>
              <a:rPr dirty="0" sz="2000" spc="-20">
                <a:latin typeface="游ゴシック"/>
                <a:cs typeface="游ゴシック"/>
              </a:rPr>
              <a:t>560</a:t>
            </a:r>
            <a:r>
              <a:rPr dirty="0" sz="2000" spc="-25">
                <a:latin typeface="游ゴシック"/>
                <a:cs typeface="游ゴシック"/>
              </a:rPr>
              <a:t>億円</a:t>
            </a:r>
            <a:endParaRPr sz="2000">
              <a:latin typeface="游ゴシック"/>
              <a:cs typeface="游ゴシック"/>
            </a:endParaRPr>
          </a:p>
          <a:p>
            <a:pPr marL="12700">
              <a:lnSpc>
                <a:spcPct val="100000"/>
              </a:lnSpc>
            </a:pPr>
            <a:r>
              <a:rPr dirty="0" sz="2000" spc="-20">
                <a:latin typeface="游ゴシック"/>
                <a:cs typeface="游ゴシック"/>
              </a:rPr>
              <a:t>304</a:t>
            </a:r>
            <a:r>
              <a:rPr dirty="0" sz="2000">
                <a:latin typeface="游ゴシック"/>
                <a:cs typeface="游ゴシック"/>
              </a:rPr>
              <a:t>〜</a:t>
            </a:r>
            <a:r>
              <a:rPr dirty="0" sz="2000" spc="-20">
                <a:latin typeface="游ゴシック"/>
                <a:cs typeface="游ゴシック"/>
              </a:rPr>
              <a:t>475</a:t>
            </a:r>
            <a:r>
              <a:rPr dirty="0" sz="2000" spc="-25">
                <a:latin typeface="游ゴシック"/>
                <a:cs typeface="游ゴシック"/>
              </a:rPr>
              <a:t>億円</a:t>
            </a:r>
            <a:endParaRPr sz="2000">
              <a:latin typeface="游ゴシック"/>
              <a:cs typeface="游ゴシック"/>
            </a:endParaRPr>
          </a:p>
        </p:txBody>
      </p:sp>
      <p:sp>
        <p:nvSpPr>
          <p:cNvPr id="10" name="object 10" descr=""/>
          <p:cNvSpPr txBox="1"/>
          <p:nvPr/>
        </p:nvSpPr>
        <p:spPr>
          <a:xfrm>
            <a:off x="8661286" y="6109716"/>
            <a:ext cx="1809750" cy="330200"/>
          </a:xfrm>
          <a:prstGeom prst="rect">
            <a:avLst/>
          </a:prstGeom>
        </p:spPr>
        <p:txBody>
          <a:bodyPr wrap="square" lIns="0" tIns="12700" rIns="0" bIns="0" rtlCol="0" vert="horz">
            <a:spAutoFit/>
          </a:bodyPr>
          <a:lstStyle/>
          <a:p>
            <a:pPr marL="12700">
              <a:lnSpc>
                <a:spcPct val="100000"/>
              </a:lnSpc>
              <a:spcBef>
                <a:spcPts val="100"/>
              </a:spcBef>
            </a:pPr>
            <a:r>
              <a:rPr dirty="0" sz="2000" spc="-20" b="1">
                <a:latin typeface="游ゴシック"/>
                <a:cs typeface="游ゴシック"/>
              </a:rPr>
              <a:t>825</a:t>
            </a:r>
            <a:r>
              <a:rPr dirty="0" sz="2000" b="1">
                <a:latin typeface="游ゴシック"/>
                <a:cs typeface="游ゴシック"/>
              </a:rPr>
              <a:t>〜</a:t>
            </a:r>
            <a:r>
              <a:rPr dirty="0" sz="2000" spc="-20" b="1">
                <a:latin typeface="游ゴシック"/>
                <a:cs typeface="游ゴシック"/>
              </a:rPr>
              <a:t>1375</a:t>
            </a:r>
            <a:r>
              <a:rPr dirty="0" sz="2000" spc="-25" b="1">
                <a:latin typeface="游ゴシック"/>
                <a:cs typeface="游ゴシック"/>
              </a:rPr>
              <a:t>億円</a:t>
            </a:r>
            <a:endParaRPr sz="2000">
              <a:latin typeface="游ゴシック"/>
              <a:cs typeface="游ゴシック"/>
            </a:endParaRPr>
          </a:p>
        </p:txBody>
      </p:sp>
      <p:sp>
        <p:nvSpPr>
          <p:cNvPr id="11" name="object 11" descr=""/>
          <p:cNvSpPr/>
          <p:nvPr/>
        </p:nvSpPr>
        <p:spPr>
          <a:xfrm>
            <a:off x="8124232" y="5465083"/>
            <a:ext cx="287655" cy="539750"/>
          </a:xfrm>
          <a:custGeom>
            <a:avLst/>
            <a:gdLst/>
            <a:ahLst/>
            <a:cxnLst/>
            <a:rect l="l" t="t" r="r" b="b"/>
            <a:pathLst>
              <a:path w="287654" h="539750">
                <a:moveTo>
                  <a:pt x="0" y="0"/>
                </a:moveTo>
                <a:lnTo>
                  <a:pt x="55922" y="1881"/>
                </a:lnTo>
                <a:lnTo>
                  <a:pt x="101589" y="7013"/>
                </a:lnTo>
                <a:lnTo>
                  <a:pt x="132378" y="14623"/>
                </a:lnTo>
                <a:lnTo>
                  <a:pt x="143669" y="23944"/>
                </a:lnTo>
                <a:lnTo>
                  <a:pt x="143669" y="245931"/>
                </a:lnTo>
                <a:lnTo>
                  <a:pt x="154959" y="255251"/>
                </a:lnTo>
                <a:lnTo>
                  <a:pt x="185748" y="262861"/>
                </a:lnTo>
                <a:lnTo>
                  <a:pt x="231415" y="267993"/>
                </a:lnTo>
                <a:lnTo>
                  <a:pt x="287338" y="269875"/>
                </a:lnTo>
                <a:lnTo>
                  <a:pt x="231415" y="271756"/>
                </a:lnTo>
                <a:lnTo>
                  <a:pt x="185748" y="276888"/>
                </a:lnTo>
                <a:lnTo>
                  <a:pt x="154959" y="284498"/>
                </a:lnTo>
                <a:lnTo>
                  <a:pt x="143669" y="293819"/>
                </a:lnTo>
                <a:lnTo>
                  <a:pt x="143669" y="515806"/>
                </a:lnTo>
                <a:lnTo>
                  <a:pt x="132378" y="525126"/>
                </a:lnTo>
                <a:lnTo>
                  <a:pt x="101589" y="532736"/>
                </a:lnTo>
                <a:lnTo>
                  <a:pt x="55922" y="537868"/>
                </a:lnTo>
                <a:lnTo>
                  <a:pt x="0" y="539750"/>
                </a:lnTo>
              </a:path>
            </a:pathLst>
          </a:custGeom>
          <a:ln w="9525">
            <a:solidFill>
              <a:srgbClr val="000000"/>
            </a:solidFill>
          </a:ln>
        </p:spPr>
        <p:txBody>
          <a:bodyPr wrap="square" lIns="0" tIns="0" rIns="0" bIns="0" rtlCol="0"/>
          <a:lstStyle/>
          <a:p/>
        </p:txBody>
      </p:sp>
      <p:sp>
        <p:nvSpPr>
          <p:cNvPr id="12" name="object 12" descr=""/>
          <p:cNvSpPr txBox="1"/>
          <p:nvPr/>
        </p:nvSpPr>
        <p:spPr>
          <a:xfrm>
            <a:off x="8522875" y="5564123"/>
            <a:ext cx="1809750" cy="330200"/>
          </a:xfrm>
          <a:prstGeom prst="rect">
            <a:avLst/>
          </a:prstGeom>
        </p:spPr>
        <p:txBody>
          <a:bodyPr wrap="square" lIns="0" tIns="12700" rIns="0" bIns="0" rtlCol="0" vert="horz">
            <a:spAutoFit/>
          </a:bodyPr>
          <a:lstStyle/>
          <a:p>
            <a:pPr marL="12700">
              <a:lnSpc>
                <a:spcPct val="100000"/>
              </a:lnSpc>
              <a:spcBef>
                <a:spcPts val="100"/>
              </a:spcBef>
            </a:pPr>
            <a:r>
              <a:rPr dirty="0" sz="2000" spc="-20" b="1">
                <a:latin typeface="游ゴシック"/>
                <a:cs typeface="游ゴシック"/>
              </a:rPr>
              <a:t>694</a:t>
            </a:r>
            <a:r>
              <a:rPr dirty="0" sz="2000" b="1">
                <a:latin typeface="游ゴシック"/>
                <a:cs typeface="游ゴシック"/>
              </a:rPr>
              <a:t>〜</a:t>
            </a:r>
            <a:r>
              <a:rPr dirty="0" sz="2000" spc="-20" b="1">
                <a:latin typeface="游ゴシック"/>
                <a:cs typeface="游ゴシック"/>
              </a:rPr>
              <a:t>1035</a:t>
            </a:r>
            <a:r>
              <a:rPr dirty="0" sz="2000" spc="-25" b="1">
                <a:latin typeface="游ゴシック"/>
                <a:cs typeface="游ゴシック"/>
              </a:rPr>
              <a:t>億円</a:t>
            </a:r>
            <a:endParaRPr sz="2000">
              <a:latin typeface="游ゴシック"/>
              <a:cs typeface="游ゴシック"/>
            </a:endParaRPr>
          </a:p>
        </p:txBody>
      </p:sp>
      <p:sp>
        <p:nvSpPr>
          <p:cNvPr id="13" name="object 13"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4" name="object 14"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5" name="object 15"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32</a:t>
            </a:r>
            <a:r>
              <a:rPr dirty="0" spc="-10"/>
              <a:t>/47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504794" y="5219700"/>
            <a:ext cx="123825" cy="238760"/>
          </a:xfrm>
          <a:prstGeom prst="rect">
            <a:avLst/>
          </a:prstGeom>
        </p:spPr>
        <p:txBody>
          <a:bodyPr wrap="square" lIns="0" tIns="12700" rIns="0" bIns="0" rtlCol="0" vert="horz">
            <a:spAutoFit/>
          </a:bodyPr>
          <a:lstStyle/>
          <a:p>
            <a:pPr marL="12700">
              <a:lnSpc>
                <a:spcPct val="100000"/>
              </a:lnSpc>
              <a:spcBef>
                <a:spcPts val="100"/>
              </a:spcBef>
            </a:pPr>
            <a:r>
              <a:rPr dirty="0" sz="1400" spc="-50">
                <a:solidFill>
                  <a:srgbClr val="40458C"/>
                </a:solidFill>
                <a:latin typeface="Arial"/>
                <a:cs typeface="Arial"/>
              </a:rPr>
              <a:t>3</a:t>
            </a:r>
            <a:endParaRPr sz="1400">
              <a:latin typeface="Arial"/>
              <a:cs typeface="Arial"/>
            </a:endParaRPr>
          </a:p>
        </p:txBody>
      </p:sp>
      <p:sp>
        <p:nvSpPr>
          <p:cNvPr id="3" name="object 3" descr=""/>
          <p:cNvSpPr txBox="1"/>
          <p:nvPr/>
        </p:nvSpPr>
        <p:spPr>
          <a:xfrm>
            <a:off x="10419064" y="5249242"/>
            <a:ext cx="98425" cy="198755"/>
          </a:xfrm>
          <a:prstGeom prst="rect">
            <a:avLst/>
          </a:prstGeom>
        </p:spPr>
        <p:txBody>
          <a:bodyPr wrap="square" lIns="0" tIns="0" rIns="0" bIns="0" rtlCol="0" vert="horz">
            <a:spAutoFit/>
          </a:bodyPr>
          <a:lstStyle/>
          <a:p>
            <a:pPr>
              <a:lnSpc>
                <a:spcPts val="1545"/>
              </a:lnSpc>
            </a:pPr>
            <a:r>
              <a:rPr dirty="0" sz="1400" spc="-50">
                <a:solidFill>
                  <a:srgbClr val="40458C"/>
                </a:solidFill>
                <a:latin typeface="Arial"/>
                <a:cs typeface="Arial"/>
              </a:rPr>
              <a:t>3</a:t>
            </a:r>
            <a:endParaRPr sz="1400">
              <a:latin typeface="Arial"/>
              <a:cs typeface="Arial"/>
            </a:endParaRPr>
          </a:p>
        </p:txBody>
      </p:sp>
      <p:sp>
        <p:nvSpPr>
          <p:cNvPr id="4" name="object 4"/>
          <p:cNvSpPr txBox="1">
            <a:spLocks noGrp="1"/>
          </p:cNvSpPr>
          <p:nvPr>
            <p:ph type="title"/>
          </p:nvPr>
        </p:nvSpPr>
        <p:spPr>
          <a:xfrm>
            <a:off x="3654459" y="111251"/>
            <a:ext cx="44958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テロ攻撃にも防御が堅い</a:t>
            </a:r>
          </a:p>
        </p:txBody>
      </p:sp>
      <p:sp>
        <p:nvSpPr>
          <p:cNvPr id="5" name="object 5" descr=""/>
          <p:cNvSpPr txBox="1"/>
          <p:nvPr/>
        </p:nvSpPr>
        <p:spPr>
          <a:xfrm>
            <a:off x="1205948" y="5913628"/>
            <a:ext cx="2460625" cy="269240"/>
          </a:xfrm>
          <a:prstGeom prst="rect">
            <a:avLst/>
          </a:prstGeom>
        </p:spPr>
        <p:txBody>
          <a:bodyPr wrap="square" lIns="0" tIns="12700" rIns="0" bIns="0" rtlCol="0" vert="horz">
            <a:spAutoFit/>
          </a:bodyPr>
          <a:lstStyle/>
          <a:p>
            <a:pPr marL="38100">
              <a:lnSpc>
                <a:spcPct val="100000"/>
              </a:lnSpc>
              <a:spcBef>
                <a:spcPts val="100"/>
              </a:spcBef>
            </a:pPr>
            <a:r>
              <a:rPr dirty="0" sz="1600" spc="-10">
                <a:latin typeface="游ゴシック"/>
                <a:cs typeface="游ゴシック"/>
              </a:rPr>
              <a:t>MIT</a:t>
            </a:r>
            <a:r>
              <a:rPr dirty="0" sz="1600">
                <a:latin typeface="游ゴシック"/>
                <a:cs typeface="游ゴシック"/>
              </a:rPr>
              <a:t>で検討された防護層</a:t>
            </a:r>
            <a:r>
              <a:rPr dirty="0" baseline="25252" sz="1650" spc="-37">
                <a:latin typeface="游ゴシック"/>
                <a:cs typeface="游ゴシック"/>
              </a:rPr>
              <a:t>[1]</a:t>
            </a:r>
            <a:endParaRPr baseline="25252" sz="1650">
              <a:latin typeface="游ゴシック"/>
              <a:cs typeface="游ゴシック"/>
            </a:endParaRPr>
          </a:p>
        </p:txBody>
      </p:sp>
      <p:sp>
        <p:nvSpPr>
          <p:cNvPr id="6" name="object 6" descr=""/>
          <p:cNvSpPr txBox="1"/>
          <p:nvPr/>
        </p:nvSpPr>
        <p:spPr>
          <a:xfrm>
            <a:off x="1489669" y="6273800"/>
            <a:ext cx="8034020" cy="162560"/>
          </a:xfrm>
          <a:prstGeom prst="rect">
            <a:avLst/>
          </a:prstGeom>
        </p:spPr>
        <p:txBody>
          <a:bodyPr wrap="square" lIns="0" tIns="12700" rIns="0" bIns="0" rtlCol="0" vert="horz">
            <a:spAutoFit/>
          </a:bodyPr>
          <a:lstStyle/>
          <a:p>
            <a:pPr marL="12700">
              <a:lnSpc>
                <a:spcPct val="100000"/>
              </a:lnSpc>
              <a:spcBef>
                <a:spcPts val="100"/>
              </a:spcBef>
            </a:pPr>
            <a:r>
              <a:rPr dirty="0" sz="900">
                <a:latin typeface="游ゴシック"/>
                <a:cs typeface="游ゴシック"/>
              </a:rPr>
              <a:t>[1]</a:t>
            </a:r>
            <a:r>
              <a:rPr dirty="0" sz="900" spc="-15">
                <a:latin typeface="游ゴシック"/>
                <a:cs typeface="游ゴシック"/>
              </a:rPr>
              <a:t> </a:t>
            </a:r>
            <a:r>
              <a:rPr dirty="0" sz="900">
                <a:latin typeface="游ゴシック"/>
                <a:cs typeface="游ゴシック"/>
              </a:rPr>
              <a:t>J.Conway</a:t>
            </a:r>
            <a:r>
              <a:rPr dirty="0" sz="900" spc="-20">
                <a:latin typeface="游ゴシック"/>
                <a:cs typeface="游ゴシック"/>
              </a:rPr>
              <a:t> </a:t>
            </a:r>
            <a:r>
              <a:rPr dirty="0" sz="900">
                <a:latin typeface="游ゴシック"/>
                <a:cs typeface="游ゴシック"/>
              </a:rPr>
              <a:t>et</a:t>
            </a:r>
            <a:r>
              <a:rPr dirty="0" sz="900" spc="-15">
                <a:latin typeface="游ゴシック"/>
                <a:cs typeface="游ゴシック"/>
              </a:rPr>
              <a:t> </a:t>
            </a:r>
            <a:r>
              <a:rPr dirty="0" sz="900">
                <a:latin typeface="游ゴシック"/>
                <a:cs typeface="游ゴシック"/>
              </a:rPr>
              <a:t>al</a:t>
            </a:r>
            <a:r>
              <a:rPr dirty="0" sz="900" spc="-15">
                <a:latin typeface="游ゴシック"/>
                <a:cs typeface="游ゴシック"/>
              </a:rPr>
              <a:t> </a:t>
            </a:r>
            <a:r>
              <a:rPr dirty="0" sz="900">
                <a:latin typeface="游ゴシック"/>
                <a:cs typeface="游ゴシック"/>
              </a:rPr>
              <a:t>(MIT),</a:t>
            </a:r>
            <a:r>
              <a:rPr dirty="0" sz="900" spc="-10">
                <a:latin typeface="游ゴシック"/>
                <a:cs typeface="游ゴシック"/>
              </a:rPr>
              <a:t> </a:t>
            </a:r>
            <a:r>
              <a:rPr dirty="0" sz="900">
                <a:latin typeface="游ゴシック"/>
                <a:cs typeface="游ゴシック"/>
              </a:rPr>
              <a:t>"</a:t>
            </a:r>
            <a:r>
              <a:rPr dirty="0" sz="900" spc="-15">
                <a:latin typeface="游ゴシック"/>
                <a:cs typeface="游ゴシック"/>
              </a:rPr>
              <a:t> </a:t>
            </a:r>
            <a:r>
              <a:rPr dirty="0" sz="900">
                <a:latin typeface="游ゴシック"/>
                <a:cs typeface="游ゴシック"/>
              </a:rPr>
              <a:t>Security</a:t>
            </a:r>
            <a:r>
              <a:rPr dirty="0" sz="900" spc="-20">
                <a:latin typeface="游ゴシック"/>
                <a:cs typeface="游ゴシック"/>
              </a:rPr>
              <a:t> </a:t>
            </a:r>
            <a:r>
              <a:rPr dirty="0" sz="900">
                <a:latin typeface="游ゴシック"/>
                <a:cs typeface="游ゴシック"/>
              </a:rPr>
              <a:t>and</a:t>
            </a:r>
            <a:r>
              <a:rPr dirty="0" sz="900" spc="-5">
                <a:latin typeface="游ゴシック"/>
                <a:cs typeface="游ゴシック"/>
              </a:rPr>
              <a:t> </a:t>
            </a:r>
            <a:r>
              <a:rPr dirty="0" sz="900">
                <a:latin typeface="游ゴシック"/>
                <a:cs typeface="游ゴシック"/>
              </a:rPr>
              <a:t>the</a:t>
            </a:r>
            <a:r>
              <a:rPr dirty="0" sz="900" spc="-20">
                <a:latin typeface="游ゴシック"/>
                <a:cs typeface="游ゴシック"/>
              </a:rPr>
              <a:t> </a:t>
            </a:r>
            <a:r>
              <a:rPr dirty="0" sz="900">
                <a:latin typeface="游ゴシック"/>
                <a:cs typeface="游ゴシック"/>
              </a:rPr>
              <a:t>Oﬀshore</a:t>
            </a:r>
            <a:r>
              <a:rPr dirty="0" sz="900" spc="-20">
                <a:latin typeface="游ゴシック"/>
                <a:cs typeface="游ゴシック"/>
              </a:rPr>
              <a:t> </a:t>
            </a:r>
            <a:r>
              <a:rPr dirty="0" sz="900">
                <a:latin typeface="游ゴシック"/>
                <a:cs typeface="游ゴシック"/>
              </a:rPr>
              <a:t>Nuclear</a:t>
            </a:r>
            <a:r>
              <a:rPr dirty="0" sz="900" spc="-15">
                <a:latin typeface="游ゴシック"/>
                <a:cs typeface="游ゴシック"/>
              </a:rPr>
              <a:t> </a:t>
            </a:r>
            <a:r>
              <a:rPr dirty="0" sz="900">
                <a:latin typeface="游ゴシック"/>
                <a:cs typeface="游ゴシック"/>
              </a:rPr>
              <a:t>Plant</a:t>
            </a:r>
            <a:r>
              <a:rPr dirty="0" sz="900" spc="-20">
                <a:latin typeface="游ゴシック"/>
                <a:cs typeface="游ゴシック"/>
              </a:rPr>
              <a:t> </a:t>
            </a:r>
            <a:r>
              <a:rPr dirty="0" sz="900">
                <a:latin typeface="游ゴシック"/>
                <a:cs typeface="游ゴシック"/>
              </a:rPr>
              <a:t>(ONP)</a:t>
            </a:r>
            <a:r>
              <a:rPr dirty="0" sz="900" spc="-10">
                <a:latin typeface="游ゴシック"/>
                <a:cs typeface="游ゴシック"/>
              </a:rPr>
              <a:t> </a:t>
            </a:r>
            <a:r>
              <a:rPr dirty="0" sz="900">
                <a:latin typeface="游ゴシック"/>
                <a:cs typeface="游ゴシック"/>
              </a:rPr>
              <a:t>Security</a:t>
            </a:r>
            <a:r>
              <a:rPr dirty="0" sz="900" spc="-20">
                <a:latin typeface="游ゴシック"/>
                <a:cs typeface="游ゴシック"/>
              </a:rPr>
              <a:t> </a:t>
            </a:r>
            <a:r>
              <a:rPr dirty="0" sz="900">
                <a:latin typeface="游ゴシック"/>
                <a:cs typeface="游ゴシック"/>
              </a:rPr>
              <a:t>Simulation</a:t>
            </a:r>
            <a:r>
              <a:rPr dirty="0" sz="900" spc="-15">
                <a:latin typeface="游ゴシック"/>
                <a:cs typeface="游ゴシック"/>
              </a:rPr>
              <a:t> </a:t>
            </a:r>
            <a:r>
              <a:rPr dirty="0" sz="900">
                <a:latin typeface="游ゴシック"/>
                <a:cs typeface="游ゴシック"/>
              </a:rPr>
              <a:t>Testing</a:t>
            </a:r>
            <a:r>
              <a:rPr dirty="0" sz="900" spc="-15">
                <a:latin typeface="游ゴシック"/>
                <a:cs typeface="游ゴシック"/>
              </a:rPr>
              <a:t> </a:t>
            </a:r>
            <a:r>
              <a:rPr dirty="0" sz="900">
                <a:latin typeface="游ゴシック"/>
                <a:cs typeface="游ゴシック"/>
              </a:rPr>
              <a:t>and</a:t>
            </a:r>
            <a:r>
              <a:rPr dirty="0" sz="900" spc="-10">
                <a:latin typeface="游ゴシック"/>
                <a:cs typeface="游ゴシック"/>
              </a:rPr>
              <a:t> </a:t>
            </a:r>
            <a:r>
              <a:rPr dirty="0" sz="900">
                <a:latin typeface="游ゴシック"/>
                <a:cs typeface="游ゴシック"/>
              </a:rPr>
              <a:t>Analysis</a:t>
            </a:r>
            <a:r>
              <a:rPr dirty="0" sz="900" spc="-10">
                <a:latin typeface="游ゴシック"/>
                <a:cs typeface="游ゴシック"/>
              </a:rPr>
              <a:t> </a:t>
            </a:r>
            <a:r>
              <a:rPr dirty="0" sz="900">
                <a:latin typeface="游ゴシック"/>
                <a:cs typeface="游ゴシック"/>
              </a:rPr>
              <a:t>of</a:t>
            </a:r>
            <a:r>
              <a:rPr dirty="0" sz="900" spc="-10">
                <a:latin typeface="游ゴシック"/>
                <a:cs typeface="游ゴシック"/>
              </a:rPr>
              <a:t> </a:t>
            </a:r>
            <a:r>
              <a:rPr dirty="0" sz="900">
                <a:latin typeface="游ゴシック"/>
                <a:cs typeface="游ゴシック"/>
              </a:rPr>
              <a:t>the</a:t>
            </a:r>
            <a:r>
              <a:rPr dirty="0" sz="900" spc="-20">
                <a:latin typeface="游ゴシック"/>
                <a:cs typeface="游ゴシック"/>
              </a:rPr>
              <a:t> </a:t>
            </a:r>
            <a:r>
              <a:rPr dirty="0" sz="900" spc="-10">
                <a:latin typeface="游ゴシック"/>
                <a:cs typeface="游ゴシック"/>
              </a:rPr>
              <a:t>Multi-</a:t>
            </a:r>
            <a:r>
              <a:rPr dirty="0" sz="900">
                <a:latin typeface="游ゴシック"/>
                <a:cs typeface="游ゴシック"/>
              </a:rPr>
              <a:t>Layer</a:t>
            </a:r>
            <a:r>
              <a:rPr dirty="0" sz="900" spc="-15">
                <a:latin typeface="游ゴシック"/>
                <a:cs typeface="游ゴシック"/>
              </a:rPr>
              <a:t> </a:t>
            </a:r>
            <a:r>
              <a:rPr dirty="0" sz="900">
                <a:latin typeface="游ゴシック"/>
                <a:cs typeface="游ゴシック"/>
              </a:rPr>
              <a:t>Security</a:t>
            </a:r>
            <a:r>
              <a:rPr dirty="0" sz="900" spc="-20">
                <a:latin typeface="游ゴシック"/>
                <a:cs typeface="游ゴシック"/>
              </a:rPr>
              <a:t> </a:t>
            </a:r>
            <a:r>
              <a:rPr dirty="0" sz="900" spc="-10">
                <a:latin typeface="游ゴシック"/>
                <a:cs typeface="游ゴシック"/>
              </a:rPr>
              <a:t>System“.</a:t>
            </a:r>
            <a:endParaRPr sz="900">
              <a:latin typeface="游ゴシック"/>
              <a:cs typeface="游ゴシック"/>
            </a:endParaRPr>
          </a:p>
        </p:txBody>
      </p:sp>
      <p:pic>
        <p:nvPicPr>
          <p:cNvPr id="7" name="object 7" descr=""/>
          <p:cNvPicPr/>
          <p:nvPr/>
        </p:nvPicPr>
        <p:blipFill>
          <a:blip r:embed="rId2" cstate="print"/>
          <a:stretch>
            <a:fillRect/>
          </a:stretch>
        </p:blipFill>
        <p:spPr>
          <a:xfrm>
            <a:off x="798576" y="2505455"/>
            <a:ext cx="3246120" cy="3243072"/>
          </a:xfrm>
          <a:prstGeom prst="rect">
            <a:avLst/>
          </a:prstGeom>
        </p:spPr>
      </p:pic>
      <p:grpSp>
        <p:nvGrpSpPr>
          <p:cNvPr id="8" name="object 8" descr=""/>
          <p:cNvGrpSpPr/>
          <p:nvPr/>
        </p:nvGrpSpPr>
        <p:grpSpPr>
          <a:xfrm>
            <a:off x="4537875" y="2518915"/>
            <a:ext cx="6150610" cy="3481704"/>
            <a:chOff x="4537875" y="2518915"/>
            <a:chExt cx="6150610" cy="3481704"/>
          </a:xfrm>
        </p:grpSpPr>
        <p:pic>
          <p:nvPicPr>
            <p:cNvPr id="9" name="object 9" descr=""/>
            <p:cNvPicPr/>
            <p:nvPr/>
          </p:nvPicPr>
          <p:blipFill>
            <a:blip r:embed="rId3" cstate="print"/>
            <a:stretch>
              <a:fillRect/>
            </a:stretch>
          </p:blipFill>
          <p:spPr>
            <a:xfrm>
              <a:off x="4537875" y="3703078"/>
              <a:ext cx="6008504" cy="2297093"/>
            </a:xfrm>
            <a:prstGeom prst="rect">
              <a:avLst/>
            </a:prstGeom>
          </p:spPr>
        </p:pic>
        <p:pic>
          <p:nvPicPr>
            <p:cNvPr id="10" name="object 10" descr=""/>
            <p:cNvPicPr/>
            <p:nvPr/>
          </p:nvPicPr>
          <p:blipFill>
            <a:blip r:embed="rId4" cstate="print"/>
            <a:stretch>
              <a:fillRect/>
            </a:stretch>
          </p:blipFill>
          <p:spPr>
            <a:xfrm>
              <a:off x="4611623" y="4197095"/>
              <a:ext cx="944879" cy="97536"/>
            </a:xfrm>
            <a:prstGeom prst="rect">
              <a:avLst/>
            </a:prstGeom>
          </p:spPr>
        </p:pic>
        <p:pic>
          <p:nvPicPr>
            <p:cNvPr id="11" name="object 11" descr=""/>
            <p:cNvPicPr/>
            <p:nvPr/>
          </p:nvPicPr>
          <p:blipFill>
            <a:blip r:embed="rId5" cstate="print"/>
            <a:stretch>
              <a:fillRect/>
            </a:stretch>
          </p:blipFill>
          <p:spPr>
            <a:xfrm>
              <a:off x="9387839" y="4251960"/>
              <a:ext cx="944879" cy="97536"/>
            </a:xfrm>
            <a:prstGeom prst="rect">
              <a:avLst/>
            </a:prstGeom>
          </p:spPr>
        </p:pic>
        <p:pic>
          <p:nvPicPr>
            <p:cNvPr id="12" name="object 12" descr=""/>
            <p:cNvPicPr/>
            <p:nvPr/>
          </p:nvPicPr>
          <p:blipFill>
            <a:blip r:embed="rId6" cstate="print"/>
            <a:stretch>
              <a:fillRect/>
            </a:stretch>
          </p:blipFill>
          <p:spPr>
            <a:xfrm>
              <a:off x="9415271" y="3514344"/>
              <a:ext cx="1127759" cy="262127"/>
            </a:xfrm>
            <a:prstGeom prst="rect">
              <a:avLst/>
            </a:prstGeom>
          </p:spPr>
        </p:pic>
        <p:sp>
          <p:nvSpPr>
            <p:cNvPr id="13" name="object 13" descr=""/>
            <p:cNvSpPr/>
            <p:nvPr/>
          </p:nvSpPr>
          <p:spPr>
            <a:xfrm>
              <a:off x="7723051" y="3319923"/>
              <a:ext cx="821055" cy="69215"/>
            </a:xfrm>
            <a:custGeom>
              <a:avLst/>
              <a:gdLst/>
              <a:ahLst/>
              <a:cxnLst/>
              <a:rect l="l" t="t" r="r" b="b"/>
              <a:pathLst>
                <a:path w="821054" h="69214">
                  <a:moveTo>
                    <a:pt x="820988" y="0"/>
                  </a:moveTo>
                  <a:lnTo>
                    <a:pt x="0" y="0"/>
                  </a:lnTo>
                  <a:lnTo>
                    <a:pt x="0" y="68816"/>
                  </a:lnTo>
                  <a:lnTo>
                    <a:pt x="820988" y="68816"/>
                  </a:lnTo>
                  <a:lnTo>
                    <a:pt x="820988" y="0"/>
                  </a:lnTo>
                  <a:close/>
                </a:path>
              </a:pathLst>
            </a:custGeom>
            <a:solidFill>
              <a:srgbClr val="000000"/>
            </a:solidFill>
          </p:spPr>
          <p:txBody>
            <a:bodyPr wrap="square" lIns="0" tIns="0" rIns="0" bIns="0" rtlCol="0"/>
            <a:lstStyle/>
            <a:p/>
          </p:txBody>
        </p:sp>
        <p:sp>
          <p:nvSpPr>
            <p:cNvPr id="14" name="object 14" descr=""/>
            <p:cNvSpPr/>
            <p:nvPr/>
          </p:nvSpPr>
          <p:spPr>
            <a:xfrm>
              <a:off x="7723051" y="3319923"/>
              <a:ext cx="821055" cy="69215"/>
            </a:xfrm>
            <a:custGeom>
              <a:avLst/>
              <a:gdLst/>
              <a:ahLst/>
              <a:cxnLst/>
              <a:rect l="l" t="t" r="r" b="b"/>
              <a:pathLst>
                <a:path w="821054" h="69214">
                  <a:moveTo>
                    <a:pt x="0" y="0"/>
                  </a:moveTo>
                  <a:lnTo>
                    <a:pt x="820988" y="0"/>
                  </a:lnTo>
                  <a:lnTo>
                    <a:pt x="820988" y="68817"/>
                  </a:lnTo>
                  <a:lnTo>
                    <a:pt x="0" y="68817"/>
                  </a:lnTo>
                  <a:lnTo>
                    <a:pt x="0" y="0"/>
                  </a:lnTo>
                  <a:close/>
                </a:path>
              </a:pathLst>
            </a:custGeom>
            <a:ln w="25400">
              <a:solidFill>
                <a:srgbClr val="000000"/>
              </a:solidFill>
            </a:ln>
          </p:spPr>
          <p:txBody>
            <a:bodyPr wrap="square" lIns="0" tIns="0" rIns="0" bIns="0" rtlCol="0"/>
            <a:lstStyle/>
            <a:p/>
          </p:txBody>
        </p:sp>
        <p:pic>
          <p:nvPicPr>
            <p:cNvPr id="15" name="object 15" descr=""/>
            <p:cNvPicPr/>
            <p:nvPr/>
          </p:nvPicPr>
          <p:blipFill>
            <a:blip r:embed="rId7" cstate="print"/>
            <a:stretch>
              <a:fillRect/>
            </a:stretch>
          </p:blipFill>
          <p:spPr>
            <a:xfrm>
              <a:off x="6510527" y="3002279"/>
              <a:ext cx="2063496" cy="1932432"/>
            </a:xfrm>
            <a:prstGeom prst="rect">
              <a:avLst/>
            </a:prstGeom>
          </p:spPr>
        </p:pic>
        <p:pic>
          <p:nvPicPr>
            <p:cNvPr id="16" name="object 16" descr=""/>
            <p:cNvPicPr/>
            <p:nvPr/>
          </p:nvPicPr>
          <p:blipFill>
            <a:blip r:embed="rId8" cstate="print"/>
            <a:stretch>
              <a:fillRect/>
            </a:stretch>
          </p:blipFill>
          <p:spPr>
            <a:xfrm>
              <a:off x="5647943" y="3489959"/>
              <a:ext cx="3648455" cy="2273808"/>
            </a:xfrm>
            <a:prstGeom prst="rect">
              <a:avLst/>
            </a:prstGeom>
          </p:spPr>
        </p:pic>
        <p:sp>
          <p:nvSpPr>
            <p:cNvPr id="17" name="object 17" descr=""/>
            <p:cNvSpPr/>
            <p:nvPr/>
          </p:nvSpPr>
          <p:spPr>
            <a:xfrm>
              <a:off x="7925955" y="2772186"/>
              <a:ext cx="653415" cy="433705"/>
            </a:xfrm>
            <a:custGeom>
              <a:avLst/>
              <a:gdLst/>
              <a:ahLst/>
              <a:cxnLst/>
              <a:rect l="l" t="t" r="r" b="b"/>
              <a:pathLst>
                <a:path w="653415" h="433705">
                  <a:moveTo>
                    <a:pt x="42925" y="359721"/>
                  </a:moveTo>
                  <a:lnTo>
                    <a:pt x="0" y="433310"/>
                  </a:lnTo>
                  <a:lnTo>
                    <a:pt x="84627" y="423498"/>
                  </a:lnTo>
                  <a:lnTo>
                    <a:pt x="75271" y="409188"/>
                  </a:lnTo>
                  <a:lnTo>
                    <a:pt x="60097" y="409188"/>
                  </a:lnTo>
                  <a:lnTo>
                    <a:pt x="46197" y="387930"/>
                  </a:lnTo>
                  <a:lnTo>
                    <a:pt x="56826" y="380980"/>
                  </a:lnTo>
                  <a:lnTo>
                    <a:pt x="42925" y="359721"/>
                  </a:lnTo>
                  <a:close/>
                </a:path>
                <a:path w="653415" h="433705">
                  <a:moveTo>
                    <a:pt x="56826" y="380980"/>
                  </a:moveTo>
                  <a:lnTo>
                    <a:pt x="46197" y="387930"/>
                  </a:lnTo>
                  <a:lnTo>
                    <a:pt x="60097" y="409188"/>
                  </a:lnTo>
                  <a:lnTo>
                    <a:pt x="70726" y="402238"/>
                  </a:lnTo>
                  <a:lnTo>
                    <a:pt x="56826" y="380980"/>
                  </a:lnTo>
                  <a:close/>
                </a:path>
                <a:path w="653415" h="433705">
                  <a:moveTo>
                    <a:pt x="70726" y="402238"/>
                  </a:moveTo>
                  <a:lnTo>
                    <a:pt x="60097" y="409188"/>
                  </a:lnTo>
                  <a:lnTo>
                    <a:pt x="75271" y="409188"/>
                  </a:lnTo>
                  <a:lnTo>
                    <a:pt x="70726" y="402238"/>
                  </a:lnTo>
                  <a:close/>
                </a:path>
                <a:path w="653415" h="433705">
                  <a:moveTo>
                    <a:pt x="639484" y="0"/>
                  </a:moveTo>
                  <a:lnTo>
                    <a:pt x="56826" y="380980"/>
                  </a:lnTo>
                  <a:lnTo>
                    <a:pt x="70726" y="402238"/>
                  </a:lnTo>
                  <a:lnTo>
                    <a:pt x="653384" y="21258"/>
                  </a:lnTo>
                  <a:lnTo>
                    <a:pt x="639484" y="0"/>
                  </a:lnTo>
                  <a:close/>
                </a:path>
              </a:pathLst>
            </a:custGeom>
            <a:solidFill>
              <a:srgbClr val="5B9BD5"/>
            </a:solidFill>
          </p:spPr>
          <p:txBody>
            <a:bodyPr wrap="square" lIns="0" tIns="0" rIns="0" bIns="0" rtlCol="0"/>
            <a:lstStyle/>
            <a:p/>
          </p:txBody>
        </p:sp>
        <p:sp>
          <p:nvSpPr>
            <p:cNvPr id="18" name="object 18" descr=""/>
            <p:cNvSpPr/>
            <p:nvPr/>
          </p:nvSpPr>
          <p:spPr>
            <a:xfrm>
              <a:off x="8544271" y="2518915"/>
              <a:ext cx="2144395" cy="339090"/>
            </a:xfrm>
            <a:custGeom>
              <a:avLst/>
              <a:gdLst/>
              <a:ahLst/>
              <a:cxnLst/>
              <a:rect l="l" t="t" r="r" b="b"/>
              <a:pathLst>
                <a:path w="2144395" h="339089">
                  <a:moveTo>
                    <a:pt x="2144175" y="0"/>
                  </a:moveTo>
                  <a:lnTo>
                    <a:pt x="0" y="0"/>
                  </a:lnTo>
                  <a:lnTo>
                    <a:pt x="0" y="338554"/>
                  </a:lnTo>
                  <a:lnTo>
                    <a:pt x="2144175" y="338554"/>
                  </a:lnTo>
                  <a:lnTo>
                    <a:pt x="2144175" y="0"/>
                  </a:lnTo>
                  <a:close/>
                </a:path>
              </a:pathLst>
            </a:custGeom>
            <a:solidFill>
              <a:srgbClr val="FFFFFF"/>
            </a:solidFill>
          </p:spPr>
          <p:txBody>
            <a:bodyPr wrap="square" lIns="0" tIns="0" rIns="0" bIns="0" rtlCol="0"/>
            <a:lstStyle/>
            <a:p/>
          </p:txBody>
        </p:sp>
      </p:grpSp>
      <p:sp>
        <p:nvSpPr>
          <p:cNvPr id="19" name="object 19" descr=""/>
          <p:cNvSpPr txBox="1"/>
          <p:nvPr/>
        </p:nvSpPr>
        <p:spPr>
          <a:xfrm>
            <a:off x="8544271" y="2518915"/>
            <a:ext cx="2144395" cy="339090"/>
          </a:xfrm>
          <a:prstGeom prst="rect">
            <a:avLst/>
          </a:prstGeom>
          <a:ln w="9525">
            <a:solidFill>
              <a:srgbClr val="000000"/>
            </a:solidFill>
          </a:ln>
        </p:spPr>
        <p:txBody>
          <a:bodyPr wrap="square" lIns="0" tIns="33020" rIns="0" bIns="0" rtlCol="0" vert="horz">
            <a:spAutoFit/>
          </a:bodyPr>
          <a:lstStyle/>
          <a:p>
            <a:pPr marL="55880">
              <a:lnSpc>
                <a:spcPct val="100000"/>
              </a:lnSpc>
              <a:spcBef>
                <a:spcPts val="260"/>
              </a:spcBef>
            </a:pPr>
            <a:r>
              <a:rPr dirty="0" sz="1600" spc="-5">
                <a:latin typeface="游ゴシック"/>
                <a:cs typeface="游ゴシック"/>
              </a:rPr>
              <a:t>上部甲板の対テロ装甲</a:t>
            </a:r>
            <a:endParaRPr sz="1600">
              <a:latin typeface="游ゴシック"/>
              <a:cs typeface="游ゴシック"/>
            </a:endParaRPr>
          </a:p>
        </p:txBody>
      </p:sp>
      <p:grpSp>
        <p:nvGrpSpPr>
          <p:cNvPr id="20" name="object 20" descr=""/>
          <p:cNvGrpSpPr/>
          <p:nvPr/>
        </p:nvGrpSpPr>
        <p:grpSpPr>
          <a:xfrm>
            <a:off x="8101252" y="3972635"/>
            <a:ext cx="2540000" cy="1286510"/>
            <a:chOff x="8101252" y="3972635"/>
            <a:chExt cx="2540000" cy="1286510"/>
          </a:xfrm>
        </p:grpSpPr>
        <p:sp>
          <p:nvSpPr>
            <p:cNvPr id="21" name="object 21" descr=""/>
            <p:cNvSpPr/>
            <p:nvPr/>
          </p:nvSpPr>
          <p:spPr>
            <a:xfrm>
              <a:off x="8101252" y="3972635"/>
              <a:ext cx="1803400" cy="971550"/>
            </a:xfrm>
            <a:custGeom>
              <a:avLst/>
              <a:gdLst/>
              <a:ahLst/>
              <a:cxnLst/>
              <a:rect l="l" t="t" r="r" b="b"/>
              <a:pathLst>
                <a:path w="1803400" h="971550">
                  <a:moveTo>
                    <a:pt x="73195" y="24703"/>
                  </a:moveTo>
                  <a:lnTo>
                    <a:pt x="61226" y="47106"/>
                  </a:lnTo>
                  <a:lnTo>
                    <a:pt x="1791070" y="971226"/>
                  </a:lnTo>
                  <a:lnTo>
                    <a:pt x="1803039" y="948823"/>
                  </a:lnTo>
                  <a:lnTo>
                    <a:pt x="73195" y="24703"/>
                  </a:lnTo>
                  <a:close/>
                </a:path>
                <a:path w="1803400" h="971550">
                  <a:moveTo>
                    <a:pt x="0" y="0"/>
                  </a:moveTo>
                  <a:lnTo>
                    <a:pt x="49258" y="69510"/>
                  </a:lnTo>
                  <a:lnTo>
                    <a:pt x="61226" y="47106"/>
                  </a:lnTo>
                  <a:lnTo>
                    <a:pt x="50025" y="41122"/>
                  </a:lnTo>
                  <a:lnTo>
                    <a:pt x="61993" y="18719"/>
                  </a:lnTo>
                  <a:lnTo>
                    <a:pt x="76391" y="18719"/>
                  </a:lnTo>
                  <a:lnTo>
                    <a:pt x="85163" y="2299"/>
                  </a:lnTo>
                  <a:lnTo>
                    <a:pt x="0" y="0"/>
                  </a:lnTo>
                  <a:close/>
                </a:path>
                <a:path w="1803400" h="971550">
                  <a:moveTo>
                    <a:pt x="61993" y="18719"/>
                  </a:moveTo>
                  <a:lnTo>
                    <a:pt x="50025" y="41122"/>
                  </a:lnTo>
                  <a:lnTo>
                    <a:pt x="61226" y="47106"/>
                  </a:lnTo>
                  <a:lnTo>
                    <a:pt x="73195" y="24703"/>
                  </a:lnTo>
                  <a:lnTo>
                    <a:pt x="61993" y="18719"/>
                  </a:lnTo>
                  <a:close/>
                </a:path>
                <a:path w="1803400" h="971550">
                  <a:moveTo>
                    <a:pt x="76391" y="18719"/>
                  </a:moveTo>
                  <a:lnTo>
                    <a:pt x="61993" y="18719"/>
                  </a:lnTo>
                  <a:lnTo>
                    <a:pt x="73195" y="24703"/>
                  </a:lnTo>
                  <a:lnTo>
                    <a:pt x="76391" y="18719"/>
                  </a:lnTo>
                  <a:close/>
                </a:path>
              </a:pathLst>
            </a:custGeom>
            <a:solidFill>
              <a:srgbClr val="5B9BD5"/>
            </a:solidFill>
          </p:spPr>
          <p:txBody>
            <a:bodyPr wrap="square" lIns="0" tIns="0" rIns="0" bIns="0" rtlCol="0"/>
            <a:lstStyle/>
            <a:p/>
          </p:txBody>
        </p:sp>
        <p:sp>
          <p:nvSpPr>
            <p:cNvPr id="22" name="object 22" descr=""/>
            <p:cNvSpPr/>
            <p:nvPr/>
          </p:nvSpPr>
          <p:spPr>
            <a:xfrm>
              <a:off x="9317441" y="4920366"/>
              <a:ext cx="1323975" cy="339090"/>
            </a:xfrm>
            <a:custGeom>
              <a:avLst/>
              <a:gdLst/>
              <a:ahLst/>
              <a:cxnLst/>
              <a:rect l="l" t="t" r="r" b="b"/>
              <a:pathLst>
                <a:path w="1323975" h="339089">
                  <a:moveTo>
                    <a:pt x="1323437" y="0"/>
                  </a:moveTo>
                  <a:lnTo>
                    <a:pt x="0" y="0"/>
                  </a:lnTo>
                  <a:lnTo>
                    <a:pt x="0" y="338554"/>
                  </a:lnTo>
                  <a:lnTo>
                    <a:pt x="1323437" y="338554"/>
                  </a:lnTo>
                  <a:lnTo>
                    <a:pt x="1323437" y="0"/>
                  </a:lnTo>
                  <a:close/>
                </a:path>
              </a:pathLst>
            </a:custGeom>
            <a:solidFill>
              <a:srgbClr val="FFFFFF"/>
            </a:solidFill>
          </p:spPr>
          <p:txBody>
            <a:bodyPr wrap="square" lIns="0" tIns="0" rIns="0" bIns="0" rtlCol="0"/>
            <a:lstStyle/>
            <a:p/>
          </p:txBody>
        </p:sp>
      </p:grpSp>
      <p:sp>
        <p:nvSpPr>
          <p:cNvPr id="23" name="object 23" descr=""/>
          <p:cNvSpPr txBox="1"/>
          <p:nvPr/>
        </p:nvSpPr>
        <p:spPr>
          <a:xfrm>
            <a:off x="9317441" y="4920365"/>
            <a:ext cx="1323975" cy="339090"/>
          </a:xfrm>
          <a:prstGeom prst="rect">
            <a:avLst/>
          </a:prstGeom>
          <a:ln w="9525">
            <a:solidFill>
              <a:srgbClr val="000000"/>
            </a:solidFill>
          </a:ln>
        </p:spPr>
        <p:txBody>
          <a:bodyPr wrap="square" lIns="0" tIns="33655" rIns="0" bIns="0" rtlCol="0" vert="horz">
            <a:spAutoFit/>
          </a:bodyPr>
          <a:lstStyle/>
          <a:p>
            <a:pPr marL="52069">
              <a:lnSpc>
                <a:spcPct val="100000"/>
              </a:lnSpc>
              <a:spcBef>
                <a:spcPts val="265"/>
              </a:spcBef>
            </a:pPr>
            <a:r>
              <a:rPr dirty="0" sz="1600" spc="-10">
                <a:latin typeface="游ゴシック"/>
                <a:cs typeface="游ゴシック"/>
              </a:rPr>
              <a:t>⼆重船殻構造</a:t>
            </a:r>
            <a:endParaRPr sz="1600">
              <a:latin typeface="游ゴシック"/>
              <a:cs typeface="游ゴシック"/>
            </a:endParaRPr>
          </a:p>
        </p:txBody>
      </p:sp>
      <p:sp>
        <p:nvSpPr>
          <p:cNvPr id="24" name="object 24" descr=""/>
          <p:cNvSpPr txBox="1"/>
          <p:nvPr/>
        </p:nvSpPr>
        <p:spPr>
          <a:xfrm>
            <a:off x="6960096" y="5327227"/>
            <a:ext cx="1118870" cy="339090"/>
          </a:xfrm>
          <a:prstGeom prst="rect">
            <a:avLst/>
          </a:prstGeom>
          <a:solidFill>
            <a:srgbClr val="FFFFFF"/>
          </a:solidFill>
          <a:ln w="9525">
            <a:solidFill>
              <a:srgbClr val="000000"/>
            </a:solidFill>
          </a:ln>
        </p:spPr>
        <p:txBody>
          <a:bodyPr wrap="square" lIns="0" tIns="31750" rIns="0" bIns="0" rtlCol="0" vert="horz">
            <a:spAutoFit/>
          </a:bodyPr>
          <a:lstStyle/>
          <a:p>
            <a:pPr marL="50800">
              <a:lnSpc>
                <a:spcPct val="100000"/>
              </a:lnSpc>
              <a:spcBef>
                <a:spcPts val="250"/>
              </a:spcBef>
            </a:pPr>
            <a:r>
              <a:rPr dirty="0" sz="1600" spc="-10">
                <a:latin typeface="游ゴシック"/>
                <a:cs typeface="游ゴシック"/>
              </a:rPr>
              <a:t>⽔雷防御網</a:t>
            </a:r>
            <a:endParaRPr sz="1600">
              <a:latin typeface="游ゴシック"/>
              <a:cs typeface="游ゴシック"/>
            </a:endParaRPr>
          </a:p>
        </p:txBody>
      </p:sp>
      <p:pic>
        <p:nvPicPr>
          <p:cNvPr id="25" name="object 25" descr=""/>
          <p:cNvPicPr/>
          <p:nvPr/>
        </p:nvPicPr>
        <p:blipFill>
          <a:blip r:embed="rId9" cstate="print"/>
          <a:stretch>
            <a:fillRect/>
          </a:stretch>
        </p:blipFill>
        <p:spPr>
          <a:xfrm>
            <a:off x="6096000" y="2255520"/>
            <a:ext cx="999744" cy="877824"/>
          </a:xfrm>
          <a:prstGeom prst="rect">
            <a:avLst/>
          </a:prstGeom>
        </p:spPr>
      </p:pic>
      <p:sp>
        <p:nvSpPr>
          <p:cNvPr id="26" name="object 26" descr=""/>
          <p:cNvSpPr txBox="1"/>
          <p:nvPr/>
        </p:nvSpPr>
        <p:spPr>
          <a:xfrm>
            <a:off x="6344942" y="6020308"/>
            <a:ext cx="2463800" cy="269240"/>
          </a:xfrm>
          <a:prstGeom prst="rect">
            <a:avLst/>
          </a:prstGeom>
        </p:spPr>
        <p:txBody>
          <a:bodyPr wrap="square" lIns="0" tIns="12700" rIns="0" bIns="0" rtlCol="0" vert="horz">
            <a:spAutoFit/>
          </a:bodyPr>
          <a:lstStyle/>
          <a:p>
            <a:pPr marL="12700">
              <a:lnSpc>
                <a:spcPct val="100000"/>
              </a:lnSpc>
              <a:spcBef>
                <a:spcPts val="100"/>
              </a:spcBef>
            </a:pPr>
            <a:r>
              <a:rPr dirty="0" sz="1600" spc="-5">
                <a:latin typeface="游ゴシック"/>
                <a:cs typeface="游ゴシック"/>
              </a:rPr>
              <a:t>核セキュリティ対策の⼀例</a:t>
            </a:r>
            <a:endParaRPr sz="1600">
              <a:latin typeface="游ゴシック"/>
              <a:cs typeface="游ゴシック"/>
            </a:endParaRPr>
          </a:p>
        </p:txBody>
      </p:sp>
      <p:sp>
        <p:nvSpPr>
          <p:cNvPr id="28" name="object 2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9" name="object 2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30" name="object 3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33</a:t>
            </a:r>
            <a:r>
              <a:rPr dirty="0" spc="-10"/>
              <a:t>/47</a:t>
            </a:r>
          </a:p>
        </p:txBody>
      </p:sp>
      <p:sp>
        <p:nvSpPr>
          <p:cNvPr id="27" name="object 27" descr=""/>
          <p:cNvSpPr txBox="1"/>
          <p:nvPr/>
        </p:nvSpPr>
        <p:spPr>
          <a:xfrm>
            <a:off x="1487487" y="764703"/>
            <a:ext cx="8983980" cy="1516380"/>
          </a:xfrm>
          <a:prstGeom prst="rect">
            <a:avLst/>
          </a:prstGeom>
          <a:ln w="9525">
            <a:solidFill>
              <a:srgbClr val="000000"/>
            </a:solidFill>
          </a:ln>
        </p:spPr>
        <p:txBody>
          <a:bodyPr wrap="square" lIns="0" tIns="20320" rIns="0" bIns="0" rtlCol="0" vert="horz">
            <a:spAutoFit/>
          </a:bodyPr>
          <a:lstStyle/>
          <a:p>
            <a:pPr marL="433705" indent="-342265">
              <a:lnSpc>
                <a:spcPct val="100000"/>
              </a:lnSpc>
              <a:spcBef>
                <a:spcPts val="160"/>
              </a:spcBef>
              <a:buClr>
                <a:srgbClr val="A6A6A6"/>
              </a:buClr>
              <a:buFont typeface="Wingdings"/>
              <a:buChar char=""/>
              <a:tabLst>
                <a:tab pos="433705" algn="l"/>
              </a:tabLst>
            </a:pPr>
            <a:r>
              <a:rPr dirty="0" sz="2000" spc="-5">
                <a:latin typeface="游ゴシック"/>
                <a:cs typeface="游ゴシック"/>
              </a:rPr>
              <a:t>本体が⼆重船殻構造で強固に作られている</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dirty="0" sz="2000" spc="-5">
                <a:latin typeface="游ゴシック"/>
                <a:cs typeface="游ゴシック"/>
              </a:rPr>
              <a:t>⿂雷や爆発物を積載した船舶は、⿂雷防御網で接近を阻⽌できる</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dirty="0" sz="2000" spc="-5">
                <a:latin typeface="游ゴシック"/>
                <a:cs typeface="游ゴシック"/>
              </a:rPr>
              <a:t>潮流や⾵により多少位置が動くので、⾶⾏物体等による攻撃がしにくい</a:t>
            </a:r>
            <a:endParaRPr sz="2000">
              <a:latin typeface="游ゴシック"/>
              <a:cs typeface="游ゴシック"/>
            </a:endParaRPr>
          </a:p>
          <a:p>
            <a:pPr marL="433705" indent="-342265">
              <a:lnSpc>
                <a:spcPct val="100000"/>
              </a:lnSpc>
              <a:spcBef>
                <a:spcPts val="290"/>
              </a:spcBef>
              <a:buClr>
                <a:srgbClr val="A6A6A6"/>
              </a:buClr>
              <a:buFont typeface="Wingdings"/>
              <a:buChar char=""/>
              <a:tabLst>
                <a:tab pos="433705" algn="l"/>
              </a:tabLst>
            </a:pPr>
            <a:r>
              <a:rPr dirty="0" sz="2000" spc="-5">
                <a:latin typeface="游ゴシック"/>
                <a:cs typeface="游ゴシック"/>
              </a:rPr>
              <a:t>多層の監視区域を設け、不審者の接近を遠⽅から早期に検知できる</a:t>
            </a:r>
            <a:endParaRPr sz="2000">
              <a:latin typeface="游ゴシック"/>
              <a:cs typeface="游ゴシック"/>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419080" y="5325442"/>
            <a:ext cx="197485" cy="198755"/>
          </a:xfrm>
          <a:prstGeom prst="rect">
            <a:avLst/>
          </a:prstGeom>
        </p:spPr>
        <p:txBody>
          <a:bodyPr wrap="square" lIns="0" tIns="0" rIns="0" bIns="0" rtlCol="0" vert="horz">
            <a:spAutoFit/>
          </a:bodyPr>
          <a:lstStyle/>
          <a:p>
            <a:pPr>
              <a:lnSpc>
                <a:spcPts val="1545"/>
              </a:lnSpc>
            </a:pPr>
            <a:r>
              <a:rPr dirty="0" sz="1400" spc="-25">
                <a:solidFill>
                  <a:srgbClr val="40458C"/>
                </a:solidFill>
                <a:latin typeface="Arial"/>
                <a:cs typeface="Arial"/>
              </a:rPr>
              <a:t>34</a:t>
            </a:r>
            <a:endParaRPr sz="1400">
              <a:latin typeface="Arial"/>
              <a:cs typeface="Arial"/>
            </a:endParaRPr>
          </a:p>
        </p:txBody>
      </p:sp>
      <p:sp>
        <p:nvSpPr>
          <p:cNvPr id="3" name="object 3"/>
          <p:cNvSpPr txBox="1">
            <a:spLocks noGrp="1"/>
          </p:cNvSpPr>
          <p:nvPr>
            <p:ph type="title"/>
          </p:nvPr>
        </p:nvSpPr>
        <p:spPr>
          <a:xfrm>
            <a:off x="2502331" y="172212"/>
            <a:ext cx="69342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世界で注⽬され始めている浮体式原発</a:t>
            </a:r>
          </a:p>
        </p:txBody>
      </p:sp>
      <p:pic>
        <p:nvPicPr>
          <p:cNvPr id="4" name="object 4" descr=""/>
          <p:cNvPicPr/>
          <p:nvPr/>
        </p:nvPicPr>
        <p:blipFill>
          <a:blip r:embed="rId2" cstate="print"/>
          <a:stretch>
            <a:fillRect/>
          </a:stretch>
        </p:blipFill>
        <p:spPr>
          <a:xfrm>
            <a:off x="454868" y="4582640"/>
            <a:ext cx="3322809" cy="1425011"/>
          </a:xfrm>
          <a:prstGeom prst="rect">
            <a:avLst/>
          </a:prstGeom>
        </p:spPr>
      </p:pic>
      <p:sp>
        <p:nvSpPr>
          <p:cNvPr id="5" name="object 5" descr=""/>
          <p:cNvSpPr txBox="1"/>
          <p:nvPr/>
        </p:nvSpPr>
        <p:spPr>
          <a:xfrm>
            <a:off x="2189792" y="5825744"/>
            <a:ext cx="1506220" cy="162560"/>
          </a:xfrm>
          <a:prstGeom prst="rect">
            <a:avLst/>
          </a:prstGeom>
        </p:spPr>
        <p:txBody>
          <a:bodyPr wrap="square" lIns="0" tIns="12700" rIns="0" bIns="0" rtlCol="0" vert="horz">
            <a:spAutoFit/>
          </a:bodyPr>
          <a:lstStyle/>
          <a:p>
            <a:pPr marL="12700">
              <a:lnSpc>
                <a:spcPct val="100000"/>
              </a:lnSpc>
              <a:spcBef>
                <a:spcPts val="100"/>
              </a:spcBef>
            </a:pPr>
            <a:r>
              <a:rPr dirty="0" sz="900" spc="-10">
                <a:solidFill>
                  <a:srgbClr val="FFFFFF"/>
                </a:solidFill>
                <a:latin typeface="游ゴシック"/>
                <a:cs typeface="游ゴシック"/>
              </a:rPr>
              <a:t>https://</a:t>
            </a:r>
            <a:r>
              <a:rPr dirty="0" sz="900" spc="-10">
                <a:solidFill>
                  <a:srgbClr val="FFFFFF"/>
                </a:solidFill>
                <a:latin typeface="游ゴシック"/>
                <a:cs typeface="游ゴシック"/>
                <a:hlinkClick r:id="rId3"/>
              </a:rPr>
              <a:t>www.prodigy.energy</a:t>
            </a:r>
            <a:endParaRPr sz="900">
              <a:latin typeface="游ゴシック"/>
              <a:cs typeface="游ゴシック"/>
            </a:endParaRPr>
          </a:p>
        </p:txBody>
      </p:sp>
      <p:pic>
        <p:nvPicPr>
          <p:cNvPr id="6" name="object 6" descr=""/>
          <p:cNvPicPr/>
          <p:nvPr/>
        </p:nvPicPr>
        <p:blipFill>
          <a:blip r:embed="rId4" cstate="print"/>
          <a:stretch>
            <a:fillRect/>
          </a:stretch>
        </p:blipFill>
        <p:spPr>
          <a:xfrm>
            <a:off x="479375" y="2060848"/>
            <a:ext cx="3179220" cy="1983214"/>
          </a:xfrm>
          <a:prstGeom prst="rect">
            <a:avLst/>
          </a:prstGeom>
        </p:spPr>
      </p:pic>
      <p:sp>
        <p:nvSpPr>
          <p:cNvPr id="7" name="object 7" descr=""/>
          <p:cNvSpPr txBox="1"/>
          <p:nvPr/>
        </p:nvSpPr>
        <p:spPr>
          <a:xfrm>
            <a:off x="486107" y="3737864"/>
            <a:ext cx="3187065" cy="302895"/>
          </a:xfrm>
          <a:prstGeom prst="rect">
            <a:avLst/>
          </a:prstGeom>
        </p:spPr>
        <p:txBody>
          <a:bodyPr wrap="square" lIns="0" tIns="9525" rIns="0" bIns="0" rtlCol="0" vert="horz">
            <a:spAutoFit/>
          </a:bodyPr>
          <a:lstStyle/>
          <a:p>
            <a:pPr marL="12700" marR="5080">
              <a:lnSpc>
                <a:spcPct val="102200"/>
              </a:lnSpc>
              <a:spcBef>
                <a:spcPts val="75"/>
              </a:spcBef>
            </a:pPr>
            <a:r>
              <a:rPr dirty="0" sz="900" spc="-10">
                <a:solidFill>
                  <a:srgbClr val="FFFFFF"/>
                </a:solidFill>
                <a:latin typeface="游ゴシック"/>
                <a:cs typeface="游ゴシック"/>
              </a:rPr>
              <a:t>https://</a:t>
            </a:r>
            <a:r>
              <a:rPr dirty="0" sz="900" spc="-10">
                <a:solidFill>
                  <a:srgbClr val="FFFFFF"/>
                </a:solidFill>
                <a:latin typeface="游ゴシック"/>
                <a:cs typeface="游ゴシック"/>
                <a:hlinkClick r:id="rId5"/>
              </a:rPr>
              <a:t>www.neimagazine.com/news/newsrussias-ﬂoating-</a:t>
            </a:r>
            <a:r>
              <a:rPr dirty="0" sz="900" spc="-10">
                <a:solidFill>
                  <a:srgbClr val="FFFFFF"/>
                </a:solidFill>
                <a:latin typeface="游ゴシック"/>
                <a:cs typeface="游ゴシック"/>
              </a:rPr>
              <a:t> npp-supplies-heat-to-second-pevek-district-9877829</a:t>
            </a:r>
            <a:endParaRPr sz="900">
              <a:latin typeface="游ゴシック"/>
              <a:cs typeface="游ゴシック"/>
            </a:endParaRPr>
          </a:p>
        </p:txBody>
      </p:sp>
      <p:pic>
        <p:nvPicPr>
          <p:cNvPr id="8" name="object 8" descr=""/>
          <p:cNvPicPr/>
          <p:nvPr/>
        </p:nvPicPr>
        <p:blipFill>
          <a:blip r:embed="rId6" cstate="print"/>
          <a:stretch>
            <a:fillRect/>
          </a:stretch>
        </p:blipFill>
        <p:spPr>
          <a:xfrm>
            <a:off x="8040216" y="1936376"/>
            <a:ext cx="3405920" cy="1852664"/>
          </a:xfrm>
          <a:prstGeom prst="rect">
            <a:avLst/>
          </a:prstGeom>
        </p:spPr>
      </p:pic>
      <p:sp>
        <p:nvSpPr>
          <p:cNvPr id="9" name="object 9" descr=""/>
          <p:cNvSpPr txBox="1"/>
          <p:nvPr/>
        </p:nvSpPr>
        <p:spPr>
          <a:xfrm>
            <a:off x="9651286" y="3558032"/>
            <a:ext cx="1407160" cy="162560"/>
          </a:xfrm>
          <a:prstGeom prst="rect">
            <a:avLst/>
          </a:prstGeom>
        </p:spPr>
        <p:txBody>
          <a:bodyPr wrap="square" lIns="0" tIns="12700" rIns="0" bIns="0" rtlCol="0" vert="horz">
            <a:spAutoFit/>
          </a:bodyPr>
          <a:lstStyle/>
          <a:p>
            <a:pPr marL="12700">
              <a:lnSpc>
                <a:spcPct val="100000"/>
              </a:lnSpc>
              <a:spcBef>
                <a:spcPts val="100"/>
              </a:spcBef>
            </a:pPr>
            <a:r>
              <a:rPr dirty="0" sz="900" spc="-10">
                <a:solidFill>
                  <a:srgbClr val="FFFFFF"/>
                </a:solidFill>
                <a:latin typeface="游ゴシック"/>
                <a:cs typeface="游ゴシック"/>
              </a:rPr>
              <a:t>https://</a:t>
            </a:r>
            <a:r>
              <a:rPr dirty="0" sz="900" spc="-10">
                <a:solidFill>
                  <a:srgbClr val="FFFFFF"/>
                </a:solidFill>
                <a:latin typeface="游ゴシック"/>
                <a:cs typeface="游ゴシック"/>
                <a:hlinkClick r:id="rId7"/>
              </a:rPr>
              <a:t>www.seaborg.com</a:t>
            </a:r>
            <a:endParaRPr sz="900">
              <a:latin typeface="游ゴシック"/>
              <a:cs typeface="游ゴシック"/>
            </a:endParaRPr>
          </a:p>
        </p:txBody>
      </p:sp>
      <p:pic>
        <p:nvPicPr>
          <p:cNvPr id="10" name="object 10" descr=""/>
          <p:cNvPicPr/>
          <p:nvPr/>
        </p:nvPicPr>
        <p:blipFill>
          <a:blip r:embed="rId8" cstate="print"/>
          <a:stretch>
            <a:fillRect/>
          </a:stretch>
        </p:blipFill>
        <p:spPr>
          <a:xfrm>
            <a:off x="8087717" y="4198849"/>
            <a:ext cx="3485498" cy="1944215"/>
          </a:xfrm>
          <a:prstGeom prst="rect">
            <a:avLst/>
          </a:prstGeom>
        </p:spPr>
      </p:pic>
      <p:sp>
        <p:nvSpPr>
          <p:cNvPr id="11" name="object 11" descr=""/>
          <p:cNvSpPr txBox="1"/>
          <p:nvPr/>
        </p:nvSpPr>
        <p:spPr>
          <a:xfrm>
            <a:off x="10123577" y="5886703"/>
            <a:ext cx="1374140" cy="162560"/>
          </a:xfrm>
          <a:prstGeom prst="rect">
            <a:avLst/>
          </a:prstGeom>
        </p:spPr>
        <p:txBody>
          <a:bodyPr wrap="square" lIns="0" tIns="12700" rIns="0" bIns="0" rtlCol="0" vert="horz">
            <a:spAutoFit/>
          </a:bodyPr>
          <a:lstStyle/>
          <a:p>
            <a:pPr marL="12700">
              <a:lnSpc>
                <a:spcPct val="100000"/>
              </a:lnSpc>
              <a:spcBef>
                <a:spcPts val="100"/>
              </a:spcBef>
            </a:pPr>
            <a:r>
              <a:rPr dirty="0" sz="900" spc="-10">
                <a:solidFill>
                  <a:srgbClr val="FFFFFF"/>
                </a:solidFill>
                <a:latin typeface="游ゴシック"/>
                <a:cs typeface="游ゴシック"/>
              </a:rPr>
              <a:t>https://corepower.energy</a:t>
            </a:r>
            <a:endParaRPr sz="900">
              <a:latin typeface="游ゴシック"/>
              <a:cs typeface="游ゴシック"/>
            </a:endParaRPr>
          </a:p>
        </p:txBody>
      </p:sp>
      <p:pic>
        <p:nvPicPr>
          <p:cNvPr id="12" name="object 12" descr=""/>
          <p:cNvPicPr/>
          <p:nvPr/>
        </p:nvPicPr>
        <p:blipFill>
          <a:blip r:embed="rId9" cstate="print"/>
          <a:stretch>
            <a:fillRect/>
          </a:stretch>
        </p:blipFill>
        <p:spPr>
          <a:xfrm>
            <a:off x="4632088" y="1942095"/>
            <a:ext cx="2584056" cy="2366683"/>
          </a:xfrm>
          <a:prstGeom prst="rect">
            <a:avLst/>
          </a:prstGeom>
        </p:spPr>
      </p:pic>
      <p:sp>
        <p:nvSpPr>
          <p:cNvPr id="13" name="object 13" descr=""/>
          <p:cNvSpPr txBox="1"/>
          <p:nvPr/>
        </p:nvSpPr>
        <p:spPr>
          <a:xfrm>
            <a:off x="4630726" y="3954271"/>
            <a:ext cx="2741295" cy="660400"/>
          </a:xfrm>
          <a:prstGeom prst="rect">
            <a:avLst/>
          </a:prstGeom>
        </p:spPr>
        <p:txBody>
          <a:bodyPr wrap="square" lIns="0" tIns="12700" rIns="0" bIns="0" rtlCol="0" vert="horz">
            <a:spAutoFit/>
          </a:bodyPr>
          <a:lstStyle/>
          <a:p>
            <a:pPr marL="187960">
              <a:lnSpc>
                <a:spcPct val="100000"/>
              </a:lnSpc>
              <a:spcBef>
                <a:spcPts val="100"/>
              </a:spcBef>
            </a:pPr>
            <a:r>
              <a:rPr dirty="0" sz="900" spc="-10">
                <a:solidFill>
                  <a:srgbClr val="FFFFFF"/>
                </a:solidFill>
                <a:latin typeface="游ゴシック"/>
                <a:cs typeface="游ゴシック"/>
              </a:rPr>
              <a:t>https://</a:t>
            </a:r>
            <a:r>
              <a:rPr dirty="0" sz="900" spc="-10">
                <a:solidFill>
                  <a:srgbClr val="FFFFFF"/>
                </a:solidFill>
                <a:latin typeface="游ゴシック"/>
                <a:cs typeface="游ゴシック"/>
                <a:hlinkClick r:id="rId10"/>
              </a:rPr>
              <a:t>www.iaea.org/sites/default/ﬁles/21</a:t>
            </a:r>
            <a:endParaRPr sz="900">
              <a:latin typeface="游ゴシック"/>
              <a:cs typeface="游ゴシック"/>
            </a:endParaRPr>
          </a:p>
          <a:p>
            <a:pPr marL="187960" marR="271145">
              <a:lnSpc>
                <a:spcPct val="100000"/>
              </a:lnSpc>
              <a:spcBef>
                <a:spcPts val="20"/>
              </a:spcBef>
            </a:pPr>
            <a:r>
              <a:rPr dirty="0" sz="900" spc="-10">
                <a:solidFill>
                  <a:srgbClr val="FFFFFF"/>
                </a:solidFill>
                <a:latin typeface="游ゴシック"/>
                <a:cs typeface="游ゴシック"/>
              </a:rPr>
              <a:t>/07/iaea_webinar_marine- based_smrs_ofnp_m_golay_18may2021.pdf</a:t>
            </a:r>
            <a:endParaRPr sz="900">
              <a:latin typeface="游ゴシック"/>
              <a:cs typeface="游ゴシック"/>
            </a:endParaRPr>
          </a:p>
          <a:p>
            <a:pPr marL="12700">
              <a:lnSpc>
                <a:spcPct val="100000"/>
              </a:lnSpc>
              <a:spcBef>
                <a:spcPts val="55"/>
              </a:spcBef>
            </a:pPr>
            <a:r>
              <a:rPr dirty="0" sz="1400" spc="-10">
                <a:latin typeface="游ゴシック"/>
                <a:cs typeface="游ゴシック"/>
              </a:rPr>
              <a:t>MIT(US）</a:t>
            </a:r>
            <a:r>
              <a:rPr dirty="0" sz="1400">
                <a:latin typeface="游ゴシック"/>
                <a:cs typeface="游ゴシック"/>
              </a:rPr>
              <a:t>軽⽔炉、</a:t>
            </a:r>
            <a:r>
              <a:rPr dirty="0" sz="1400" spc="-10">
                <a:latin typeface="游ゴシック"/>
                <a:cs typeface="游ゴシック"/>
              </a:rPr>
              <a:t>300-1000MWe</a:t>
            </a:r>
            <a:endParaRPr sz="1400">
              <a:latin typeface="游ゴシック"/>
              <a:cs typeface="游ゴシック"/>
            </a:endParaRPr>
          </a:p>
        </p:txBody>
      </p:sp>
      <p:sp>
        <p:nvSpPr>
          <p:cNvPr id="14" name="object 14" descr=""/>
          <p:cNvSpPr txBox="1"/>
          <p:nvPr/>
        </p:nvSpPr>
        <p:spPr>
          <a:xfrm>
            <a:off x="7877889" y="3857244"/>
            <a:ext cx="3815715"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游ゴシック"/>
                <a:cs typeface="游ゴシック"/>
              </a:rPr>
              <a:t>Seaborg(</a:t>
            </a:r>
            <a:r>
              <a:rPr dirty="0" sz="1400">
                <a:latin typeface="游ゴシック"/>
                <a:cs typeface="游ゴシック"/>
              </a:rPr>
              <a:t>デンマーク）溶融塩炉、</a:t>
            </a:r>
            <a:r>
              <a:rPr dirty="0" sz="1400" spc="-10">
                <a:latin typeface="游ゴシック"/>
                <a:cs typeface="游ゴシック"/>
              </a:rPr>
              <a:t>200-800MWe</a:t>
            </a:r>
            <a:endParaRPr sz="1400">
              <a:latin typeface="游ゴシック"/>
              <a:cs typeface="游ゴシック"/>
            </a:endParaRPr>
          </a:p>
        </p:txBody>
      </p:sp>
      <p:sp>
        <p:nvSpPr>
          <p:cNvPr id="15" name="object 15" descr=""/>
          <p:cNvSpPr txBox="1"/>
          <p:nvPr/>
        </p:nvSpPr>
        <p:spPr>
          <a:xfrm>
            <a:off x="8009142" y="6213347"/>
            <a:ext cx="3500754"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游ゴシック"/>
                <a:cs typeface="游ゴシック"/>
              </a:rPr>
              <a:t>CorePower(UK）</a:t>
            </a:r>
            <a:r>
              <a:rPr dirty="0" sz="1400">
                <a:latin typeface="游ゴシック"/>
                <a:cs typeface="游ゴシック"/>
              </a:rPr>
              <a:t>、</a:t>
            </a:r>
            <a:r>
              <a:rPr dirty="0" sz="1400">
                <a:solidFill>
                  <a:srgbClr val="FF0000"/>
                </a:solidFill>
                <a:latin typeface="游ゴシック"/>
                <a:cs typeface="游ゴシック"/>
              </a:rPr>
              <a:t>⽇本企業が</a:t>
            </a:r>
            <a:r>
              <a:rPr dirty="0" sz="1400" spc="-10">
                <a:solidFill>
                  <a:srgbClr val="FF0000"/>
                </a:solidFill>
                <a:latin typeface="游ゴシック"/>
                <a:cs typeface="游ゴシック"/>
              </a:rPr>
              <a:t>100</a:t>
            </a:r>
            <a:r>
              <a:rPr dirty="0" sz="1400" spc="-15">
                <a:solidFill>
                  <a:srgbClr val="FF0000"/>
                </a:solidFill>
                <a:latin typeface="游ゴシック"/>
                <a:cs typeface="游ゴシック"/>
              </a:rPr>
              <a:t>億円出資</a:t>
            </a:r>
            <a:endParaRPr sz="1400">
              <a:latin typeface="游ゴシック"/>
              <a:cs typeface="游ゴシック"/>
            </a:endParaRPr>
          </a:p>
        </p:txBody>
      </p:sp>
      <p:sp>
        <p:nvSpPr>
          <p:cNvPr id="16" name="object 16" descr=""/>
          <p:cNvSpPr txBox="1"/>
          <p:nvPr/>
        </p:nvSpPr>
        <p:spPr>
          <a:xfrm>
            <a:off x="659922" y="4143755"/>
            <a:ext cx="3145790"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游ゴシック"/>
                <a:cs typeface="游ゴシック"/>
              </a:rPr>
              <a:t>Rosatom</a:t>
            </a:r>
            <a:r>
              <a:rPr dirty="0" sz="1400" spc="-5">
                <a:latin typeface="游ゴシック"/>
                <a:cs typeface="游ゴシック"/>
              </a:rPr>
              <a:t>(ロシア</a:t>
            </a:r>
            <a:r>
              <a:rPr dirty="0" sz="1400">
                <a:latin typeface="游ゴシック"/>
                <a:cs typeface="游ゴシック"/>
              </a:rPr>
              <a:t>）軽⽔炉、35MWe</a:t>
            </a:r>
            <a:r>
              <a:rPr dirty="0" sz="1400" spc="-35">
                <a:latin typeface="游ゴシック"/>
                <a:cs typeface="游ゴシック"/>
              </a:rPr>
              <a:t> </a:t>
            </a:r>
            <a:r>
              <a:rPr dirty="0" sz="1400">
                <a:latin typeface="游ゴシック"/>
                <a:cs typeface="游ゴシック"/>
              </a:rPr>
              <a:t>x</a:t>
            </a:r>
            <a:r>
              <a:rPr dirty="0" sz="1400" spc="-30">
                <a:latin typeface="游ゴシック"/>
                <a:cs typeface="游ゴシック"/>
              </a:rPr>
              <a:t> </a:t>
            </a:r>
            <a:r>
              <a:rPr dirty="0" sz="1400" spc="-50">
                <a:latin typeface="游ゴシック"/>
                <a:cs typeface="游ゴシック"/>
              </a:rPr>
              <a:t>2</a:t>
            </a:r>
            <a:endParaRPr sz="1400">
              <a:latin typeface="游ゴシック"/>
              <a:cs typeface="游ゴシック"/>
            </a:endParaRPr>
          </a:p>
        </p:txBody>
      </p:sp>
      <p:sp>
        <p:nvSpPr>
          <p:cNvPr id="17" name="object 17" descr=""/>
          <p:cNvSpPr txBox="1"/>
          <p:nvPr/>
        </p:nvSpPr>
        <p:spPr>
          <a:xfrm>
            <a:off x="669530" y="6067044"/>
            <a:ext cx="2905125"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游ゴシック"/>
                <a:cs typeface="游ゴシック"/>
              </a:rPr>
              <a:t>Prodigy</a:t>
            </a:r>
            <a:r>
              <a:rPr dirty="0" sz="1400" spc="-40">
                <a:latin typeface="游ゴシック"/>
                <a:cs typeface="游ゴシック"/>
              </a:rPr>
              <a:t> </a:t>
            </a:r>
            <a:r>
              <a:rPr dirty="0" sz="1400">
                <a:latin typeface="游ゴシック"/>
                <a:cs typeface="游ゴシック"/>
              </a:rPr>
              <a:t>Clear</a:t>
            </a:r>
            <a:r>
              <a:rPr dirty="0" sz="1400" spc="-35">
                <a:latin typeface="游ゴシック"/>
                <a:cs typeface="游ゴシック"/>
              </a:rPr>
              <a:t> </a:t>
            </a:r>
            <a:r>
              <a:rPr dirty="0" sz="1400" spc="-10">
                <a:latin typeface="游ゴシック"/>
                <a:cs typeface="游ゴシック"/>
              </a:rPr>
              <a:t>Energy</a:t>
            </a:r>
            <a:r>
              <a:rPr dirty="0" sz="1400" spc="-5">
                <a:latin typeface="游ゴシック"/>
                <a:cs typeface="游ゴシック"/>
              </a:rPr>
              <a:t>(カナダ</a:t>
            </a:r>
            <a:r>
              <a:rPr dirty="0" sz="1400" spc="-20">
                <a:latin typeface="游ゴシック"/>
                <a:cs typeface="游ゴシック"/>
              </a:rPr>
              <a:t>）SMR</a:t>
            </a:r>
            <a:endParaRPr sz="1400">
              <a:latin typeface="游ゴシック"/>
              <a:cs typeface="游ゴシック"/>
            </a:endParaRPr>
          </a:p>
        </p:txBody>
      </p:sp>
      <p:pic>
        <p:nvPicPr>
          <p:cNvPr id="18" name="object 18" descr=""/>
          <p:cNvPicPr/>
          <p:nvPr/>
        </p:nvPicPr>
        <p:blipFill>
          <a:blip r:embed="rId11" cstate="print"/>
          <a:stretch>
            <a:fillRect/>
          </a:stretch>
        </p:blipFill>
        <p:spPr>
          <a:xfrm>
            <a:off x="4259417" y="4668791"/>
            <a:ext cx="3384376" cy="1359298"/>
          </a:xfrm>
          <a:prstGeom prst="rect">
            <a:avLst/>
          </a:prstGeom>
        </p:spPr>
      </p:pic>
      <p:sp>
        <p:nvSpPr>
          <p:cNvPr id="19" name="object 19" descr=""/>
          <p:cNvSpPr txBox="1"/>
          <p:nvPr/>
        </p:nvSpPr>
        <p:spPr>
          <a:xfrm>
            <a:off x="4425109" y="6097523"/>
            <a:ext cx="2966720"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游ゴシック"/>
                <a:cs typeface="游ゴシック"/>
              </a:rPr>
              <a:t>KEPCO</a:t>
            </a:r>
            <a:r>
              <a:rPr dirty="0" sz="1400" spc="-30">
                <a:latin typeface="游ゴシック"/>
                <a:cs typeface="游ゴシック"/>
              </a:rPr>
              <a:t> </a:t>
            </a:r>
            <a:r>
              <a:rPr dirty="0" sz="1400" spc="-10">
                <a:latin typeface="游ゴシック"/>
                <a:cs typeface="游ゴシック"/>
              </a:rPr>
              <a:t>C&amp;E</a:t>
            </a:r>
            <a:r>
              <a:rPr dirty="0" sz="1400" spc="-5">
                <a:latin typeface="游ゴシック"/>
                <a:cs typeface="游ゴシック"/>
              </a:rPr>
              <a:t>(韓国</a:t>
            </a:r>
            <a:r>
              <a:rPr dirty="0" sz="1400">
                <a:latin typeface="游ゴシック"/>
                <a:cs typeface="游ゴシック"/>
              </a:rPr>
              <a:t>）軽⽔炉、</a:t>
            </a:r>
            <a:r>
              <a:rPr dirty="0" sz="1400" spc="-20">
                <a:latin typeface="游ゴシック"/>
                <a:cs typeface="游ゴシック"/>
              </a:rPr>
              <a:t>60MWe</a:t>
            </a:r>
            <a:endParaRPr sz="1400">
              <a:latin typeface="游ゴシック"/>
              <a:cs typeface="游ゴシック"/>
            </a:endParaRPr>
          </a:p>
        </p:txBody>
      </p:sp>
      <p:sp>
        <p:nvSpPr>
          <p:cNvPr id="22" name="object 22" descr=""/>
          <p:cNvSpPr txBox="1"/>
          <p:nvPr/>
        </p:nvSpPr>
        <p:spPr>
          <a:xfrm>
            <a:off x="8009142" y="6451112"/>
            <a:ext cx="1447800" cy="221615"/>
          </a:xfrm>
          <a:prstGeom prst="rect">
            <a:avLst/>
          </a:prstGeom>
        </p:spPr>
        <p:txBody>
          <a:bodyPr wrap="square" lIns="0" tIns="0" rIns="0" bIns="0" rtlCol="0" vert="horz">
            <a:spAutoFit/>
          </a:bodyPr>
          <a:lstStyle/>
          <a:p>
            <a:pPr marL="12700">
              <a:lnSpc>
                <a:spcPts val="1610"/>
              </a:lnSpc>
            </a:pPr>
            <a:r>
              <a:rPr dirty="0" sz="1400" spc="-10">
                <a:latin typeface="游ゴシック"/>
                <a:cs typeface="游ゴシック"/>
              </a:rPr>
              <a:t>溶融塩炉、移動⽤</a:t>
            </a:r>
            <a:endParaRPr sz="1400">
              <a:latin typeface="游ゴシック"/>
              <a:cs typeface="游ゴシック"/>
            </a:endParaRPr>
          </a:p>
        </p:txBody>
      </p:sp>
      <p:sp>
        <p:nvSpPr>
          <p:cNvPr id="23" name="object 23"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4" name="object 24"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5" name="object 25"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34</a:t>
            </a:r>
            <a:r>
              <a:rPr dirty="0" spc="-10"/>
              <a:t>/47</a:t>
            </a:r>
          </a:p>
        </p:txBody>
      </p:sp>
      <p:sp>
        <p:nvSpPr>
          <p:cNvPr id="20" name="object 20" descr=""/>
          <p:cNvSpPr txBox="1"/>
          <p:nvPr/>
        </p:nvSpPr>
        <p:spPr>
          <a:xfrm>
            <a:off x="4338157" y="5706871"/>
            <a:ext cx="3340735" cy="302895"/>
          </a:xfrm>
          <a:prstGeom prst="rect">
            <a:avLst/>
          </a:prstGeom>
        </p:spPr>
        <p:txBody>
          <a:bodyPr wrap="square" lIns="0" tIns="9525" rIns="0" bIns="0" rtlCol="0" vert="horz">
            <a:spAutoFit/>
          </a:bodyPr>
          <a:lstStyle/>
          <a:p>
            <a:pPr marL="12700" marR="5080">
              <a:lnSpc>
                <a:spcPct val="102200"/>
              </a:lnSpc>
              <a:spcBef>
                <a:spcPts val="75"/>
              </a:spcBef>
            </a:pPr>
            <a:r>
              <a:rPr dirty="0" sz="900" spc="-10">
                <a:solidFill>
                  <a:srgbClr val="FFFFFF"/>
                </a:solidFill>
                <a:latin typeface="游ゴシック"/>
                <a:cs typeface="游ゴシック"/>
              </a:rPr>
              <a:t>https://</a:t>
            </a:r>
            <a:r>
              <a:rPr dirty="0" sz="900" spc="-10">
                <a:solidFill>
                  <a:srgbClr val="FFFFFF"/>
                </a:solidFill>
                <a:latin typeface="游ゴシック"/>
                <a:cs typeface="游ゴシック"/>
                <a:hlinkClick r:id="rId12"/>
              </a:rPr>
              <a:t>www.iaea.org/sites/default/files/21/07/iaea_webinar_</a:t>
            </a:r>
            <a:r>
              <a:rPr dirty="0" sz="900" spc="-10">
                <a:solidFill>
                  <a:srgbClr val="FFFFFF"/>
                </a:solidFill>
                <a:latin typeface="游ゴシック"/>
                <a:cs typeface="游ゴシック"/>
              </a:rPr>
              <a:t> marine-based_smrs_bandi-60_bj_lee_18may2021.pdf</a:t>
            </a:r>
            <a:endParaRPr sz="900">
              <a:latin typeface="游ゴシック"/>
              <a:cs typeface="游ゴシック"/>
            </a:endParaRPr>
          </a:p>
        </p:txBody>
      </p:sp>
      <p:sp>
        <p:nvSpPr>
          <p:cNvPr id="21" name="object 21" descr=""/>
          <p:cNvSpPr txBox="1"/>
          <p:nvPr/>
        </p:nvSpPr>
        <p:spPr>
          <a:xfrm>
            <a:off x="1559496" y="692696"/>
            <a:ext cx="8929370" cy="1169670"/>
          </a:xfrm>
          <a:prstGeom prst="rect">
            <a:avLst/>
          </a:prstGeom>
          <a:ln w="6350">
            <a:solidFill>
              <a:srgbClr val="000000"/>
            </a:solidFill>
          </a:ln>
        </p:spPr>
        <p:txBody>
          <a:bodyPr wrap="square" lIns="0" tIns="19050" rIns="0" bIns="0" rtlCol="0" vert="horz">
            <a:spAutoFit/>
          </a:bodyPr>
          <a:lstStyle/>
          <a:p>
            <a:pPr marL="376555" indent="-285115">
              <a:lnSpc>
                <a:spcPct val="100000"/>
              </a:lnSpc>
              <a:spcBef>
                <a:spcPts val="150"/>
              </a:spcBef>
              <a:buClr>
                <a:srgbClr val="A6A6A6"/>
              </a:buClr>
              <a:buFont typeface="Wingdings"/>
              <a:buChar char=""/>
              <a:tabLst>
                <a:tab pos="376555" algn="l"/>
              </a:tabLst>
            </a:pPr>
            <a:r>
              <a:rPr dirty="0" sz="2000">
                <a:latin typeface="游ゴシック"/>
                <a:cs typeface="游ゴシック"/>
              </a:rPr>
              <a:t>世界中で浮体式原発の開発が始まりつつある（ロシアではすでに実⽤化</a:t>
            </a:r>
            <a:r>
              <a:rPr dirty="0" sz="2000" spc="-50">
                <a:latin typeface="游ゴシック"/>
                <a:cs typeface="游ゴシック"/>
              </a:rPr>
              <a:t>）</a:t>
            </a:r>
            <a:endParaRPr sz="2000">
              <a:latin typeface="游ゴシック"/>
              <a:cs typeface="游ゴシック"/>
            </a:endParaRPr>
          </a:p>
          <a:p>
            <a:pPr marL="376555" indent="-285115">
              <a:lnSpc>
                <a:spcPct val="100000"/>
              </a:lnSpc>
              <a:spcBef>
                <a:spcPts val="600"/>
              </a:spcBef>
              <a:buClr>
                <a:srgbClr val="A6A6A6"/>
              </a:buClr>
              <a:buFont typeface="Wingdings"/>
              <a:buChar char=""/>
              <a:tabLst>
                <a:tab pos="376555" algn="l"/>
              </a:tabLst>
            </a:pPr>
            <a:r>
              <a:rPr dirty="0" sz="2000">
                <a:latin typeface="游ゴシック"/>
                <a:cs typeface="游ゴシック"/>
              </a:rPr>
              <a:t>韓国はデンマークの</a:t>
            </a:r>
            <a:r>
              <a:rPr dirty="0" sz="2000" spc="-10">
                <a:latin typeface="游ゴシック"/>
                <a:cs typeface="游ゴシック"/>
              </a:rPr>
              <a:t>Seaborg</a:t>
            </a:r>
            <a:r>
              <a:rPr dirty="0" sz="2000" spc="-5">
                <a:latin typeface="游ゴシック"/>
                <a:cs typeface="游ゴシック"/>
              </a:rPr>
              <a:t>社と協⼒して浮体式原発を開発中</a:t>
            </a:r>
            <a:endParaRPr sz="2000">
              <a:latin typeface="游ゴシック"/>
              <a:cs typeface="游ゴシック"/>
            </a:endParaRPr>
          </a:p>
          <a:p>
            <a:pPr marL="376555" indent="-285115">
              <a:lnSpc>
                <a:spcPct val="100000"/>
              </a:lnSpc>
              <a:spcBef>
                <a:spcPts val="600"/>
              </a:spcBef>
              <a:buClr>
                <a:srgbClr val="A6A6A6"/>
              </a:buClr>
              <a:buFont typeface="Wingdings"/>
              <a:buChar char=""/>
              <a:tabLst>
                <a:tab pos="376555" algn="l"/>
              </a:tabLst>
            </a:pPr>
            <a:r>
              <a:rPr dirty="0" sz="2000" spc="-5">
                <a:latin typeface="游ゴシック"/>
                <a:cs typeface="游ゴシック"/>
              </a:rPr>
              <a:t>中国の浮体式原発の特許出願が活発化している</a:t>
            </a:r>
            <a:endParaRPr sz="2000">
              <a:latin typeface="游ゴシック"/>
              <a:cs typeface="游ゴシック"/>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799075" y="5081602"/>
            <a:ext cx="197485" cy="198755"/>
          </a:xfrm>
          <a:prstGeom prst="rect">
            <a:avLst/>
          </a:prstGeom>
        </p:spPr>
        <p:txBody>
          <a:bodyPr wrap="square" lIns="0" tIns="0" rIns="0" bIns="0" rtlCol="0" vert="horz">
            <a:spAutoFit/>
          </a:bodyPr>
          <a:lstStyle/>
          <a:p>
            <a:pPr>
              <a:lnSpc>
                <a:spcPts val="1545"/>
              </a:lnSpc>
            </a:pPr>
            <a:r>
              <a:rPr dirty="0" sz="1400" spc="-25">
                <a:solidFill>
                  <a:srgbClr val="40458C"/>
                </a:solidFill>
                <a:latin typeface="Arial"/>
                <a:cs typeface="Arial"/>
              </a:rPr>
              <a:t>35</a:t>
            </a:r>
            <a:endParaRPr sz="1400">
              <a:latin typeface="Arial"/>
              <a:cs typeface="Arial"/>
            </a:endParaRPr>
          </a:p>
        </p:txBody>
      </p:sp>
      <p:sp>
        <p:nvSpPr>
          <p:cNvPr id="3" name="object 3"/>
          <p:cNvSpPr txBox="1">
            <a:spLocks noGrp="1"/>
          </p:cNvSpPr>
          <p:nvPr>
            <p:ph type="title"/>
          </p:nvPr>
        </p:nvSpPr>
        <p:spPr>
          <a:xfrm>
            <a:off x="2000857" y="160019"/>
            <a:ext cx="7340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【追加の⻑所】地震の影響が軽減できる</a:t>
            </a:r>
          </a:p>
        </p:txBody>
      </p:sp>
      <p:grpSp>
        <p:nvGrpSpPr>
          <p:cNvPr id="4" name="object 4" descr=""/>
          <p:cNvGrpSpPr/>
          <p:nvPr/>
        </p:nvGrpSpPr>
        <p:grpSpPr>
          <a:xfrm>
            <a:off x="1140292" y="700563"/>
            <a:ext cx="8898890" cy="5731510"/>
            <a:chOff x="1140292" y="700563"/>
            <a:chExt cx="8898890" cy="5731510"/>
          </a:xfrm>
        </p:grpSpPr>
        <p:sp>
          <p:nvSpPr>
            <p:cNvPr id="5" name="object 5" descr=""/>
            <p:cNvSpPr/>
            <p:nvPr/>
          </p:nvSpPr>
          <p:spPr>
            <a:xfrm>
              <a:off x="2113321" y="705326"/>
              <a:ext cx="7920990" cy="1246505"/>
            </a:xfrm>
            <a:custGeom>
              <a:avLst/>
              <a:gdLst/>
              <a:ahLst/>
              <a:cxnLst/>
              <a:rect l="l" t="t" r="r" b="b"/>
              <a:pathLst>
                <a:path w="7920990" h="1246505">
                  <a:moveTo>
                    <a:pt x="0" y="0"/>
                  </a:moveTo>
                  <a:lnTo>
                    <a:pt x="7920880" y="0"/>
                  </a:lnTo>
                  <a:lnTo>
                    <a:pt x="7920880" y="1246455"/>
                  </a:lnTo>
                  <a:lnTo>
                    <a:pt x="0" y="1246455"/>
                  </a:lnTo>
                  <a:lnTo>
                    <a:pt x="0" y="0"/>
                  </a:lnTo>
                  <a:close/>
                </a:path>
              </a:pathLst>
            </a:custGeom>
            <a:ln w="9525">
              <a:solidFill>
                <a:srgbClr val="40458C"/>
              </a:solidFill>
            </a:ln>
          </p:spPr>
          <p:txBody>
            <a:bodyPr wrap="square" lIns="0" tIns="0" rIns="0" bIns="0" rtlCol="0"/>
            <a:lstStyle/>
            <a:p/>
          </p:txBody>
        </p:sp>
        <p:pic>
          <p:nvPicPr>
            <p:cNvPr id="6" name="object 6" descr=""/>
            <p:cNvPicPr/>
            <p:nvPr/>
          </p:nvPicPr>
          <p:blipFill>
            <a:blip r:embed="rId2" cstate="print"/>
            <a:stretch>
              <a:fillRect/>
            </a:stretch>
          </p:blipFill>
          <p:spPr>
            <a:xfrm>
              <a:off x="1163812" y="2201506"/>
              <a:ext cx="3434162" cy="2659903"/>
            </a:xfrm>
            <a:prstGeom prst="rect">
              <a:avLst/>
            </a:prstGeom>
          </p:spPr>
        </p:pic>
        <p:sp>
          <p:nvSpPr>
            <p:cNvPr id="7" name="object 7" descr=""/>
            <p:cNvSpPr/>
            <p:nvPr/>
          </p:nvSpPr>
          <p:spPr>
            <a:xfrm>
              <a:off x="1140292" y="4685760"/>
              <a:ext cx="3434715" cy="1746250"/>
            </a:xfrm>
            <a:custGeom>
              <a:avLst/>
              <a:gdLst/>
              <a:ahLst/>
              <a:cxnLst/>
              <a:rect l="l" t="t" r="r" b="b"/>
              <a:pathLst>
                <a:path w="3434715" h="1746250">
                  <a:moveTo>
                    <a:pt x="3434161" y="0"/>
                  </a:moveTo>
                  <a:lnTo>
                    <a:pt x="0" y="0"/>
                  </a:lnTo>
                  <a:lnTo>
                    <a:pt x="0" y="1746216"/>
                  </a:lnTo>
                  <a:lnTo>
                    <a:pt x="3434161" y="1746216"/>
                  </a:lnTo>
                  <a:lnTo>
                    <a:pt x="3434161" y="0"/>
                  </a:lnTo>
                  <a:close/>
                </a:path>
              </a:pathLst>
            </a:custGeom>
            <a:solidFill>
              <a:srgbClr val="996633"/>
            </a:solidFill>
          </p:spPr>
          <p:txBody>
            <a:bodyPr wrap="square" lIns="0" tIns="0" rIns="0" bIns="0" rtlCol="0"/>
            <a:lstStyle/>
            <a:p/>
          </p:txBody>
        </p:sp>
        <p:pic>
          <p:nvPicPr>
            <p:cNvPr id="8" name="object 8" descr=""/>
            <p:cNvPicPr/>
            <p:nvPr/>
          </p:nvPicPr>
          <p:blipFill>
            <a:blip r:embed="rId3" cstate="print"/>
            <a:stretch>
              <a:fillRect/>
            </a:stretch>
          </p:blipFill>
          <p:spPr>
            <a:xfrm>
              <a:off x="2535936" y="1935480"/>
              <a:ext cx="438912" cy="640079"/>
            </a:xfrm>
            <a:prstGeom prst="rect">
              <a:avLst/>
            </a:prstGeom>
          </p:spPr>
        </p:pic>
      </p:grpSp>
      <p:sp>
        <p:nvSpPr>
          <p:cNvPr id="9" name="object 9" descr=""/>
          <p:cNvSpPr txBox="1"/>
          <p:nvPr/>
        </p:nvSpPr>
        <p:spPr>
          <a:xfrm>
            <a:off x="1140292" y="4685760"/>
            <a:ext cx="3434715" cy="1746250"/>
          </a:xfrm>
          <a:prstGeom prst="rect">
            <a:avLst/>
          </a:prstGeom>
        </p:spPr>
        <p:txBody>
          <a:bodyPr wrap="square" lIns="0" tIns="0" rIns="0" bIns="0" rtlCol="0" vert="horz">
            <a:spAutoFit/>
          </a:bodyPr>
          <a:lstStyle/>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spcBef>
                <a:spcPts val="2320"/>
              </a:spcBef>
            </a:pPr>
            <a:endParaRPr sz="2400">
              <a:latin typeface="Times New Roman"/>
              <a:cs typeface="Times New Roman"/>
            </a:endParaRPr>
          </a:p>
          <a:p>
            <a:pPr algn="ctr" marL="115570">
              <a:lnSpc>
                <a:spcPct val="100000"/>
              </a:lnSpc>
            </a:pPr>
            <a:r>
              <a:rPr dirty="0" sz="2400" spc="-25">
                <a:latin typeface="メイリオ"/>
                <a:cs typeface="メイリオ"/>
              </a:rPr>
              <a:t>震源</a:t>
            </a:r>
            <a:endParaRPr sz="2400">
              <a:latin typeface="メイリオ"/>
              <a:cs typeface="メイリオ"/>
            </a:endParaRPr>
          </a:p>
        </p:txBody>
      </p:sp>
      <p:grpSp>
        <p:nvGrpSpPr>
          <p:cNvPr id="10" name="object 10" descr=""/>
          <p:cNvGrpSpPr/>
          <p:nvPr/>
        </p:nvGrpSpPr>
        <p:grpSpPr>
          <a:xfrm>
            <a:off x="2103120" y="2559831"/>
            <a:ext cx="1183005" cy="3588385"/>
            <a:chOff x="2103120" y="2559831"/>
            <a:chExt cx="1183005" cy="3588385"/>
          </a:xfrm>
        </p:grpSpPr>
        <p:sp>
          <p:nvSpPr>
            <p:cNvPr id="11" name="object 11" descr=""/>
            <p:cNvSpPr/>
            <p:nvPr/>
          </p:nvSpPr>
          <p:spPr>
            <a:xfrm>
              <a:off x="2999150" y="4702241"/>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12" name="object 12" descr=""/>
            <p:cNvSpPr/>
            <p:nvPr/>
          </p:nvSpPr>
          <p:spPr>
            <a:xfrm>
              <a:off x="2999150" y="4759992"/>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13" name="object 13" descr=""/>
            <p:cNvSpPr/>
            <p:nvPr/>
          </p:nvSpPr>
          <p:spPr>
            <a:xfrm>
              <a:off x="2999150" y="4817741"/>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14" name="object 14" descr=""/>
            <p:cNvSpPr/>
            <p:nvPr/>
          </p:nvSpPr>
          <p:spPr>
            <a:xfrm>
              <a:off x="2999150" y="4875490"/>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15" name="object 15" descr=""/>
            <p:cNvSpPr/>
            <p:nvPr/>
          </p:nvSpPr>
          <p:spPr>
            <a:xfrm>
              <a:off x="2999150" y="4933240"/>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16" name="object 16" descr=""/>
            <p:cNvSpPr/>
            <p:nvPr/>
          </p:nvSpPr>
          <p:spPr>
            <a:xfrm>
              <a:off x="2999150" y="4990991"/>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sp>
          <p:nvSpPr>
            <p:cNvPr id="17" name="object 17" descr=""/>
            <p:cNvSpPr/>
            <p:nvPr/>
          </p:nvSpPr>
          <p:spPr>
            <a:xfrm>
              <a:off x="2997197" y="4991703"/>
              <a:ext cx="252729" cy="0"/>
            </a:xfrm>
            <a:custGeom>
              <a:avLst/>
              <a:gdLst/>
              <a:ahLst/>
              <a:cxnLst/>
              <a:rect l="l" t="t" r="r" b="b"/>
              <a:pathLst>
                <a:path w="252730" h="0">
                  <a:moveTo>
                    <a:pt x="0" y="1"/>
                  </a:moveTo>
                  <a:lnTo>
                    <a:pt x="252611" y="0"/>
                  </a:lnTo>
                </a:path>
              </a:pathLst>
            </a:custGeom>
            <a:ln w="9525">
              <a:solidFill>
                <a:srgbClr val="000000"/>
              </a:solidFill>
            </a:ln>
          </p:spPr>
          <p:txBody>
            <a:bodyPr wrap="square" lIns="0" tIns="0" rIns="0" bIns="0" rtlCol="0"/>
            <a:lstStyle/>
            <a:p/>
          </p:txBody>
        </p:sp>
        <p:sp>
          <p:nvSpPr>
            <p:cNvPr id="18" name="object 18" descr=""/>
            <p:cNvSpPr/>
            <p:nvPr/>
          </p:nvSpPr>
          <p:spPr>
            <a:xfrm>
              <a:off x="2997198" y="5049453"/>
              <a:ext cx="252729" cy="0"/>
            </a:xfrm>
            <a:custGeom>
              <a:avLst/>
              <a:gdLst/>
              <a:ahLst/>
              <a:cxnLst/>
              <a:rect l="l" t="t" r="r" b="b"/>
              <a:pathLst>
                <a:path w="252730" h="0">
                  <a:moveTo>
                    <a:pt x="0" y="1"/>
                  </a:moveTo>
                  <a:lnTo>
                    <a:pt x="252610" y="0"/>
                  </a:lnTo>
                </a:path>
              </a:pathLst>
            </a:custGeom>
            <a:ln w="12700">
              <a:solidFill>
                <a:srgbClr val="000000"/>
              </a:solidFill>
            </a:ln>
          </p:spPr>
          <p:txBody>
            <a:bodyPr wrap="square" lIns="0" tIns="0" rIns="0" bIns="0" rtlCol="0"/>
            <a:lstStyle/>
            <a:p/>
          </p:txBody>
        </p:sp>
        <p:sp>
          <p:nvSpPr>
            <p:cNvPr id="19" name="object 19" descr=""/>
            <p:cNvSpPr/>
            <p:nvPr/>
          </p:nvSpPr>
          <p:spPr>
            <a:xfrm>
              <a:off x="2997198" y="5107202"/>
              <a:ext cx="252729" cy="0"/>
            </a:xfrm>
            <a:custGeom>
              <a:avLst/>
              <a:gdLst/>
              <a:ahLst/>
              <a:cxnLst/>
              <a:rect l="l" t="t" r="r" b="b"/>
              <a:pathLst>
                <a:path w="252730" h="0">
                  <a:moveTo>
                    <a:pt x="0" y="1"/>
                  </a:moveTo>
                  <a:lnTo>
                    <a:pt x="252610" y="0"/>
                  </a:lnTo>
                </a:path>
              </a:pathLst>
            </a:custGeom>
            <a:ln w="25400">
              <a:solidFill>
                <a:srgbClr val="000000"/>
              </a:solidFill>
            </a:ln>
          </p:spPr>
          <p:txBody>
            <a:bodyPr wrap="square" lIns="0" tIns="0" rIns="0" bIns="0" rtlCol="0"/>
            <a:lstStyle/>
            <a:p/>
          </p:txBody>
        </p:sp>
        <p:sp>
          <p:nvSpPr>
            <p:cNvPr id="20" name="object 20" descr=""/>
            <p:cNvSpPr/>
            <p:nvPr/>
          </p:nvSpPr>
          <p:spPr>
            <a:xfrm>
              <a:off x="2997198" y="5164953"/>
              <a:ext cx="252729" cy="0"/>
            </a:xfrm>
            <a:custGeom>
              <a:avLst/>
              <a:gdLst/>
              <a:ahLst/>
              <a:cxnLst/>
              <a:rect l="l" t="t" r="r" b="b"/>
              <a:pathLst>
                <a:path w="252730" h="0">
                  <a:moveTo>
                    <a:pt x="0" y="1"/>
                  </a:moveTo>
                  <a:lnTo>
                    <a:pt x="252610" y="0"/>
                  </a:lnTo>
                </a:path>
              </a:pathLst>
            </a:custGeom>
            <a:ln w="38100">
              <a:solidFill>
                <a:srgbClr val="000000"/>
              </a:solidFill>
            </a:ln>
          </p:spPr>
          <p:txBody>
            <a:bodyPr wrap="square" lIns="0" tIns="0" rIns="0" bIns="0" rtlCol="0"/>
            <a:lstStyle/>
            <a:p/>
          </p:txBody>
        </p:sp>
        <p:sp>
          <p:nvSpPr>
            <p:cNvPr id="21" name="object 21" descr=""/>
            <p:cNvSpPr/>
            <p:nvPr/>
          </p:nvSpPr>
          <p:spPr>
            <a:xfrm>
              <a:off x="2997198" y="5222701"/>
              <a:ext cx="252729" cy="0"/>
            </a:xfrm>
            <a:custGeom>
              <a:avLst/>
              <a:gdLst/>
              <a:ahLst/>
              <a:cxnLst/>
              <a:rect l="l" t="t" r="r" b="b"/>
              <a:pathLst>
                <a:path w="252730" h="0">
                  <a:moveTo>
                    <a:pt x="0" y="1"/>
                  </a:moveTo>
                  <a:lnTo>
                    <a:pt x="252610" y="0"/>
                  </a:lnTo>
                </a:path>
              </a:pathLst>
            </a:custGeom>
            <a:ln w="25400">
              <a:solidFill>
                <a:srgbClr val="000000"/>
              </a:solidFill>
            </a:ln>
          </p:spPr>
          <p:txBody>
            <a:bodyPr wrap="square" lIns="0" tIns="0" rIns="0" bIns="0" rtlCol="0"/>
            <a:lstStyle/>
            <a:p/>
          </p:txBody>
        </p:sp>
        <p:sp>
          <p:nvSpPr>
            <p:cNvPr id="22" name="object 22" descr=""/>
            <p:cNvSpPr/>
            <p:nvPr/>
          </p:nvSpPr>
          <p:spPr>
            <a:xfrm>
              <a:off x="2997198" y="5280450"/>
              <a:ext cx="252729" cy="0"/>
            </a:xfrm>
            <a:custGeom>
              <a:avLst/>
              <a:gdLst/>
              <a:ahLst/>
              <a:cxnLst/>
              <a:rect l="l" t="t" r="r" b="b"/>
              <a:pathLst>
                <a:path w="252730" h="0">
                  <a:moveTo>
                    <a:pt x="0" y="1"/>
                  </a:moveTo>
                  <a:lnTo>
                    <a:pt x="252610" y="0"/>
                  </a:lnTo>
                </a:path>
              </a:pathLst>
            </a:custGeom>
            <a:ln w="12700">
              <a:solidFill>
                <a:srgbClr val="000000"/>
              </a:solidFill>
            </a:ln>
          </p:spPr>
          <p:txBody>
            <a:bodyPr wrap="square" lIns="0" tIns="0" rIns="0" bIns="0" rtlCol="0"/>
            <a:lstStyle/>
            <a:p/>
          </p:txBody>
        </p:sp>
        <p:sp>
          <p:nvSpPr>
            <p:cNvPr id="23" name="object 23" descr=""/>
            <p:cNvSpPr/>
            <p:nvPr/>
          </p:nvSpPr>
          <p:spPr>
            <a:xfrm>
              <a:off x="2997198" y="5338201"/>
              <a:ext cx="252729" cy="0"/>
            </a:xfrm>
            <a:custGeom>
              <a:avLst/>
              <a:gdLst/>
              <a:ahLst/>
              <a:cxnLst/>
              <a:rect l="l" t="t" r="r" b="b"/>
              <a:pathLst>
                <a:path w="252730" h="0">
                  <a:moveTo>
                    <a:pt x="0" y="1"/>
                  </a:moveTo>
                  <a:lnTo>
                    <a:pt x="252610" y="0"/>
                  </a:lnTo>
                </a:path>
              </a:pathLst>
            </a:custGeom>
            <a:ln w="9525">
              <a:solidFill>
                <a:srgbClr val="000000"/>
              </a:solidFill>
            </a:ln>
          </p:spPr>
          <p:txBody>
            <a:bodyPr wrap="square" lIns="0" tIns="0" rIns="0" bIns="0" rtlCol="0"/>
            <a:lstStyle/>
            <a:p/>
          </p:txBody>
        </p:sp>
        <p:sp>
          <p:nvSpPr>
            <p:cNvPr id="24" name="object 24" descr=""/>
            <p:cNvSpPr/>
            <p:nvPr/>
          </p:nvSpPr>
          <p:spPr>
            <a:xfrm>
              <a:off x="2995245" y="5338915"/>
              <a:ext cx="252729" cy="0"/>
            </a:xfrm>
            <a:custGeom>
              <a:avLst/>
              <a:gdLst/>
              <a:ahLst/>
              <a:cxnLst/>
              <a:rect l="l" t="t" r="r" b="b"/>
              <a:pathLst>
                <a:path w="252730" h="0">
                  <a:moveTo>
                    <a:pt x="0" y="1"/>
                  </a:moveTo>
                  <a:lnTo>
                    <a:pt x="252612" y="0"/>
                  </a:lnTo>
                </a:path>
              </a:pathLst>
            </a:custGeom>
            <a:ln w="9525">
              <a:solidFill>
                <a:srgbClr val="000000"/>
              </a:solidFill>
            </a:ln>
          </p:spPr>
          <p:txBody>
            <a:bodyPr wrap="square" lIns="0" tIns="0" rIns="0" bIns="0" rtlCol="0"/>
            <a:lstStyle/>
            <a:p/>
          </p:txBody>
        </p:sp>
        <p:sp>
          <p:nvSpPr>
            <p:cNvPr id="25" name="object 25" descr=""/>
            <p:cNvSpPr/>
            <p:nvPr/>
          </p:nvSpPr>
          <p:spPr>
            <a:xfrm>
              <a:off x="2995245" y="5396664"/>
              <a:ext cx="252729" cy="0"/>
            </a:xfrm>
            <a:custGeom>
              <a:avLst/>
              <a:gdLst/>
              <a:ahLst/>
              <a:cxnLst/>
              <a:rect l="l" t="t" r="r" b="b"/>
              <a:pathLst>
                <a:path w="252730" h="0">
                  <a:moveTo>
                    <a:pt x="0" y="1"/>
                  </a:moveTo>
                  <a:lnTo>
                    <a:pt x="252611" y="0"/>
                  </a:lnTo>
                </a:path>
              </a:pathLst>
            </a:custGeom>
            <a:ln w="12700">
              <a:solidFill>
                <a:srgbClr val="000000"/>
              </a:solidFill>
            </a:ln>
          </p:spPr>
          <p:txBody>
            <a:bodyPr wrap="square" lIns="0" tIns="0" rIns="0" bIns="0" rtlCol="0"/>
            <a:lstStyle/>
            <a:p/>
          </p:txBody>
        </p:sp>
        <p:sp>
          <p:nvSpPr>
            <p:cNvPr id="26" name="object 26" descr=""/>
            <p:cNvSpPr/>
            <p:nvPr/>
          </p:nvSpPr>
          <p:spPr>
            <a:xfrm>
              <a:off x="2995245" y="5454415"/>
              <a:ext cx="252729" cy="0"/>
            </a:xfrm>
            <a:custGeom>
              <a:avLst/>
              <a:gdLst/>
              <a:ahLst/>
              <a:cxnLst/>
              <a:rect l="l" t="t" r="r" b="b"/>
              <a:pathLst>
                <a:path w="252730" h="0">
                  <a:moveTo>
                    <a:pt x="0" y="1"/>
                  </a:moveTo>
                  <a:lnTo>
                    <a:pt x="252611" y="0"/>
                  </a:lnTo>
                </a:path>
              </a:pathLst>
            </a:custGeom>
            <a:ln w="25400">
              <a:solidFill>
                <a:srgbClr val="000000"/>
              </a:solidFill>
            </a:ln>
          </p:spPr>
          <p:txBody>
            <a:bodyPr wrap="square" lIns="0" tIns="0" rIns="0" bIns="0" rtlCol="0"/>
            <a:lstStyle/>
            <a:p/>
          </p:txBody>
        </p:sp>
        <p:sp>
          <p:nvSpPr>
            <p:cNvPr id="27" name="object 27" descr=""/>
            <p:cNvSpPr/>
            <p:nvPr/>
          </p:nvSpPr>
          <p:spPr>
            <a:xfrm>
              <a:off x="2995245" y="5512164"/>
              <a:ext cx="252729" cy="0"/>
            </a:xfrm>
            <a:custGeom>
              <a:avLst/>
              <a:gdLst/>
              <a:ahLst/>
              <a:cxnLst/>
              <a:rect l="l" t="t" r="r" b="b"/>
              <a:pathLst>
                <a:path w="252730" h="0">
                  <a:moveTo>
                    <a:pt x="0" y="1"/>
                  </a:moveTo>
                  <a:lnTo>
                    <a:pt x="252611" y="0"/>
                  </a:lnTo>
                </a:path>
              </a:pathLst>
            </a:custGeom>
            <a:ln w="38100">
              <a:solidFill>
                <a:srgbClr val="000000"/>
              </a:solidFill>
            </a:ln>
          </p:spPr>
          <p:txBody>
            <a:bodyPr wrap="square" lIns="0" tIns="0" rIns="0" bIns="0" rtlCol="0"/>
            <a:lstStyle/>
            <a:p/>
          </p:txBody>
        </p:sp>
        <p:sp>
          <p:nvSpPr>
            <p:cNvPr id="28" name="object 28" descr=""/>
            <p:cNvSpPr/>
            <p:nvPr/>
          </p:nvSpPr>
          <p:spPr>
            <a:xfrm>
              <a:off x="2995245" y="5569914"/>
              <a:ext cx="252729" cy="0"/>
            </a:xfrm>
            <a:custGeom>
              <a:avLst/>
              <a:gdLst/>
              <a:ahLst/>
              <a:cxnLst/>
              <a:rect l="l" t="t" r="r" b="b"/>
              <a:pathLst>
                <a:path w="252730" h="0">
                  <a:moveTo>
                    <a:pt x="0" y="1"/>
                  </a:moveTo>
                  <a:lnTo>
                    <a:pt x="252611" y="0"/>
                  </a:lnTo>
                </a:path>
              </a:pathLst>
            </a:custGeom>
            <a:ln w="25400">
              <a:solidFill>
                <a:srgbClr val="000000"/>
              </a:solidFill>
            </a:ln>
          </p:spPr>
          <p:txBody>
            <a:bodyPr wrap="square" lIns="0" tIns="0" rIns="0" bIns="0" rtlCol="0"/>
            <a:lstStyle/>
            <a:p/>
          </p:txBody>
        </p:sp>
        <p:sp>
          <p:nvSpPr>
            <p:cNvPr id="29" name="object 29" descr=""/>
            <p:cNvSpPr/>
            <p:nvPr/>
          </p:nvSpPr>
          <p:spPr>
            <a:xfrm>
              <a:off x="2995245" y="5627663"/>
              <a:ext cx="252729" cy="0"/>
            </a:xfrm>
            <a:custGeom>
              <a:avLst/>
              <a:gdLst/>
              <a:ahLst/>
              <a:cxnLst/>
              <a:rect l="l" t="t" r="r" b="b"/>
              <a:pathLst>
                <a:path w="252730" h="0">
                  <a:moveTo>
                    <a:pt x="0" y="1"/>
                  </a:moveTo>
                  <a:lnTo>
                    <a:pt x="252611" y="0"/>
                  </a:lnTo>
                </a:path>
              </a:pathLst>
            </a:custGeom>
            <a:ln w="12700">
              <a:solidFill>
                <a:srgbClr val="000000"/>
              </a:solidFill>
            </a:ln>
          </p:spPr>
          <p:txBody>
            <a:bodyPr wrap="square" lIns="0" tIns="0" rIns="0" bIns="0" rtlCol="0"/>
            <a:lstStyle/>
            <a:p/>
          </p:txBody>
        </p:sp>
        <p:sp>
          <p:nvSpPr>
            <p:cNvPr id="30" name="object 30" descr=""/>
            <p:cNvSpPr/>
            <p:nvPr/>
          </p:nvSpPr>
          <p:spPr>
            <a:xfrm>
              <a:off x="2995245" y="5685413"/>
              <a:ext cx="252729" cy="0"/>
            </a:xfrm>
            <a:custGeom>
              <a:avLst/>
              <a:gdLst/>
              <a:ahLst/>
              <a:cxnLst/>
              <a:rect l="l" t="t" r="r" b="b"/>
              <a:pathLst>
                <a:path w="252730" h="0">
                  <a:moveTo>
                    <a:pt x="0" y="1"/>
                  </a:moveTo>
                  <a:lnTo>
                    <a:pt x="252611" y="0"/>
                  </a:lnTo>
                </a:path>
              </a:pathLst>
            </a:custGeom>
            <a:ln w="9525">
              <a:solidFill>
                <a:srgbClr val="000000"/>
              </a:solidFill>
            </a:ln>
          </p:spPr>
          <p:txBody>
            <a:bodyPr wrap="square" lIns="0" tIns="0" rIns="0" bIns="0" rtlCol="0"/>
            <a:lstStyle/>
            <a:p/>
          </p:txBody>
        </p:sp>
        <p:sp>
          <p:nvSpPr>
            <p:cNvPr id="31" name="object 31" descr=""/>
            <p:cNvSpPr/>
            <p:nvPr/>
          </p:nvSpPr>
          <p:spPr>
            <a:xfrm>
              <a:off x="2995245" y="5688078"/>
              <a:ext cx="252729" cy="0"/>
            </a:xfrm>
            <a:custGeom>
              <a:avLst/>
              <a:gdLst/>
              <a:ahLst/>
              <a:cxnLst/>
              <a:rect l="l" t="t" r="r" b="b"/>
              <a:pathLst>
                <a:path w="252730" h="0">
                  <a:moveTo>
                    <a:pt x="0" y="1"/>
                  </a:moveTo>
                  <a:lnTo>
                    <a:pt x="252612" y="0"/>
                  </a:lnTo>
                </a:path>
              </a:pathLst>
            </a:custGeom>
            <a:ln w="9525">
              <a:solidFill>
                <a:srgbClr val="000000"/>
              </a:solidFill>
            </a:ln>
          </p:spPr>
          <p:txBody>
            <a:bodyPr wrap="square" lIns="0" tIns="0" rIns="0" bIns="0" rtlCol="0"/>
            <a:lstStyle/>
            <a:p/>
          </p:txBody>
        </p:sp>
        <p:sp>
          <p:nvSpPr>
            <p:cNvPr id="32" name="object 32" descr=""/>
            <p:cNvSpPr/>
            <p:nvPr/>
          </p:nvSpPr>
          <p:spPr>
            <a:xfrm>
              <a:off x="2995245" y="5745827"/>
              <a:ext cx="252729" cy="0"/>
            </a:xfrm>
            <a:custGeom>
              <a:avLst/>
              <a:gdLst/>
              <a:ahLst/>
              <a:cxnLst/>
              <a:rect l="l" t="t" r="r" b="b"/>
              <a:pathLst>
                <a:path w="252730" h="0">
                  <a:moveTo>
                    <a:pt x="0" y="1"/>
                  </a:moveTo>
                  <a:lnTo>
                    <a:pt x="252611" y="0"/>
                  </a:lnTo>
                </a:path>
              </a:pathLst>
            </a:custGeom>
            <a:ln w="12700">
              <a:solidFill>
                <a:srgbClr val="000000"/>
              </a:solidFill>
            </a:ln>
          </p:spPr>
          <p:txBody>
            <a:bodyPr wrap="square" lIns="0" tIns="0" rIns="0" bIns="0" rtlCol="0"/>
            <a:lstStyle/>
            <a:p/>
          </p:txBody>
        </p:sp>
        <p:sp>
          <p:nvSpPr>
            <p:cNvPr id="33" name="object 33" descr=""/>
            <p:cNvSpPr/>
            <p:nvPr/>
          </p:nvSpPr>
          <p:spPr>
            <a:xfrm>
              <a:off x="2995245" y="5803578"/>
              <a:ext cx="252729" cy="0"/>
            </a:xfrm>
            <a:custGeom>
              <a:avLst/>
              <a:gdLst/>
              <a:ahLst/>
              <a:cxnLst/>
              <a:rect l="l" t="t" r="r" b="b"/>
              <a:pathLst>
                <a:path w="252730" h="0">
                  <a:moveTo>
                    <a:pt x="0" y="1"/>
                  </a:moveTo>
                  <a:lnTo>
                    <a:pt x="252611" y="0"/>
                  </a:lnTo>
                </a:path>
              </a:pathLst>
            </a:custGeom>
            <a:ln w="25400">
              <a:solidFill>
                <a:srgbClr val="000000"/>
              </a:solidFill>
            </a:ln>
          </p:spPr>
          <p:txBody>
            <a:bodyPr wrap="square" lIns="0" tIns="0" rIns="0" bIns="0" rtlCol="0"/>
            <a:lstStyle/>
            <a:p/>
          </p:txBody>
        </p:sp>
        <p:sp>
          <p:nvSpPr>
            <p:cNvPr id="34" name="object 34" descr=""/>
            <p:cNvSpPr/>
            <p:nvPr/>
          </p:nvSpPr>
          <p:spPr>
            <a:xfrm>
              <a:off x="2995245" y="5861327"/>
              <a:ext cx="252729" cy="0"/>
            </a:xfrm>
            <a:custGeom>
              <a:avLst/>
              <a:gdLst/>
              <a:ahLst/>
              <a:cxnLst/>
              <a:rect l="l" t="t" r="r" b="b"/>
              <a:pathLst>
                <a:path w="252730" h="0">
                  <a:moveTo>
                    <a:pt x="0" y="1"/>
                  </a:moveTo>
                  <a:lnTo>
                    <a:pt x="252611" y="0"/>
                  </a:lnTo>
                </a:path>
              </a:pathLst>
            </a:custGeom>
            <a:ln w="38100">
              <a:solidFill>
                <a:srgbClr val="000000"/>
              </a:solidFill>
            </a:ln>
          </p:spPr>
          <p:txBody>
            <a:bodyPr wrap="square" lIns="0" tIns="0" rIns="0" bIns="0" rtlCol="0"/>
            <a:lstStyle/>
            <a:p/>
          </p:txBody>
        </p:sp>
        <p:sp>
          <p:nvSpPr>
            <p:cNvPr id="35" name="object 35" descr=""/>
            <p:cNvSpPr/>
            <p:nvPr/>
          </p:nvSpPr>
          <p:spPr>
            <a:xfrm>
              <a:off x="2995245" y="5919076"/>
              <a:ext cx="252729" cy="0"/>
            </a:xfrm>
            <a:custGeom>
              <a:avLst/>
              <a:gdLst/>
              <a:ahLst/>
              <a:cxnLst/>
              <a:rect l="l" t="t" r="r" b="b"/>
              <a:pathLst>
                <a:path w="252730" h="0">
                  <a:moveTo>
                    <a:pt x="0" y="1"/>
                  </a:moveTo>
                  <a:lnTo>
                    <a:pt x="252611" y="0"/>
                  </a:lnTo>
                </a:path>
              </a:pathLst>
            </a:custGeom>
            <a:ln w="25400">
              <a:solidFill>
                <a:srgbClr val="000000"/>
              </a:solidFill>
            </a:ln>
          </p:spPr>
          <p:txBody>
            <a:bodyPr wrap="square" lIns="0" tIns="0" rIns="0" bIns="0" rtlCol="0"/>
            <a:lstStyle/>
            <a:p/>
          </p:txBody>
        </p:sp>
        <p:sp>
          <p:nvSpPr>
            <p:cNvPr id="36" name="object 36" descr=""/>
            <p:cNvSpPr/>
            <p:nvPr/>
          </p:nvSpPr>
          <p:spPr>
            <a:xfrm>
              <a:off x="2995245" y="5976827"/>
              <a:ext cx="252729" cy="0"/>
            </a:xfrm>
            <a:custGeom>
              <a:avLst/>
              <a:gdLst/>
              <a:ahLst/>
              <a:cxnLst/>
              <a:rect l="l" t="t" r="r" b="b"/>
              <a:pathLst>
                <a:path w="252730" h="0">
                  <a:moveTo>
                    <a:pt x="0" y="1"/>
                  </a:moveTo>
                  <a:lnTo>
                    <a:pt x="252611" y="0"/>
                  </a:lnTo>
                </a:path>
              </a:pathLst>
            </a:custGeom>
            <a:ln w="12700">
              <a:solidFill>
                <a:srgbClr val="000000"/>
              </a:solidFill>
            </a:ln>
          </p:spPr>
          <p:txBody>
            <a:bodyPr wrap="square" lIns="0" tIns="0" rIns="0" bIns="0" rtlCol="0"/>
            <a:lstStyle/>
            <a:p/>
          </p:txBody>
        </p:sp>
        <p:sp>
          <p:nvSpPr>
            <p:cNvPr id="37" name="object 37" descr=""/>
            <p:cNvSpPr/>
            <p:nvPr/>
          </p:nvSpPr>
          <p:spPr>
            <a:xfrm>
              <a:off x="2995245" y="6034576"/>
              <a:ext cx="252729" cy="0"/>
            </a:xfrm>
            <a:custGeom>
              <a:avLst/>
              <a:gdLst/>
              <a:ahLst/>
              <a:cxnLst/>
              <a:rect l="l" t="t" r="r" b="b"/>
              <a:pathLst>
                <a:path w="252730" h="0">
                  <a:moveTo>
                    <a:pt x="0" y="1"/>
                  </a:moveTo>
                  <a:lnTo>
                    <a:pt x="252611" y="0"/>
                  </a:lnTo>
                </a:path>
              </a:pathLst>
            </a:custGeom>
            <a:ln w="9525">
              <a:solidFill>
                <a:srgbClr val="000000"/>
              </a:solidFill>
            </a:ln>
          </p:spPr>
          <p:txBody>
            <a:bodyPr wrap="square" lIns="0" tIns="0" rIns="0" bIns="0" rtlCol="0"/>
            <a:lstStyle/>
            <a:p/>
          </p:txBody>
        </p:sp>
        <p:sp>
          <p:nvSpPr>
            <p:cNvPr id="38" name="object 38" descr=""/>
            <p:cNvSpPr/>
            <p:nvPr/>
          </p:nvSpPr>
          <p:spPr>
            <a:xfrm>
              <a:off x="3005712" y="3254404"/>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39" name="object 39" descr=""/>
            <p:cNvSpPr/>
            <p:nvPr/>
          </p:nvSpPr>
          <p:spPr>
            <a:xfrm>
              <a:off x="3005714" y="331215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40" name="object 40" descr=""/>
            <p:cNvSpPr/>
            <p:nvPr/>
          </p:nvSpPr>
          <p:spPr>
            <a:xfrm>
              <a:off x="3005714" y="3369903"/>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41" name="object 41" descr=""/>
            <p:cNvSpPr/>
            <p:nvPr/>
          </p:nvSpPr>
          <p:spPr>
            <a:xfrm>
              <a:off x="3005714" y="3427654"/>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42" name="object 42" descr=""/>
            <p:cNvSpPr/>
            <p:nvPr/>
          </p:nvSpPr>
          <p:spPr>
            <a:xfrm>
              <a:off x="3005714" y="3485403"/>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43" name="object 43" descr=""/>
            <p:cNvSpPr/>
            <p:nvPr/>
          </p:nvSpPr>
          <p:spPr>
            <a:xfrm>
              <a:off x="3005714" y="354315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44" name="object 44" descr=""/>
            <p:cNvSpPr/>
            <p:nvPr/>
          </p:nvSpPr>
          <p:spPr>
            <a:xfrm>
              <a:off x="3005714" y="3600902"/>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sp>
          <p:nvSpPr>
            <p:cNvPr id="45" name="object 45" descr=""/>
            <p:cNvSpPr/>
            <p:nvPr/>
          </p:nvSpPr>
          <p:spPr>
            <a:xfrm>
              <a:off x="3003762" y="3601616"/>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46" name="object 46" descr=""/>
            <p:cNvSpPr/>
            <p:nvPr/>
          </p:nvSpPr>
          <p:spPr>
            <a:xfrm>
              <a:off x="3003763" y="3659364"/>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47" name="object 47" descr=""/>
            <p:cNvSpPr/>
            <p:nvPr/>
          </p:nvSpPr>
          <p:spPr>
            <a:xfrm>
              <a:off x="3003763" y="3717113"/>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48" name="object 48" descr=""/>
            <p:cNvSpPr/>
            <p:nvPr/>
          </p:nvSpPr>
          <p:spPr>
            <a:xfrm>
              <a:off x="3003763" y="3774864"/>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49" name="object 49" descr=""/>
            <p:cNvSpPr/>
            <p:nvPr/>
          </p:nvSpPr>
          <p:spPr>
            <a:xfrm>
              <a:off x="3003763" y="3832613"/>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50" name="object 50" descr=""/>
            <p:cNvSpPr/>
            <p:nvPr/>
          </p:nvSpPr>
          <p:spPr>
            <a:xfrm>
              <a:off x="3003763" y="389036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51" name="object 51" descr=""/>
            <p:cNvSpPr/>
            <p:nvPr/>
          </p:nvSpPr>
          <p:spPr>
            <a:xfrm>
              <a:off x="3003763" y="3948112"/>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sp>
          <p:nvSpPr>
            <p:cNvPr id="52" name="object 52" descr=""/>
            <p:cNvSpPr/>
            <p:nvPr/>
          </p:nvSpPr>
          <p:spPr>
            <a:xfrm>
              <a:off x="3001810" y="3948827"/>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53" name="object 53" descr=""/>
            <p:cNvSpPr/>
            <p:nvPr/>
          </p:nvSpPr>
          <p:spPr>
            <a:xfrm>
              <a:off x="3001811" y="4006577"/>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54" name="object 54" descr=""/>
            <p:cNvSpPr/>
            <p:nvPr/>
          </p:nvSpPr>
          <p:spPr>
            <a:xfrm>
              <a:off x="3001811" y="4064326"/>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55" name="object 55" descr=""/>
            <p:cNvSpPr/>
            <p:nvPr/>
          </p:nvSpPr>
          <p:spPr>
            <a:xfrm>
              <a:off x="3001811" y="4122077"/>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56" name="object 56" descr=""/>
            <p:cNvSpPr/>
            <p:nvPr/>
          </p:nvSpPr>
          <p:spPr>
            <a:xfrm>
              <a:off x="3001811" y="4179825"/>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57" name="object 57" descr=""/>
            <p:cNvSpPr/>
            <p:nvPr/>
          </p:nvSpPr>
          <p:spPr>
            <a:xfrm>
              <a:off x="3001811" y="4237576"/>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58" name="object 58" descr=""/>
            <p:cNvSpPr/>
            <p:nvPr/>
          </p:nvSpPr>
          <p:spPr>
            <a:xfrm>
              <a:off x="3001811" y="4295325"/>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sp>
          <p:nvSpPr>
            <p:cNvPr id="59" name="object 59" descr=""/>
            <p:cNvSpPr/>
            <p:nvPr/>
          </p:nvSpPr>
          <p:spPr>
            <a:xfrm>
              <a:off x="3012277" y="4309934"/>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60" name="object 60" descr=""/>
            <p:cNvSpPr/>
            <p:nvPr/>
          </p:nvSpPr>
          <p:spPr>
            <a:xfrm>
              <a:off x="3012277" y="436768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61" name="object 61" descr=""/>
            <p:cNvSpPr/>
            <p:nvPr/>
          </p:nvSpPr>
          <p:spPr>
            <a:xfrm>
              <a:off x="3012277" y="4425434"/>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62" name="object 62" descr=""/>
            <p:cNvSpPr/>
            <p:nvPr/>
          </p:nvSpPr>
          <p:spPr>
            <a:xfrm>
              <a:off x="3012277" y="4483184"/>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63" name="object 63" descr=""/>
            <p:cNvSpPr/>
            <p:nvPr/>
          </p:nvSpPr>
          <p:spPr>
            <a:xfrm>
              <a:off x="3012277" y="4540932"/>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64" name="object 64" descr=""/>
            <p:cNvSpPr/>
            <p:nvPr/>
          </p:nvSpPr>
          <p:spPr>
            <a:xfrm>
              <a:off x="3012277" y="459868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65" name="object 65" descr=""/>
            <p:cNvSpPr/>
            <p:nvPr/>
          </p:nvSpPr>
          <p:spPr>
            <a:xfrm>
              <a:off x="3014229" y="2564593"/>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66" name="object 66" descr=""/>
            <p:cNvSpPr/>
            <p:nvPr/>
          </p:nvSpPr>
          <p:spPr>
            <a:xfrm>
              <a:off x="3014230" y="262234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67" name="object 67" descr=""/>
            <p:cNvSpPr/>
            <p:nvPr/>
          </p:nvSpPr>
          <p:spPr>
            <a:xfrm>
              <a:off x="3014230" y="2680091"/>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68" name="object 68" descr=""/>
            <p:cNvSpPr/>
            <p:nvPr/>
          </p:nvSpPr>
          <p:spPr>
            <a:xfrm>
              <a:off x="3014230" y="2737843"/>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69" name="object 69" descr=""/>
            <p:cNvSpPr/>
            <p:nvPr/>
          </p:nvSpPr>
          <p:spPr>
            <a:xfrm>
              <a:off x="3014230" y="2795591"/>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70" name="object 70" descr=""/>
            <p:cNvSpPr/>
            <p:nvPr/>
          </p:nvSpPr>
          <p:spPr>
            <a:xfrm>
              <a:off x="3014230" y="2853341"/>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71" name="object 71" descr=""/>
            <p:cNvSpPr/>
            <p:nvPr/>
          </p:nvSpPr>
          <p:spPr>
            <a:xfrm>
              <a:off x="3014230" y="2911090"/>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sp>
          <p:nvSpPr>
            <p:cNvPr id="72" name="object 72" descr=""/>
            <p:cNvSpPr/>
            <p:nvPr/>
          </p:nvSpPr>
          <p:spPr>
            <a:xfrm>
              <a:off x="3012277" y="2911805"/>
              <a:ext cx="252729" cy="0"/>
            </a:xfrm>
            <a:custGeom>
              <a:avLst/>
              <a:gdLst/>
              <a:ahLst/>
              <a:cxnLst/>
              <a:rect l="l" t="t" r="r" b="b"/>
              <a:pathLst>
                <a:path w="252729" h="0">
                  <a:moveTo>
                    <a:pt x="0" y="1"/>
                  </a:moveTo>
                  <a:lnTo>
                    <a:pt x="252611" y="0"/>
                  </a:lnTo>
                </a:path>
              </a:pathLst>
            </a:custGeom>
            <a:ln w="9525">
              <a:solidFill>
                <a:srgbClr val="000000"/>
              </a:solidFill>
            </a:ln>
          </p:spPr>
          <p:txBody>
            <a:bodyPr wrap="square" lIns="0" tIns="0" rIns="0" bIns="0" rtlCol="0"/>
            <a:lstStyle/>
            <a:p/>
          </p:txBody>
        </p:sp>
        <p:sp>
          <p:nvSpPr>
            <p:cNvPr id="73" name="object 73" descr=""/>
            <p:cNvSpPr/>
            <p:nvPr/>
          </p:nvSpPr>
          <p:spPr>
            <a:xfrm>
              <a:off x="3012278" y="2969554"/>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74" name="object 74" descr=""/>
            <p:cNvSpPr/>
            <p:nvPr/>
          </p:nvSpPr>
          <p:spPr>
            <a:xfrm>
              <a:off x="3012278" y="3027304"/>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75" name="object 75" descr=""/>
            <p:cNvSpPr/>
            <p:nvPr/>
          </p:nvSpPr>
          <p:spPr>
            <a:xfrm>
              <a:off x="3012278" y="3085055"/>
              <a:ext cx="252729" cy="0"/>
            </a:xfrm>
            <a:custGeom>
              <a:avLst/>
              <a:gdLst/>
              <a:ahLst/>
              <a:cxnLst/>
              <a:rect l="l" t="t" r="r" b="b"/>
              <a:pathLst>
                <a:path w="252729" h="0">
                  <a:moveTo>
                    <a:pt x="0" y="1"/>
                  </a:moveTo>
                  <a:lnTo>
                    <a:pt x="252610" y="0"/>
                  </a:lnTo>
                </a:path>
              </a:pathLst>
            </a:custGeom>
            <a:ln w="38100">
              <a:solidFill>
                <a:srgbClr val="000000"/>
              </a:solidFill>
            </a:ln>
          </p:spPr>
          <p:txBody>
            <a:bodyPr wrap="square" lIns="0" tIns="0" rIns="0" bIns="0" rtlCol="0"/>
            <a:lstStyle/>
            <a:p/>
          </p:txBody>
        </p:sp>
        <p:sp>
          <p:nvSpPr>
            <p:cNvPr id="76" name="object 76" descr=""/>
            <p:cNvSpPr/>
            <p:nvPr/>
          </p:nvSpPr>
          <p:spPr>
            <a:xfrm>
              <a:off x="3012278" y="3142804"/>
              <a:ext cx="252729" cy="0"/>
            </a:xfrm>
            <a:custGeom>
              <a:avLst/>
              <a:gdLst/>
              <a:ahLst/>
              <a:cxnLst/>
              <a:rect l="l" t="t" r="r" b="b"/>
              <a:pathLst>
                <a:path w="252729" h="0">
                  <a:moveTo>
                    <a:pt x="0" y="1"/>
                  </a:moveTo>
                  <a:lnTo>
                    <a:pt x="252610" y="0"/>
                  </a:lnTo>
                </a:path>
              </a:pathLst>
            </a:custGeom>
            <a:ln w="25400">
              <a:solidFill>
                <a:srgbClr val="000000"/>
              </a:solidFill>
            </a:ln>
          </p:spPr>
          <p:txBody>
            <a:bodyPr wrap="square" lIns="0" tIns="0" rIns="0" bIns="0" rtlCol="0"/>
            <a:lstStyle/>
            <a:p/>
          </p:txBody>
        </p:sp>
        <p:sp>
          <p:nvSpPr>
            <p:cNvPr id="77" name="object 77" descr=""/>
            <p:cNvSpPr/>
            <p:nvPr/>
          </p:nvSpPr>
          <p:spPr>
            <a:xfrm>
              <a:off x="3012278" y="3200553"/>
              <a:ext cx="252729" cy="0"/>
            </a:xfrm>
            <a:custGeom>
              <a:avLst/>
              <a:gdLst/>
              <a:ahLst/>
              <a:cxnLst/>
              <a:rect l="l" t="t" r="r" b="b"/>
              <a:pathLst>
                <a:path w="252729" h="0">
                  <a:moveTo>
                    <a:pt x="0" y="1"/>
                  </a:moveTo>
                  <a:lnTo>
                    <a:pt x="252610" y="0"/>
                  </a:lnTo>
                </a:path>
              </a:pathLst>
            </a:custGeom>
            <a:ln w="12700">
              <a:solidFill>
                <a:srgbClr val="000000"/>
              </a:solidFill>
            </a:ln>
          </p:spPr>
          <p:txBody>
            <a:bodyPr wrap="square" lIns="0" tIns="0" rIns="0" bIns="0" rtlCol="0"/>
            <a:lstStyle/>
            <a:p/>
          </p:txBody>
        </p:sp>
        <p:sp>
          <p:nvSpPr>
            <p:cNvPr id="78" name="object 78" descr=""/>
            <p:cNvSpPr/>
            <p:nvPr/>
          </p:nvSpPr>
          <p:spPr>
            <a:xfrm>
              <a:off x="3012278" y="3258303"/>
              <a:ext cx="252729" cy="0"/>
            </a:xfrm>
            <a:custGeom>
              <a:avLst/>
              <a:gdLst/>
              <a:ahLst/>
              <a:cxnLst/>
              <a:rect l="l" t="t" r="r" b="b"/>
              <a:pathLst>
                <a:path w="252729" h="0">
                  <a:moveTo>
                    <a:pt x="0" y="1"/>
                  </a:moveTo>
                  <a:lnTo>
                    <a:pt x="252610" y="0"/>
                  </a:lnTo>
                </a:path>
              </a:pathLst>
            </a:custGeom>
            <a:ln w="9525">
              <a:solidFill>
                <a:srgbClr val="000000"/>
              </a:solidFill>
            </a:ln>
          </p:spPr>
          <p:txBody>
            <a:bodyPr wrap="square" lIns="0" tIns="0" rIns="0" bIns="0" rtlCol="0"/>
            <a:lstStyle/>
            <a:p/>
          </p:txBody>
        </p:sp>
        <p:pic>
          <p:nvPicPr>
            <p:cNvPr id="79" name="object 79" descr=""/>
            <p:cNvPicPr/>
            <p:nvPr/>
          </p:nvPicPr>
          <p:blipFill>
            <a:blip r:embed="rId4" cstate="print"/>
            <a:stretch>
              <a:fillRect/>
            </a:stretch>
          </p:blipFill>
          <p:spPr>
            <a:xfrm>
              <a:off x="2103120" y="4666487"/>
              <a:ext cx="661416" cy="1481328"/>
            </a:xfrm>
            <a:prstGeom prst="rect">
              <a:avLst/>
            </a:prstGeom>
          </p:spPr>
        </p:pic>
      </p:grpSp>
      <p:sp>
        <p:nvSpPr>
          <p:cNvPr id="80" name="object 80" descr=""/>
          <p:cNvSpPr txBox="1"/>
          <p:nvPr/>
        </p:nvSpPr>
        <p:spPr>
          <a:xfrm>
            <a:off x="1297011" y="4412995"/>
            <a:ext cx="1981200" cy="208279"/>
          </a:xfrm>
          <a:prstGeom prst="rect">
            <a:avLst/>
          </a:prstGeom>
        </p:spPr>
        <p:txBody>
          <a:bodyPr wrap="square" lIns="0" tIns="12700" rIns="0" bIns="0" rtlCol="0" vert="horz">
            <a:spAutoFit/>
          </a:bodyPr>
          <a:lstStyle/>
          <a:p>
            <a:pPr marL="12700">
              <a:lnSpc>
                <a:spcPct val="100000"/>
              </a:lnSpc>
              <a:spcBef>
                <a:spcPts val="100"/>
              </a:spcBef>
              <a:tabLst>
                <a:tab pos="1967230" algn="l"/>
              </a:tabLst>
            </a:pPr>
            <a:r>
              <a:rPr dirty="0" sz="1200">
                <a:latin typeface="Arial"/>
                <a:cs typeface="Arial"/>
              </a:rPr>
              <a:t>NS </a:t>
            </a:r>
            <a:r>
              <a:rPr dirty="0" sz="1200" spc="-10">
                <a:latin typeface="Arial"/>
                <a:cs typeface="Arial"/>
              </a:rPr>
              <a:t>EW</a:t>
            </a:r>
            <a:r>
              <a:rPr dirty="0" sz="1200" spc="-10">
                <a:latin typeface="メイリオ"/>
                <a:cs typeface="メイリオ"/>
              </a:rPr>
              <a:t>（</a:t>
            </a:r>
            <a:r>
              <a:rPr dirty="0" sz="1200">
                <a:latin typeface="メイリオ"/>
                <a:cs typeface="メイリオ"/>
              </a:rPr>
              <a:t>⽔平地震動）</a:t>
            </a:r>
            <a:r>
              <a:rPr dirty="0" sz="1200" spc="555">
                <a:latin typeface="メイリオ"/>
                <a:cs typeface="メイリオ"/>
              </a:rPr>
              <a:t> </a:t>
            </a:r>
            <a:r>
              <a:rPr dirty="0" u="heavy" sz="1200">
                <a:uFill>
                  <a:solidFill>
                    <a:srgbClr val="000000"/>
                  </a:solidFill>
                </a:uFill>
                <a:latin typeface="Times New Roman"/>
                <a:cs typeface="Times New Roman"/>
              </a:rPr>
              <a:t>	</a:t>
            </a:r>
            <a:endParaRPr sz="1200">
              <a:latin typeface="Times New Roman"/>
              <a:cs typeface="Times New Roman"/>
            </a:endParaRPr>
          </a:p>
        </p:txBody>
      </p:sp>
      <p:sp>
        <p:nvSpPr>
          <p:cNvPr id="81" name="object 81" descr=""/>
          <p:cNvSpPr txBox="1"/>
          <p:nvPr/>
        </p:nvSpPr>
        <p:spPr>
          <a:xfrm>
            <a:off x="3423523" y="4473955"/>
            <a:ext cx="1209675"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Arial"/>
                <a:cs typeface="Arial"/>
              </a:rPr>
              <a:t>UD(</a:t>
            </a:r>
            <a:r>
              <a:rPr dirty="0" sz="1200">
                <a:latin typeface="メイリオ"/>
                <a:cs typeface="メイリオ"/>
              </a:rPr>
              <a:t>垂直地震動</a:t>
            </a:r>
            <a:r>
              <a:rPr dirty="0" sz="1200" spc="-50">
                <a:latin typeface="メイリオ"/>
                <a:cs typeface="メイリオ"/>
              </a:rPr>
              <a:t>）</a:t>
            </a:r>
            <a:endParaRPr sz="1200">
              <a:latin typeface="メイリオ"/>
              <a:cs typeface="メイリオ"/>
            </a:endParaRPr>
          </a:p>
        </p:txBody>
      </p:sp>
      <p:grpSp>
        <p:nvGrpSpPr>
          <p:cNvPr id="82" name="object 82" descr=""/>
          <p:cNvGrpSpPr/>
          <p:nvPr/>
        </p:nvGrpSpPr>
        <p:grpSpPr>
          <a:xfrm>
            <a:off x="5321808" y="2395727"/>
            <a:ext cx="6132830" cy="4392295"/>
            <a:chOff x="5321808" y="2395727"/>
            <a:chExt cx="6132830" cy="4392295"/>
          </a:xfrm>
        </p:grpSpPr>
        <p:pic>
          <p:nvPicPr>
            <p:cNvPr id="83" name="object 83" descr=""/>
            <p:cNvPicPr/>
            <p:nvPr/>
          </p:nvPicPr>
          <p:blipFill>
            <a:blip r:embed="rId5" cstate="print"/>
            <a:stretch>
              <a:fillRect/>
            </a:stretch>
          </p:blipFill>
          <p:spPr>
            <a:xfrm>
              <a:off x="5394960" y="2395727"/>
              <a:ext cx="6041136" cy="2502408"/>
            </a:xfrm>
            <a:prstGeom prst="rect">
              <a:avLst/>
            </a:prstGeom>
          </p:spPr>
        </p:pic>
        <p:pic>
          <p:nvPicPr>
            <p:cNvPr id="84" name="object 84" descr=""/>
            <p:cNvPicPr/>
            <p:nvPr/>
          </p:nvPicPr>
          <p:blipFill>
            <a:blip r:embed="rId6" cstate="print"/>
            <a:stretch>
              <a:fillRect/>
            </a:stretch>
          </p:blipFill>
          <p:spPr>
            <a:xfrm>
              <a:off x="5321808" y="4636007"/>
              <a:ext cx="6132576" cy="2151888"/>
            </a:xfrm>
            <a:prstGeom prst="rect">
              <a:avLst/>
            </a:prstGeom>
          </p:spPr>
        </p:pic>
      </p:grpSp>
      <p:sp>
        <p:nvSpPr>
          <p:cNvPr id="85" name="object 85" descr=""/>
          <p:cNvSpPr txBox="1"/>
          <p:nvPr/>
        </p:nvSpPr>
        <p:spPr>
          <a:xfrm>
            <a:off x="5539906" y="3046054"/>
            <a:ext cx="1621155" cy="339090"/>
          </a:xfrm>
          <a:prstGeom prst="rect">
            <a:avLst/>
          </a:prstGeom>
          <a:solidFill>
            <a:srgbClr val="FFFFFF"/>
          </a:solidFill>
        </p:spPr>
        <p:txBody>
          <a:bodyPr wrap="square" lIns="0" tIns="33020" rIns="0" bIns="0" rtlCol="0" vert="horz">
            <a:spAutoFit/>
          </a:bodyPr>
          <a:lstStyle/>
          <a:p>
            <a:pPr marL="90805">
              <a:lnSpc>
                <a:spcPct val="100000"/>
              </a:lnSpc>
              <a:spcBef>
                <a:spcPts val="260"/>
              </a:spcBef>
            </a:pPr>
            <a:r>
              <a:rPr dirty="0" sz="1600" spc="-10">
                <a:latin typeface="游ゴシック"/>
                <a:cs typeface="游ゴシック"/>
              </a:rPr>
              <a:t>南北⽅向加速度</a:t>
            </a:r>
            <a:endParaRPr sz="1600">
              <a:latin typeface="游ゴシック"/>
              <a:cs typeface="游ゴシック"/>
            </a:endParaRPr>
          </a:p>
        </p:txBody>
      </p:sp>
      <p:sp>
        <p:nvSpPr>
          <p:cNvPr id="86" name="object 86" descr=""/>
          <p:cNvSpPr txBox="1"/>
          <p:nvPr/>
        </p:nvSpPr>
        <p:spPr>
          <a:xfrm>
            <a:off x="5539906" y="3694126"/>
            <a:ext cx="1621155" cy="339090"/>
          </a:xfrm>
          <a:prstGeom prst="rect">
            <a:avLst/>
          </a:prstGeom>
          <a:solidFill>
            <a:srgbClr val="FFFFFF"/>
          </a:solidFill>
        </p:spPr>
        <p:txBody>
          <a:bodyPr wrap="square" lIns="0" tIns="31115" rIns="0" bIns="0" rtlCol="0" vert="horz">
            <a:spAutoFit/>
          </a:bodyPr>
          <a:lstStyle/>
          <a:p>
            <a:pPr marL="90805">
              <a:lnSpc>
                <a:spcPct val="100000"/>
              </a:lnSpc>
              <a:spcBef>
                <a:spcPts val="245"/>
              </a:spcBef>
            </a:pPr>
            <a:r>
              <a:rPr dirty="0" sz="1600" spc="-10">
                <a:latin typeface="游ゴシック"/>
                <a:cs typeface="游ゴシック"/>
              </a:rPr>
              <a:t>東⻄⽅向加速度</a:t>
            </a:r>
            <a:endParaRPr sz="1600">
              <a:latin typeface="游ゴシック"/>
              <a:cs typeface="游ゴシック"/>
            </a:endParaRPr>
          </a:p>
        </p:txBody>
      </p:sp>
      <p:sp>
        <p:nvSpPr>
          <p:cNvPr id="87" name="object 87" descr=""/>
          <p:cNvSpPr txBox="1"/>
          <p:nvPr/>
        </p:nvSpPr>
        <p:spPr>
          <a:xfrm>
            <a:off x="5467897" y="4414206"/>
            <a:ext cx="1621155" cy="339090"/>
          </a:xfrm>
          <a:prstGeom prst="rect">
            <a:avLst/>
          </a:prstGeom>
          <a:solidFill>
            <a:srgbClr val="FFFFFF"/>
          </a:solidFill>
        </p:spPr>
        <p:txBody>
          <a:bodyPr wrap="square" lIns="0" tIns="33655" rIns="0" bIns="0" rtlCol="0" vert="horz">
            <a:spAutoFit/>
          </a:bodyPr>
          <a:lstStyle/>
          <a:p>
            <a:pPr marL="91440">
              <a:lnSpc>
                <a:spcPct val="100000"/>
              </a:lnSpc>
              <a:spcBef>
                <a:spcPts val="265"/>
              </a:spcBef>
            </a:pPr>
            <a:r>
              <a:rPr dirty="0" sz="1600" spc="-10">
                <a:latin typeface="游ゴシック"/>
                <a:cs typeface="游ゴシック"/>
              </a:rPr>
              <a:t>垂直⽅向加速度</a:t>
            </a:r>
            <a:endParaRPr sz="1600">
              <a:latin typeface="游ゴシック"/>
              <a:cs typeface="游ゴシック"/>
            </a:endParaRPr>
          </a:p>
        </p:txBody>
      </p:sp>
      <p:sp>
        <p:nvSpPr>
          <p:cNvPr id="88" name="object 88" descr=""/>
          <p:cNvSpPr/>
          <p:nvPr/>
        </p:nvSpPr>
        <p:spPr>
          <a:xfrm>
            <a:off x="7772146" y="1965934"/>
            <a:ext cx="2857500" cy="626745"/>
          </a:xfrm>
          <a:custGeom>
            <a:avLst/>
            <a:gdLst/>
            <a:ahLst/>
            <a:cxnLst/>
            <a:rect l="l" t="t" r="r" b="b"/>
            <a:pathLst>
              <a:path w="2857500" h="626744">
                <a:moveTo>
                  <a:pt x="2856877" y="288036"/>
                </a:moveTo>
                <a:lnTo>
                  <a:pt x="2585707" y="288036"/>
                </a:lnTo>
                <a:lnTo>
                  <a:pt x="2585707" y="0"/>
                </a:lnTo>
                <a:lnTo>
                  <a:pt x="144018" y="0"/>
                </a:lnTo>
                <a:lnTo>
                  <a:pt x="144018" y="288036"/>
                </a:lnTo>
                <a:lnTo>
                  <a:pt x="0" y="288036"/>
                </a:lnTo>
                <a:lnTo>
                  <a:pt x="0" y="626592"/>
                </a:lnTo>
                <a:lnTo>
                  <a:pt x="2856877" y="626592"/>
                </a:lnTo>
                <a:lnTo>
                  <a:pt x="2856877" y="288036"/>
                </a:lnTo>
                <a:close/>
              </a:path>
            </a:pathLst>
          </a:custGeom>
          <a:solidFill>
            <a:srgbClr val="FFFFFF"/>
          </a:solidFill>
        </p:spPr>
        <p:txBody>
          <a:bodyPr wrap="square" lIns="0" tIns="0" rIns="0" bIns="0" rtlCol="0"/>
          <a:lstStyle/>
          <a:p/>
        </p:txBody>
      </p:sp>
      <p:sp>
        <p:nvSpPr>
          <p:cNvPr id="89" name="object 89" descr=""/>
          <p:cNvSpPr txBox="1"/>
          <p:nvPr/>
        </p:nvSpPr>
        <p:spPr>
          <a:xfrm>
            <a:off x="2146321" y="711707"/>
            <a:ext cx="8376920" cy="1831975"/>
          </a:xfrm>
          <a:prstGeom prst="rect">
            <a:avLst/>
          </a:prstGeom>
        </p:spPr>
        <p:txBody>
          <a:bodyPr wrap="square" lIns="0" tIns="12700" rIns="0" bIns="0" rtlCol="0" vert="horz">
            <a:spAutoFit/>
          </a:bodyPr>
          <a:lstStyle/>
          <a:p>
            <a:pPr marL="354965" indent="-342265">
              <a:lnSpc>
                <a:spcPct val="100000"/>
              </a:lnSpc>
              <a:spcBef>
                <a:spcPts val="100"/>
              </a:spcBef>
              <a:buClr>
                <a:srgbClr val="A6A6A6"/>
              </a:buClr>
              <a:buSzPct val="130000"/>
              <a:buFont typeface="Calibri"/>
              <a:buChar char="●"/>
              <a:tabLst>
                <a:tab pos="354965" algn="l"/>
              </a:tabLst>
            </a:pPr>
            <a:r>
              <a:rPr dirty="0" sz="2000">
                <a:solidFill>
                  <a:srgbClr val="2E2E01"/>
                </a:solidFill>
                <a:latin typeface="游ゴシック"/>
                <a:cs typeface="游ゴシック"/>
              </a:rPr>
              <a:t>⽔平地震動は⽔中では伝播しない（垂直地震動は伝播</a:t>
            </a:r>
            <a:r>
              <a:rPr dirty="0" sz="2000" spc="-50">
                <a:solidFill>
                  <a:srgbClr val="2E2E01"/>
                </a:solidFill>
                <a:latin typeface="游ゴシック"/>
                <a:cs typeface="游ゴシック"/>
              </a:rPr>
              <a:t>）</a:t>
            </a:r>
            <a:endParaRPr sz="2000">
              <a:latin typeface="游ゴシック"/>
              <a:cs typeface="游ゴシック"/>
            </a:endParaRPr>
          </a:p>
          <a:p>
            <a:pPr marL="354965" indent="-342265">
              <a:lnSpc>
                <a:spcPct val="100000"/>
              </a:lnSpc>
              <a:spcBef>
                <a:spcPts val="600"/>
              </a:spcBef>
              <a:buClr>
                <a:srgbClr val="A6A6A6"/>
              </a:buClr>
              <a:buSzPct val="130000"/>
              <a:buFont typeface="Calibri"/>
              <a:buChar char="●"/>
              <a:tabLst>
                <a:tab pos="354965" algn="l"/>
              </a:tabLst>
            </a:pPr>
            <a:r>
              <a:rPr dirty="0" sz="2000" spc="-5">
                <a:solidFill>
                  <a:srgbClr val="2E2E01"/>
                </a:solidFill>
                <a:latin typeface="游ゴシック"/>
                <a:cs typeface="游ゴシック"/>
              </a:rPr>
              <a:t>船舶が地震により損傷した報告はない</a:t>
            </a:r>
            <a:endParaRPr sz="2000">
              <a:latin typeface="游ゴシック"/>
              <a:cs typeface="游ゴシック"/>
            </a:endParaRPr>
          </a:p>
          <a:p>
            <a:pPr marL="354965" indent="-342265">
              <a:lnSpc>
                <a:spcPct val="100000"/>
              </a:lnSpc>
              <a:spcBef>
                <a:spcPts val="600"/>
              </a:spcBef>
              <a:buClr>
                <a:srgbClr val="A6A6A6"/>
              </a:buClr>
              <a:buSzPct val="130000"/>
              <a:buFont typeface="Calibri"/>
              <a:buChar char="●"/>
              <a:tabLst>
                <a:tab pos="354965" algn="l"/>
              </a:tabLst>
            </a:pPr>
            <a:r>
              <a:rPr dirty="0" sz="2000" spc="-5">
                <a:solidFill>
                  <a:srgbClr val="2E2E01"/>
                </a:solidFill>
                <a:latin typeface="游ゴシック"/>
                <a:cs typeface="游ゴシック"/>
              </a:rPr>
              <a:t>現在、陸上の原発は耐震強化⼯事に膨⼤な費⽤が掛かっている</a:t>
            </a:r>
            <a:endParaRPr sz="2000">
              <a:latin typeface="游ゴシック"/>
              <a:cs typeface="游ゴシック"/>
            </a:endParaRPr>
          </a:p>
          <a:p>
            <a:pPr marL="5716905" marR="5080" indent="143510">
              <a:lnSpc>
                <a:spcPct val="118700"/>
              </a:lnSpc>
              <a:spcBef>
                <a:spcPts val="1265"/>
              </a:spcBef>
            </a:pPr>
            <a:r>
              <a:rPr dirty="0" sz="1600" spc="-5">
                <a:latin typeface="游ゴシック"/>
                <a:cs typeface="游ゴシック"/>
              </a:rPr>
              <a:t>宮城県遠⽥郡湧⾕町新町</a:t>
            </a:r>
            <a:r>
              <a:rPr dirty="0" sz="1600" spc="-50">
                <a:latin typeface="游ゴシック"/>
                <a:cs typeface="游ゴシック"/>
              </a:rPr>
              <a:t> </a:t>
            </a:r>
            <a:r>
              <a:rPr dirty="0" sz="1600">
                <a:latin typeface="游ゴシック"/>
                <a:cs typeface="游ゴシック"/>
              </a:rPr>
              <a:t>2011/03/11</a:t>
            </a:r>
            <a:r>
              <a:rPr dirty="0" sz="1600" spc="-10">
                <a:latin typeface="游ゴシック"/>
                <a:cs typeface="游ゴシック"/>
              </a:rPr>
              <a:t> 14</a:t>
            </a:r>
            <a:r>
              <a:rPr dirty="0" sz="1600">
                <a:latin typeface="游ゴシック"/>
                <a:cs typeface="游ゴシック"/>
              </a:rPr>
              <a:t>時</a:t>
            </a:r>
            <a:r>
              <a:rPr dirty="0" sz="1600" spc="-10">
                <a:latin typeface="游ゴシック"/>
                <a:cs typeface="游ゴシック"/>
              </a:rPr>
              <a:t>46</a:t>
            </a:r>
            <a:r>
              <a:rPr dirty="0" sz="1600">
                <a:latin typeface="游ゴシック"/>
                <a:cs typeface="游ゴシック"/>
              </a:rPr>
              <a:t>分</a:t>
            </a:r>
            <a:r>
              <a:rPr dirty="0" sz="1600" spc="-10">
                <a:latin typeface="游ゴシック"/>
                <a:cs typeface="游ゴシック"/>
              </a:rPr>
              <a:t>30</a:t>
            </a:r>
            <a:r>
              <a:rPr dirty="0" sz="1600" spc="-25">
                <a:latin typeface="游ゴシック"/>
                <a:cs typeface="游ゴシック"/>
              </a:rPr>
              <a:t>秒〜</a:t>
            </a:r>
            <a:endParaRPr sz="1600">
              <a:latin typeface="游ゴシック"/>
              <a:cs typeface="游ゴシック"/>
            </a:endParaRPr>
          </a:p>
        </p:txBody>
      </p:sp>
      <p:sp>
        <p:nvSpPr>
          <p:cNvPr id="90" name="object 90"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1" name="object 91"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92" name="object 92"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35</a:t>
            </a:r>
            <a:r>
              <a:rPr dirty="0" spc="-10"/>
              <a:t>/47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1316735" y="3294888"/>
            <a:ext cx="4312920" cy="3063240"/>
          </a:xfrm>
          <a:prstGeom prst="rect">
            <a:avLst/>
          </a:prstGeom>
        </p:spPr>
      </p:pic>
      <p:sp>
        <p:nvSpPr>
          <p:cNvPr id="3" name="object 3" descr=""/>
          <p:cNvSpPr txBox="1"/>
          <p:nvPr/>
        </p:nvSpPr>
        <p:spPr>
          <a:xfrm>
            <a:off x="10422239" y="5232313"/>
            <a:ext cx="193675" cy="214629"/>
          </a:xfrm>
          <a:prstGeom prst="rect">
            <a:avLst/>
          </a:prstGeom>
        </p:spPr>
        <p:txBody>
          <a:bodyPr wrap="square" lIns="0" tIns="0" rIns="0" bIns="0" rtlCol="0" vert="horz">
            <a:spAutoFit/>
          </a:bodyPr>
          <a:lstStyle/>
          <a:p>
            <a:pPr>
              <a:lnSpc>
                <a:spcPct val="100000"/>
              </a:lnSpc>
            </a:pPr>
            <a:r>
              <a:rPr dirty="0" sz="1400" spc="-25">
                <a:solidFill>
                  <a:srgbClr val="40458C"/>
                </a:solidFill>
                <a:latin typeface="Tahoma"/>
                <a:cs typeface="Tahoma"/>
              </a:rPr>
              <a:t>36</a:t>
            </a:r>
            <a:endParaRPr sz="1400">
              <a:latin typeface="Tahoma"/>
              <a:cs typeface="Tahoma"/>
            </a:endParaRPr>
          </a:p>
        </p:txBody>
      </p:sp>
      <p:sp>
        <p:nvSpPr>
          <p:cNvPr id="4" name="object 4"/>
          <p:cNvSpPr txBox="1">
            <a:spLocks noGrp="1"/>
          </p:cNvSpPr>
          <p:nvPr>
            <p:ph type="title"/>
          </p:nvPr>
        </p:nvSpPr>
        <p:spPr>
          <a:xfrm>
            <a:off x="-16278" y="135636"/>
            <a:ext cx="109982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【追加の⻑所】移動してリスク回避、災害地域の⽀援が可能</a:t>
            </a:r>
          </a:p>
        </p:txBody>
      </p:sp>
      <p:pic>
        <p:nvPicPr>
          <p:cNvPr id="5" name="object 5" descr=""/>
          <p:cNvPicPr/>
          <p:nvPr/>
        </p:nvPicPr>
        <p:blipFill>
          <a:blip r:embed="rId3" cstate="print"/>
          <a:stretch>
            <a:fillRect/>
          </a:stretch>
        </p:blipFill>
        <p:spPr>
          <a:xfrm>
            <a:off x="7043928" y="3307079"/>
            <a:ext cx="4056887" cy="3063240"/>
          </a:xfrm>
          <a:prstGeom prst="rect">
            <a:avLst/>
          </a:prstGeom>
        </p:spPr>
      </p:pic>
      <p:sp>
        <p:nvSpPr>
          <p:cNvPr id="6" name="object 6" descr=""/>
          <p:cNvSpPr txBox="1"/>
          <p:nvPr/>
        </p:nvSpPr>
        <p:spPr>
          <a:xfrm>
            <a:off x="1985999" y="2860547"/>
            <a:ext cx="8648700" cy="330200"/>
          </a:xfrm>
          <a:prstGeom prst="rect">
            <a:avLst/>
          </a:prstGeom>
        </p:spPr>
        <p:txBody>
          <a:bodyPr wrap="square" lIns="0" tIns="12700" rIns="0" bIns="0" rtlCol="0" vert="horz">
            <a:spAutoFit/>
          </a:bodyPr>
          <a:lstStyle/>
          <a:p>
            <a:pPr marL="12700">
              <a:lnSpc>
                <a:spcPct val="100000"/>
              </a:lnSpc>
              <a:spcBef>
                <a:spcPts val="100"/>
              </a:spcBef>
              <a:tabLst>
                <a:tab pos="5587365" algn="l"/>
              </a:tabLst>
            </a:pPr>
            <a:r>
              <a:rPr dirty="0" sz="2000">
                <a:latin typeface="游ゴシック"/>
                <a:cs typeface="游ゴシック"/>
              </a:rPr>
              <a:t>例えば、海底⽕⼭が発</a:t>
            </a:r>
            <a:r>
              <a:rPr dirty="0" sz="2000" spc="-50">
                <a:latin typeface="游ゴシック"/>
                <a:cs typeface="游ゴシック"/>
              </a:rPr>
              <a:t>⽣</a:t>
            </a:r>
            <a:r>
              <a:rPr dirty="0" sz="2000">
                <a:latin typeface="游ゴシック"/>
                <a:cs typeface="游ゴシック"/>
              </a:rPr>
              <a:t>	タグボートで曳航して移</a:t>
            </a:r>
            <a:r>
              <a:rPr dirty="0" sz="2000" spc="-50">
                <a:latin typeface="游ゴシック"/>
                <a:cs typeface="游ゴシック"/>
              </a:rPr>
              <a:t>動</a:t>
            </a:r>
            <a:endParaRPr sz="2000">
              <a:latin typeface="游ゴシック"/>
              <a:cs typeface="游ゴシック"/>
            </a:endParaRPr>
          </a:p>
        </p:txBody>
      </p:sp>
      <p:sp>
        <p:nvSpPr>
          <p:cNvPr id="8" name="object 8"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36</a:t>
            </a:r>
            <a:r>
              <a:rPr dirty="0" spc="-10"/>
              <a:t>/47</a:t>
            </a:r>
          </a:p>
        </p:txBody>
      </p:sp>
      <p:sp>
        <p:nvSpPr>
          <p:cNvPr id="7" name="object 7" descr=""/>
          <p:cNvSpPr txBox="1"/>
          <p:nvPr/>
        </p:nvSpPr>
        <p:spPr>
          <a:xfrm>
            <a:off x="1053925" y="843147"/>
            <a:ext cx="10429875" cy="1836420"/>
          </a:xfrm>
          <a:prstGeom prst="rect">
            <a:avLst/>
          </a:prstGeom>
          <a:ln w="9525">
            <a:solidFill>
              <a:srgbClr val="000000"/>
            </a:solidFill>
          </a:ln>
        </p:spPr>
        <p:txBody>
          <a:bodyPr wrap="square" lIns="0" tIns="0" rIns="0" bIns="0" rtlCol="0" vert="horz">
            <a:spAutoFit/>
          </a:bodyPr>
          <a:lstStyle/>
          <a:p>
            <a:pPr marL="387985" indent="-342900">
              <a:lnSpc>
                <a:spcPts val="2055"/>
              </a:lnSpc>
              <a:buClr>
                <a:srgbClr val="A6A6A6"/>
              </a:buClr>
              <a:buFont typeface="Wingdings"/>
              <a:buChar char=""/>
              <a:tabLst>
                <a:tab pos="387985" algn="l"/>
              </a:tabLst>
            </a:pPr>
            <a:r>
              <a:rPr dirty="0" sz="2000" spc="-5">
                <a:solidFill>
                  <a:srgbClr val="2E2E01"/>
                </a:solidFill>
                <a:latin typeface="游ゴシック"/>
                <a:cs typeface="游ゴシック"/>
              </a:rPr>
              <a:t>新たな⾃然災害のリスクが⾒つかった場合</a:t>
            </a:r>
            <a:endParaRPr sz="2000">
              <a:latin typeface="游ゴシック"/>
              <a:cs typeface="游ゴシック"/>
            </a:endParaRPr>
          </a:p>
          <a:p>
            <a:pPr marL="387985">
              <a:lnSpc>
                <a:spcPts val="2195"/>
              </a:lnSpc>
              <a:tabLst>
                <a:tab pos="895985" algn="l"/>
              </a:tabLst>
            </a:pPr>
            <a:r>
              <a:rPr dirty="0" sz="2000" spc="-50">
                <a:solidFill>
                  <a:srgbClr val="2E2E01"/>
                </a:solidFill>
                <a:latin typeface="游ゴシック"/>
                <a:cs typeface="游ゴシック"/>
              </a:rPr>
              <a:t>→</a:t>
            </a:r>
            <a:r>
              <a:rPr dirty="0" sz="2000">
                <a:solidFill>
                  <a:srgbClr val="2E2E01"/>
                </a:solidFill>
                <a:latin typeface="游ゴシック"/>
                <a:cs typeface="游ゴシック"/>
              </a:rPr>
              <a:t>	</a:t>
            </a:r>
            <a:r>
              <a:rPr dirty="0" sz="2000" spc="-5">
                <a:latin typeface="游ゴシック"/>
                <a:cs typeface="游ゴシック"/>
              </a:rPr>
              <a:t>タグボートなどで曳航してリスクのない場所に移動する</a:t>
            </a:r>
            <a:endParaRPr sz="2000">
              <a:latin typeface="游ゴシック"/>
              <a:cs typeface="游ゴシック"/>
            </a:endParaRPr>
          </a:p>
          <a:p>
            <a:pPr marL="387985" indent="-342900">
              <a:lnSpc>
                <a:spcPct val="100000"/>
              </a:lnSpc>
              <a:spcBef>
                <a:spcPts val="815"/>
              </a:spcBef>
              <a:buClr>
                <a:srgbClr val="A6A6A6"/>
              </a:buClr>
              <a:buFont typeface="Wingdings"/>
              <a:buChar char=""/>
              <a:tabLst>
                <a:tab pos="387985" algn="l"/>
              </a:tabLst>
            </a:pPr>
            <a:r>
              <a:rPr dirty="0" sz="2000" spc="-5">
                <a:solidFill>
                  <a:srgbClr val="2E2E01"/>
                </a:solidFill>
                <a:latin typeface="游ゴシック"/>
                <a:cs typeface="游ゴシック"/>
              </a:rPr>
              <a:t>陸上原発では原⼦炉直下に新たな活断層が確認された場合廃炉となる</a:t>
            </a:r>
            <a:endParaRPr sz="2000">
              <a:latin typeface="游ゴシック"/>
              <a:cs typeface="游ゴシック"/>
            </a:endParaRPr>
          </a:p>
          <a:p>
            <a:pPr marL="299085">
              <a:lnSpc>
                <a:spcPct val="100000"/>
              </a:lnSpc>
              <a:spcBef>
                <a:spcPts val="790"/>
              </a:spcBef>
              <a:tabLst>
                <a:tab pos="807085" algn="l"/>
              </a:tabLst>
            </a:pPr>
            <a:r>
              <a:rPr dirty="0" sz="2000" spc="-50">
                <a:solidFill>
                  <a:srgbClr val="2E2E01"/>
                </a:solidFill>
                <a:latin typeface="游ゴシック"/>
                <a:cs typeface="游ゴシック"/>
              </a:rPr>
              <a:t>→</a:t>
            </a:r>
            <a:r>
              <a:rPr dirty="0" sz="2000">
                <a:solidFill>
                  <a:srgbClr val="2E2E01"/>
                </a:solidFill>
                <a:latin typeface="游ゴシック"/>
                <a:cs typeface="游ゴシック"/>
              </a:rPr>
              <a:t>	</a:t>
            </a:r>
            <a:r>
              <a:rPr dirty="0" sz="2000">
                <a:solidFill>
                  <a:srgbClr val="FF0000"/>
                </a:solidFill>
                <a:latin typeface="游ゴシック"/>
                <a:cs typeface="游ゴシック"/>
              </a:rPr>
              <a:t>投資リスクの抑制</a:t>
            </a:r>
            <a:r>
              <a:rPr dirty="0" sz="2000" spc="-15">
                <a:solidFill>
                  <a:srgbClr val="2E2E01"/>
                </a:solidFill>
                <a:latin typeface="游ゴシック"/>
                <a:cs typeface="游ゴシック"/>
              </a:rPr>
              <a:t>に繋がる</a:t>
            </a:r>
            <a:endParaRPr sz="2000">
              <a:latin typeface="游ゴシック"/>
              <a:cs typeface="游ゴシック"/>
            </a:endParaRPr>
          </a:p>
          <a:p>
            <a:pPr marL="387985" indent="-342900">
              <a:lnSpc>
                <a:spcPct val="100000"/>
              </a:lnSpc>
              <a:spcBef>
                <a:spcPts val="795"/>
              </a:spcBef>
              <a:buClr>
                <a:srgbClr val="A6A6A6"/>
              </a:buClr>
              <a:buFont typeface="Wingdings"/>
              <a:buChar char=""/>
              <a:tabLst>
                <a:tab pos="387985" algn="l"/>
              </a:tabLst>
            </a:pPr>
            <a:r>
              <a:rPr dirty="0" sz="2000" spc="-5">
                <a:solidFill>
                  <a:srgbClr val="2E2E01"/>
                </a:solidFill>
                <a:latin typeface="游ゴシック"/>
                <a:cs typeface="游ゴシック"/>
              </a:rPr>
              <a:t>⼤規模災害で電源の復旧が難しい地域に対し、移動して電⼒を供給</a:t>
            </a:r>
            <a:endParaRPr sz="2000">
              <a:latin typeface="游ゴシック"/>
              <a:cs typeface="游ゴシック"/>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0422255" y="5308513"/>
            <a:ext cx="193675" cy="214629"/>
          </a:xfrm>
          <a:prstGeom prst="rect">
            <a:avLst/>
          </a:prstGeom>
        </p:spPr>
        <p:txBody>
          <a:bodyPr wrap="square" lIns="0" tIns="0" rIns="0" bIns="0" rtlCol="0" vert="horz">
            <a:spAutoFit/>
          </a:bodyPr>
          <a:lstStyle/>
          <a:p>
            <a:pPr>
              <a:lnSpc>
                <a:spcPct val="100000"/>
              </a:lnSpc>
            </a:pPr>
            <a:r>
              <a:rPr dirty="0" sz="1400" spc="-25">
                <a:solidFill>
                  <a:srgbClr val="40458C"/>
                </a:solidFill>
                <a:latin typeface="Tahoma"/>
                <a:cs typeface="Tahoma"/>
              </a:rPr>
              <a:t>37</a:t>
            </a:r>
            <a:endParaRPr sz="1400">
              <a:latin typeface="Tahoma"/>
              <a:cs typeface="Tahoma"/>
            </a:endParaRPr>
          </a:p>
        </p:txBody>
      </p:sp>
      <p:sp>
        <p:nvSpPr>
          <p:cNvPr id="3" name="object 3"/>
          <p:cNvSpPr txBox="1">
            <a:spLocks noGrp="1"/>
          </p:cNvSpPr>
          <p:nvPr>
            <p:ph type="title"/>
          </p:nvPr>
        </p:nvSpPr>
        <p:spPr>
          <a:xfrm>
            <a:off x="1631873" y="123444"/>
            <a:ext cx="8676005"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【追加の⻑所】 海外への原発輸出が容易になる</a:t>
            </a:r>
          </a:p>
        </p:txBody>
      </p:sp>
      <p:sp>
        <p:nvSpPr>
          <p:cNvPr id="4" name="object 4" descr=""/>
          <p:cNvSpPr txBox="1"/>
          <p:nvPr/>
        </p:nvSpPr>
        <p:spPr>
          <a:xfrm>
            <a:off x="1010854" y="671179"/>
            <a:ext cx="9854565" cy="1554480"/>
          </a:xfrm>
          <a:prstGeom prst="rect">
            <a:avLst/>
          </a:prstGeom>
          <a:ln w="6350">
            <a:solidFill>
              <a:srgbClr val="000000"/>
            </a:solidFill>
          </a:ln>
        </p:spPr>
        <p:txBody>
          <a:bodyPr wrap="square" lIns="0" tIns="19685" rIns="0" bIns="0" rtlCol="0" vert="horz">
            <a:spAutoFit/>
          </a:bodyPr>
          <a:lstStyle/>
          <a:p>
            <a:pPr marL="433705" indent="-342265">
              <a:lnSpc>
                <a:spcPct val="100000"/>
              </a:lnSpc>
              <a:spcBef>
                <a:spcPts val="155"/>
              </a:spcBef>
              <a:buClr>
                <a:srgbClr val="A6A6A6"/>
              </a:buClr>
              <a:buFont typeface="Wingdings"/>
              <a:buChar char=""/>
              <a:tabLst>
                <a:tab pos="433705" algn="l"/>
              </a:tabLst>
            </a:pPr>
            <a:r>
              <a:rPr dirty="0" sz="2000" spc="-5">
                <a:latin typeface="游ゴシック"/>
                <a:cs typeface="游ゴシック"/>
              </a:rPr>
              <a:t>東南アジアは津波や地震が多く、陸上の原発建設は難しい</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dirty="0" sz="2000" spc="-5">
                <a:latin typeface="游ゴシック"/>
                <a:cs typeface="游ゴシック"/>
              </a:rPr>
              <a:t>海外の原発建設は地元での建設要員の雇⽤が難しく、計画遅延が頻発</a:t>
            </a:r>
            <a:endParaRPr sz="2000">
              <a:latin typeface="游ゴシック"/>
              <a:cs typeface="游ゴシック"/>
            </a:endParaRPr>
          </a:p>
          <a:p>
            <a:pPr marL="599440">
              <a:lnSpc>
                <a:spcPct val="100000"/>
              </a:lnSpc>
              <a:spcBef>
                <a:spcPts val="600"/>
              </a:spcBef>
            </a:pPr>
            <a:r>
              <a:rPr dirty="0" sz="2000" spc="-5">
                <a:latin typeface="游ゴシック"/>
                <a:cs typeface="游ゴシック"/>
              </a:rPr>
              <a:t>→ ⽇本で製造して曳航して⾏くことができるため、現地の環境に影響されない</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dirty="0" sz="2000" spc="-10">
                <a:latin typeface="游ゴシック"/>
                <a:cs typeface="游ゴシック"/>
              </a:rPr>
              <a:t>IAEA</a:t>
            </a:r>
            <a:r>
              <a:rPr dirty="0" sz="2000" spc="-5">
                <a:latin typeface="游ゴシック"/>
                <a:cs typeface="游ゴシック"/>
              </a:rPr>
              <a:t>の浮体原発のシンポジウムに、タイ、ベトナム、インドネシアからも参加</a:t>
            </a:r>
            <a:endParaRPr sz="2000">
              <a:latin typeface="游ゴシック"/>
              <a:cs typeface="游ゴシック"/>
            </a:endParaRPr>
          </a:p>
        </p:txBody>
      </p:sp>
      <p:pic>
        <p:nvPicPr>
          <p:cNvPr id="5" name="object 5" descr=""/>
          <p:cNvPicPr/>
          <p:nvPr/>
        </p:nvPicPr>
        <p:blipFill>
          <a:blip r:embed="rId2" cstate="print"/>
          <a:stretch>
            <a:fillRect/>
          </a:stretch>
        </p:blipFill>
        <p:spPr>
          <a:xfrm>
            <a:off x="985651" y="2330718"/>
            <a:ext cx="5738926" cy="3766334"/>
          </a:xfrm>
          <a:prstGeom prst="rect">
            <a:avLst/>
          </a:prstGeom>
        </p:spPr>
      </p:pic>
      <p:grpSp>
        <p:nvGrpSpPr>
          <p:cNvPr id="6" name="object 6" descr=""/>
          <p:cNvGrpSpPr/>
          <p:nvPr/>
        </p:nvGrpSpPr>
        <p:grpSpPr>
          <a:xfrm>
            <a:off x="7095685" y="2375573"/>
            <a:ext cx="5012055" cy="4086225"/>
            <a:chOff x="7095685" y="2375573"/>
            <a:chExt cx="5012055" cy="4086225"/>
          </a:xfrm>
        </p:grpSpPr>
        <p:pic>
          <p:nvPicPr>
            <p:cNvPr id="7" name="object 7" descr=""/>
            <p:cNvPicPr/>
            <p:nvPr/>
          </p:nvPicPr>
          <p:blipFill>
            <a:blip r:embed="rId3" cstate="print"/>
            <a:stretch>
              <a:fillRect/>
            </a:stretch>
          </p:blipFill>
          <p:spPr>
            <a:xfrm>
              <a:off x="9332974" y="4091600"/>
              <a:ext cx="2774309" cy="2370084"/>
            </a:xfrm>
            <a:prstGeom prst="rect">
              <a:avLst/>
            </a:prstGeom>
          </p:spPr>
        </p:pic>
        <p:pic>
          <p:nvPicPr>
            <p:cNvPr id="8" name="object 8" descr=""/>
            <p:cNvPicPr/>
            <p:nvPr/>
          </p:nvPicPr>
          <p:blipFill>
            <a:blip r:embed="rId4" cstate="print"/>
            <a:stretch>
              <a:fillRect/>
            </a:stretch>
          </p:blipFill>
          <p:spPr>
            <a:xfrm>
              <a:off x="7095685" y="2375573"/>
              <a:ext cx="2489194" cy="2396124"/>
            </a:xfrm>
            <a:prstGeom prst="rect">
              <a:avLst/>
            </a:prstGeom>
          </p:spPr>
        </p:pic>
      </p:grpSp>
      <p:sp>
        <p:nvSpPr>
          <p:cNvPr id="9" name="object 9" descr=""/>
          <p:cNvSpPr txBox="1"/>
          <p:nvPr/>
        </p:nvSpPr>
        <p:spPr>
          <a:xfrm>
            <a:off x="1125016" y="5084064"/>
            <a:ext cx="7990205" cy="1313180"/>
          </a:xfrm>
          <a:prstGeom prst="rect">
            <a:avLst/>
          </a:prstGeom>
        </p:spPr>
        <p:txBody>
          <a:bodyPr wrap="square" lIns="0" tIns="11430" rIns="0" bIns="0" rtlCol="0" vert="horz">
            <a:spAutoFit/>
          </a:bodyPr>
          <a:lstStyle/>
          <a:p>
            <a:pPr marL="6148705" marR="372110">
              <a:lnSpc>
                <a:spcPct val="100600"/>
              </a:lnSpc>
              <a:spcBef>
                <a:spcPts val="90"/>
              </a:spcBef>
              <a:tabLst>
                <a:tab pos="6950075" algn="l"/>
              </a:tabLst>
            </a:pPr>
            <a:r>
              <a:rPr dirty="0" sz="1100">
                <a:latin typeface="游ゴシック"/>
                <a:cs typeface="游ゴシック"/>
              </a:rPr>
              <a:t>Topan</a:t>
            </a:r>
            <a:r>
              <a:rPr dirty="0" sz="1100" spc="-25">
                <a:latin typeface="游ゴシック"/>
                <a:cs typeface="游ゴシック"/>
              </a:rPr>
              <a:t> </a:t>
            </a:r>
            <a:r>
              <a:rPr dirty="0" sz="1100" spc="-10">
                <a:latin typeface="游ゴシック"/>
                <a:cs typeface="游ゴシック"/>
              </a:rPr>
              <a:t>Setiadipura, Indonesia,</a:t>
            </a:r>
            <a:r>
              <a:rPr dirty="0" sz="1100">
                <a:latin typeface="游ゴシック"/>
                <a:cs typeface="游ゴシック"/>
              </a:rPr>
              <a:t>	</a:t>
            </a:r>
            <a:r>
              <a:rPr dirty="0" sz="1100" spc="-20">
                <a:latin typeface="游ゴシック"/>
                <a:cs typeface="游ゴシック"/>
              </a:rPr>
              <a:t>BRIN </a:t>
            </a:r>
            <a:r>
              <a:rPr dirty="0" sz="1100">
                <a:latin typeface="游ゴシック"/>
                <a:cs typeface="游ゴシック"/>
              </a:rPr>
              <a:t>National</a:t>
            </a:r>
            <a:r>
              <a:rPr dirty="0" sz="1100" spc="-55">
                <a:latin typeface="游ゴシック"/>
                <a:cs typeface="游ゴシック"/>
              </a:rPr>
              <a:t> </a:t>
            </a:r>
            <a:r>
              <a:rPr dirty="0" sz="1100">
                <a:latin typeface="游ゴシック"/>
                <a:cs typeface="游ゴシック"/>
              </a:rPr>
              <a:t>Research</a:t>
            </a:r>
            <a:r>
              <a:rPr dirty="0" sz="1100" spc="-50">
                <a:latin typeface="游ゴシック"/>
                <a:cs typeface="游ゴシック"/>
              </a:rPr>
              <a:t> </a:t>
            </a:r>
            <a:r>
              <a:rPr dirty="0" sz="1100" spc="-25">
                <a:latin typeface="游ゴシック"/>
                <a:cs typeface="游ゴシック"/>
              </a:rPr>
              <a:t>and </a:t>
            </a:r>
            <a:r>
              <a:rPr dirty="0" sz="1100">
                <a:latin typeface="游ゴシック"/>
                <a:cs typeface="游ゴシック"/>
              </a:rPr>
              <a:t>Innovation</a:t>
            </a:r>
            <a:r>
              <a:rPr dirty="0" sz="1100" spc="-55">
                <a:latin typeface="游ゴシック"/>
                <a:cs typeface="游ゴシック"/>
              </a:rPr>
              <a:t> </a:t>
            </a:r>
            <a:r>
              <a:rPr dirty="0" sz="1100" spc="-10">
                <a:latin typeface="游ゴシック"/>
                <a:cs typeface="游ゴシック"/>
              </a:rPr>
              <a:t>Agency</a:t>
            </a:r>
            <a:endParaRPr sz="1100">
              <a:latin typeface="游ゴシック"/>
              <a:cs typeface="游ゴシック"/>
            </a:endParaRPr>
          </a:p>
          <a:p>
            <a:pPr marL="6148705" marR="5080">
              <a:lnSpc>
                <a:spcPts val="1320"/>
              </a:lnSpc>
              <a:spcBef>
                <a:spcPts val="20"/>
              </a:spcBef>
            </a:pPr>
            <a:r>
              <a:rPr dirty="0" sz="1100">
                <a:latin typeface="游ゴシック"/>
                <a:cs typeface="游ゴシック"/>
              </a:rPr>
              <a:t>Research</a:t>
            </a:r>
            <a:r>
              <a:rPr dirty="0" sz="1100" spc="-35">
                <a:latin typeface="游ゴシック"/>
                <a:cs typeface="游ゴシック"/>
              </a:rPr>
              <a:t> </a:t>
            </a:r>
            <a:r>
              <a:rPr dirty="0" sz="1100">
                <a:latin typeface="游ゴシック"/>
                <a:cs typeface="游ゴシック"/>
              </a:rPr>
              <a:t>Center</a:t>
            </a:r>
            <a:r>
              <a:rPr dirty="0" sz="1100" spc="-35">
                <a:latin typeface="游ゴシック"/>
                <a:cs typeface="游ゴシック"/>
              </a:rPr>
              <a:t> </a:t>
            </a:r>
            <a:r>
              <a:rPr dirty="0" sz="1100">
                <a:latin typeface="游ゴシック"/>
                <a:cs typeface="游ゴシック"/>
              </a:rPr>
              <a:t>for</a:t>
            </a:r>
            <a:r>
              <a:rPr dirty="0" sz="1100" spc="-30">
                <a:latin typeface="游ゴシック"/>
                <a:cs typeface="游ゴシック"/>
              </a:rPr>
              <a:t> </a:t>
            </a:r>
            <a:r>
              <a:rPr dirty="0" sz="1100" spc="-10">
                <a:latin typeface="游ゴシック"/>
                <a:cs typeface="游ゴシック"/>
              </a:rPr>
              <a:t>Nuclear </a:t>
            </a:r>
            <a:r>
              <a:rPr dirty="0" sz="1100">
                <a:latin typeface="游ゴシック"/>
                <a:cs typeface="游ゴシック"/>
              </a:rPr>
              <a:t>Reactor</a:t>
            </a:r>
            <a:r>
              <a:rPr dirty="0" sz="1100" spc="-50">
                <a:latin typeface="游ゴシック"/>
                <a:cs typeface="游ゴシック"/>
              </a:rPr>
              <a:t> </a:t>
            </a:r>
            <a:r>
              <a:rPr dirty="0" sz="1100" spc="-10">
                <a:latin typeface="游ゴシック"/>
                <a:cs typeface="游ゴシック"/>
              </a:rPr>
              <a:t>Technology</a:t>
            </a:r>
            <a:endParaRPr sz="1100">
              <a:latin typeface="游ゴシック"/>
              <a:cs typeface="游ゴシック"/>
            </a:endParaRPr>
          </a:p>
          <a:p>
            <a:pPr marL="12700">
              <a:lnSpc>
                <a:spcPct val="100000"/>
              </a:lnSpc>
              <a:spcBef>
                <a:spcPts val="495"/>
              </a:spcBef>
            </a:pPr>
            <a:r>
              <a:rPr dirty="0" sz="1400">
                <a:latin typeface="游ゴシック"/>
                <a:cs typeface="游ゴシック"/>
              </a:rPr>
              <a:t>（⻘丸、⾚丸は地震、⻩⾊の線はプレート境界、⻩⾊の三⾓は⽕⼭</a:t>
            </a:r>
            <a:r>
              <a:rPr dirty="0" sz="1400" spc="-50">
                <a:latin typeface="游ゴシック"/>
                <a:cs typeface="游ゴシック"/>
              </a:rPr>
              <a:t>）</a:t>
            </a:r>
            <a:endParaRPr sz="1400">
              <a:latin typeface="游ゴシック"/>
              <a:cs typeface="游ゴシック"/>
            </a:endParaRPr>
          </a:p>
        </p:txBody>
      </p:sp>
      <p:sp>
        <p:nvSpPr>
          <p:cNvPr id="11" name="object 11"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2" name="object 12"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3" name="object 13"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37</a:t>
            </a:r>
            <a:r>
              <a:rPr dirty="0" spc="-10"/>
              <a:t>/47</a:t>
            </a:r>
          </a:p>
        </p:txBody>
      </p:sp>
      <p:sp>
        <p:nvSpPr>
          <p:cNvPr id="10" name="object 10" descr=""/>
          <p:cNvSpPr txBox="1"/>
          <p:nvPr/>
        </p:nvSpPr>
        <p:spPr>
          <a:xfrm>
            <a:off x="9704937" y="2556764"/>
            <a:ext cx="2168525" cy="754380"/>
          </a:xfrm>
          <a:prstGeom prst="rect">
            <a:avLst/>
          </a:prstGeom>
        </p:spPr>
        <p:txBody>
          <a:bodyPr wrap="square" lIns="0" tIns="23495" rIns="0" bIns="0" rtlCol="0" vert="horz">
            <a:spAutoFit/>
          </a:bodyPr>
          <a:lstStyle/>
          <a:p>
            <a:pPr marL="12700" marR="845819">
              <a:lnSpc>
                <a:spcPts val="1390"/>
              </a:lnSpc>
              <a:spcBef>
                <a:spcPts val="185"/>
              </a:spcBef>
            </a:pPr>
            <a:r>
              <a:rPr dirty="0" sz="1200">
                <a:latin typeface="游ゴシック"/>
                <a:cs typeface="游ゴシック"/>
              </a:rPr>
              <a:t>Phan</a:t>
            </a:r>
            <a:r>
              <a:rPr dirty="0" sz="1200" spc="-30">
                <a:latin typeface="游ゴシック"/>
                <a:cs typeface="游ゴシック"/>
              </a:rPr>
              <a:t> </a:t>
            </a:r>
            <a:r>
              <a:rPr dirty="0" sz="1200">
                <a:latin typeface="游ゴシック"/>
                <a:cs typeface="游ゴシック"/>
              </a:rPr>
              <a:t>Nhu</a:t>
            </a:r>
            <a:r>
              <a:rPr dirty="0" sz="1200" spc="-30">
                <a:latin typeface="游ゴシック"/>
                <a:cs typeface="游ゴシック"/>
              </a:rPr>
              <a:t> </a:t>
            </a:r>
            <a:r>
              <a:rPr dirty="0" sz="1200">
                <a:latin typeface="游ゴシック"/>
                <a:cs typeface="游ゴシック"/>
              </a:rPr>
              <a:t>Viet</a:t>
            </a:r>
            <a:r>
              <a:rPr dirty="0" sz="1200" spc="-25">
                <a:latin typeface="游ゴシック"/>
                <a:cs typeface="游ゴシック"/>
              </a:rPr>
              <a:t> Ha, </a:t>
            </a:r>
            <a:r>
              <a:rPr dirty="0" sz="1200">
                <a:latin typeface="游ゴシック"/>
                <a:cs typeface="游ゴシック"/>
              </a:rPr>
              <a:t>Viet</a:t>
            </a:r>
            <a:r>
              <a:rPr dirty="0" sz="1200" spc="-25">
                <a:latin typeface="游ゴシック"/>
                <a:cs typeface="游ゴシック"/>
              </a:rPr>
              <a:t> Nam</a:t>
            </a:r>
            <a:endParaRPr sz="1200">
              <a:latin typeface="游ゴシック"/>
              <a:cs typeface="游ゴシック"/>
            </a:endParaRPr>
          </a:p>
          <a:p>
            <a:pPr marL="12700" marR="5080">
              <a:lnSpc>
                <a:spcPts val="1390"/>
              </a:lnSpc>
              <a:spcBef>
                <a:spcPts val="125"/>
              </a:spcBef>
            </a:pPr>
            <a:r>
              <a:rPr dirty="0" sz="1200">
                <a:latin typeface="游ゴシック"/>
                <a:cs typeface="游ゴシック"/>
              </a:rPr>
              <a:t>Researcher</a:t>
            </a:r>
            <a:r>
              <a:rPr dirty="0" sz="1200" spc="-35">
                <a:latin typeface="游ゴシック"/>
                <a:cs typeface="游ゴシック"/>
              </a:rPr>
              <a:t> </a:t>
            </a:r>
            <a:r>
              <a:rPr dirty="0" sz="1200">
                <a:latin typeface="游ゴシック"/>
                <a:cs typeface="游ゴシック"/>
              </a:rPr>
              <a:t>&amp;</a:t>
            </a:r>
            <a:r>
              <a:rPr dirty="0" sz="1200" spc="-30">
                <a:latin typeface="游ゴシック"/>
                <a:cs typeface="游ゴシック"/>
              </a:rPr>
              <a:t> </a:t>
            </a:r>
            <a:r>
              <a:rPr dirty="0" sz="1200">
                <a:latin typeface="游ゴシック"/>
                <a:cs typeface="游ゴシック"/>
              </a:rPr>
              <a:t>Head</a:t>
            </a:r>
            <a:r>
              <a:rPr dirty="0" sz="1200" spc="-30">
                <a:latin typeface="游ゴシック"/>
                <a:cs typeface="游ゴシック"/>
              </a:rPr>
              <a:t> </a:t>
            </a:r>
            <a:r>
              <a:rPr dirty="0" sz="1200">
                <a:latin typeface="游ゴシック"/>
                <a:cs typeface="游ゴシック"/>
              </a:rPr>
              <a:t>of</a:t>
            </a:r>
            <a:r>
              <a:rPr dirty="0" sz="1200" spc="-35">
                <a:latin typeface="游ゴシック"/>
                <a:cs typeface="游ゴシック"/>
              </a:rPr>
              <a:t> </a:t>
            </a:r>
            <a:r>
              <a:rPr dirty="0" sz="1200" spc="-10">
                <a:latin typeface="游ゴシック"/>
                <a:cs typeface="游ゴシック"/>
              </a:rPr>
              <a:t>Nuclear </a:t>
            </a:r>
            <a:r>
              <a:rPr dirty="0" sz="1200">
                <a:latin typeface="游ゴシック"/>
                <a:cs typeface="游ゴシック"/>
              </a:rPr>
              <a:t>Energy</a:t>
            </a:r>
            <a:r>
              <a:rPr dirty="0" sz="1200" spc="-30">
                <a:latin typeface="游ゴシック"/>
                <a:cs typeface="游ゴシック"/>
              </a:rPr>
              <a:t> </a:t>
            </a:r>
            <a:r>
              <a:rPr dirty="0" sz="1200" spc="-10">
                <a:latin typeface="游ゴシック"/>
                <a:cs typeface="游ゴシック"/>
              </a:rPr>
              <a:t>Center</a:t>
            </a:r>
            <a:endParaRPr sz="1200">
              <a:latin typeface="游ゴシック"/>
              <a:cs typeface="游ゴシック"/>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0596" y="2566744"/>
            <a:ext cx="11645265" cy="3640454"/>
            <a:chOff x="330596" y="2566744"/>
            <a:chExt cx="11645265" cy="3640454"/>
          </a:xfrm>
        </p:grpSpPr>
        <p:sp>
          <p:nvSpPr>
            <p:cNvPr id="3" name="object 3" descr=""/>
            <p:cNvSpPr/>
            <p:nvPr/>
          </p:nvSpPr>
          <p:spPr>
            <a:xfrm>
              <a:off x="335358" y="4047139"/>
              <a:ext cx="11635740" cy="2155190"/>
            </a:xfrm>
            <a:custGeom>
              <a:avLst/>
              <a:gdLst/>
              <a:ahLst/>
              <a:cxnLst/>
              <a:rect l="l" t="t" r="r" b="b"/>
              <a:pathLst>
                <a:path w="11635740" h="2155190">
                  <a:moveTo>
                    <a:pt x="11635658" y="0"/>
                  </a:moveTo>
                  <a:lnTo>
                    <a:pt x="0" y="0"/>
                  </a:lnTo>
                  <a:lnTo>
                    <a:pt x="0" y="2155112"/>
                  </a:lnTo>
                  <a:lnTo>
                    <a:pt x="11635658" y="2155112"/>
                  </a:lnTo>
                  <a:lnTo>
                    <a:pt x="11635658" y="0"/>
                  </a:lnTo>
                  <a:close/>
                </a:path>
              </a:pathLst>
            </a:custGeom>
            <a:solidFill>
              <a:srgbClr val="0070C0"/>
            </a:solidFill>
          </p:spPr>
          <p:txBody>
            <a:bodyPr wrap="square" lIns="0" tIns="0" rIns="0" bIns="0" rtlCol="0"/>
            <a:lstStyle/>
            <a:p/>
          </p:txBody>
        </p:sp>
        <p:sp>
          <p:nvSpPr>
            <p:cNvPr id="4" name="object 4" descr=""/>
            <p:cNvSpPr/>
            <p:nvPr/>
          </p:nvSpPr>
          <p:spPr>
            <a:xfrm>
              <a:off x="335358" y="4047139"/>
              <a:ext cx="11635740" cy="2155190"/>
            </a:xfrm>
            <a:custGeom>
              <a:avLst/>
              <a:gdLst/>
              <a:ahLst/>
              <a:cxnLst/>
              <a:rect l="l" t="t" r="r" b="b"/>
              <a:pathLst>
                <a:path w="11635740" h="2155190">
                  <a:moveTo>
                    <a:pt x="0" y="0"/>
                  </a:moveTo>
                  <a:lnTo>
                    <a:pt x="11635659" y="0"/>
                  </a:lnTo>
                  <a:lnTo>
                    <a:pt x="11635659" y="2155112"/>
                  </a:lnTo>
                  <a:lnTo>
                    <a:pt x="0" y="2155112"/>
                  </a:lnTo>
                  <a:lnTo>
                    <a:pt x="0" y="0"/>
                  </a:lnTo>
                  <a:close/>
                </a:path>
              </a:pathLst>
            </a:custGeom>
            <a:ln w="9525">
              <a:solidFill>
                <a:srgbClr val="40458C"/>
              </a:solidFill>
            </a:ln>
          </p:spPr>
          <p:txBody>
            <a:bodyPr wrap="square" lIns="0" tIns="0" rIns="0" bIns="0" rtlCol="0"/>
            <a:lstStyle/>
            <a:p/>
          </p:txBody>
        </p:sp>
        <p:pic>
          <p:nvPicPr>
            <p:cNvPr id="5" name="object 5" descr=""/>
            <p:cNvPicPr/>
            <p:nvPr/>
          </p:nvPicPr>
          <p:blipFill>
            <a:blip r:embed="rId2" cstate="print"/>
            <a:stretch>
              <a:fillRect/>
            </a:stretch>
          </p:blipFill>
          <p:spPr>
            <a:xfrm>
              <a:off x="6358128" y="3407663"/>
              <a:ext cx="1722120" cy="1804416"/>
            </a:xfrm>
            <a:prstGeom prst="rect">
              <a:avLst/>
            </a:prstGeom>
          </p:spPr>
        </p:pic>
        <p:pic>
          <p:nvPicPr>
            <p:cNvPr id="6" name="object 6" descr=""/>
            <p:cNvPicPr/>
            <p:nvPr/>
          </p:nvPicPr>
          <p:blipFill>
            <a:blip r:embed="rId3" cstate="print"/>
            <a:stretch>
              <a:fillRect/>
            </a:stretch>
          </p:blipFill>
          <p:spPr>
            <a:xfrm>
              <a:off x="9555479" y="3425951"/>
              <a:ext cx="1722120" cy="1804416"/>
            </a:xfrm>
            <a:prstGeom prst="rect">
              <a:avLst/>
            </a:prstGeom>
          </p:spPr>
        </p:pic>
        <p:pic>
          <p:nvPicPr>
            <p:cNvPr id="7" name="object 7" descr=""/>
            <p:cNvPicPr/>
            <p:nvPr/>
          </p:nvPicPr>
          <p:blipFill>
            <a:blip r:embed="rId4" cstate="print"/>
            <a:stretch>
              <a:fillRect/>
            </a:stretch>
          </p:blipFill>
          <p:spPr>
            <a:xfrm>
              <a:off x="9877389" y="3859992"/>
              <a:ext cx="1080119" cy="1289057"/>
            </a:xfrm>
            <a:prstGeom prst="rect">
              <a:avLst/>
            </a:prstGeom>
          </p:spPr>
        </p:pic>
        <p:sp>
          <p:nvSpPr>
            <p:cNvPr id="8" name="object 8" descr=""/>
            <p:cNvSpPr/>
            <p:nvPr/>
          </p:nvSpPr>
          <p:spPr>
            <a:xfrm>
              <a:off x="8335569" y="3664772"/>
              <a:ext cx="933450" cy="382905"/>
            </a:xfrm>
            <a:custGeom>
              <a:avLst/>
              <a:gdLst/>
              <a:ahLst/>
              <a:cxnLst/>
              <a:rect l="l" t="t" r="r" b="b"/>
              <a:pathLst>
                <a:path w="933450" h="382904">
                  <a:moveTo>
                    <a:pt x="742128" y="0"/>
                  </a:moveTo>
                  <a:lnTo>
                    <a:pt x="742128" y="95591"/>
                  </a:lnTo>
                  <a:lnTo>
                    <a:pt x="0" y="95591"/>
                  </a:lnTo>
                  <a:lnTo>
                    <a:pt x="0" y="286774"/>
                  </a:lnTo>
                  <a:lnTo>
                    <a:pt x="742128" y="286774"/>
                  </a:lnTo>
                  <a:lnTo>
                    <a:pt x="742128" y="382366"/>
                  </a:lnTo>
                  <a:lnTo>
                    <a:pt x="933311" y="191184"/>
                  </a:lnTo>
                  <a:lnTo>
                    <a:pt x="742128" y="0"/>
                  </a:lnTo>
                  <a:close/>
                </a:path>
              </a:pathLst>
            </a:custGeom>
            <a:solidFill>
              <a:srgbClr val="FFFF00"/>
            </a:solidFill>
          </p:spPr>
          <p:txBody>
            <a:bodyPr wrap="square" lIns="0" tIns="0" rIns="0" bIns="0" rtlCol="0"/>
            <a:lstStyle/>
            <a:p/>
          </p:txBody>
        </p:sp>
        <p:sp>
          <p:nvSpPr>
            <p:cNvPr id="9" name="object 9" descr=""/>
            <p:cNvSpPr/>
            <p:nvPr/>
          </p:nvSpPr>
          <p:spPr>
            <a:xfrm>
              <a:off x="8335569" y="3664772"/>
              <a:ext cx="933450" cy="382905"/>
            </a:xfrm>
            <a:custGeom>
              <a:avLst/>
              <a:gdLst/>
              <a:ahLst/>
              <a:cxnLst/>
              <a:rect l="l" t="t" r="r" b="b"/>
              <a:pathLst>
                <a:path w="933450" h="382904">
                  <a:moveTo>
                    <a:pt x="0" y="95592"/>
                  </a:moveTo>
                  <a:lnTo>
                    <a:pt x="742128" y="95592"/>
                  </a:lnTo>
                  <a:lnTo>
                    <a:pt x="742128" y="0"/>
                  </a:lnTo>
                  <a:lnTo>
                    <a:pt x="933310" y="191184"/>
                  </a:lnTo>
                  <a:lnTo>
                    <a:pt x="742128" y="382367"/>
                  </a:lnTo>
                  <a:lnTo>
                    <a:pt x="742128" y="286775"/>
                  </a:lnTo>
                  <a:lnTo>
                    <a:pt x="0" y="286775"/>
                  </a:lnTo>
                  <a:lnTo>
                    <a:pt x="0" y="95592"/>
                  </a:lnTo>
                  <a:close/>
                </a:path>
              </a:pathLst>
            </a:custGeom>
            <a:ln w="9525">
              <a:solidFill>
                <a:srgbClr val="40458C"/>
              </a:solidFill>
            </a:ln>
          </p:spPr>
          <p:txBody>
            <a:bodyPr wrap="square" lIns="0" tIns="0" rIns="0" bIns="0" rtlCol="0"/>
            <a:lstStyle/>
            <a:p/>
          </p:txBody>
        </p:sp>
        <p:pic>
          <p:nvPicPr>
            <p:cNvPr id="10" name="object 10" descr=""/>
            <p:cNvPicPr/>
            <p:nvPr/>
          </p:nvPicPr>
          <p:blipFill>
            <a:blip r:embed="rId5" cstate="print"/>
            <a:stretch>
              <a:fillRect/>
            </a:stretch>
          </p:blipFill>
          <p:spPr>
            <a:xfrm>
              <a:off x="480289" y="2566744"/>
              <a:ext cx="4444985" cy="1536517"/>
            </a:xfrm>
            <a:prstGeom prst="rect">
              <a:avLst/>
            </a:prstGeom>
          </p:spPr>
        </p:pic>
        <p:pic>
          <p:nvPicPr>
            <p:cNvPr id="11" name="object 11" descr=""/>
            <p:cNvPicPr/>
            <p:nvPr/>
          </p:nvPicPr>
          <p:blipFill>
            <a:blip r:embed="rId6" cstate="print"/>
            <a:stretch>
              <a:fillRect/>
            </a:stretch>
          </p:blipFill>
          <p:spPr>
            <a:xfrm>
              <a:off x="1053140" y="2800106"/>
              <a:ext cx="3038840" cy="1013672"/>
            </a:xfrm>
            <a:prstGeom prst="rect">
              <a:avLst/>
            </a:prstGeom>
          </p:spPr>
        </p:pic>
        <p:sp>
          <p:nvSpPr>
            <p:cNvPr id="12" name="object 12" descr=""/>
            <p:cNvSpPr/>
            <p:nvPr/>
          </p:nvSpPr>
          <p:spPr>
            <a:xfrm>
              <a:off x="5067809" y="3666444"/>
              <a:ext cx="1004569" cy="381000"/>
            </a:xfrm>
            <a:custGeom>
              <a:avLst/>
              <a:gdLst/>
              <a:ahLst/>
              <a:cxnLst/>
              <a:rect l="l" t="t" r="r" b="b"/>
              <a:pathLst>
                <a:path w="1004570" h="381000">
                  <a:moveTo>
                    <a:pt x="190346" y="0"/>
                  </a:moveTo>
                  <a:lnTo>
                    <a:pt x="0" y="190348"/>
                  </a:lnTo>
                  <a:lnTo>
                    <a:pt x="190346" y="380695"/>
                  </a:lnTo>
                  <a:lnTo>
                    <a:pt x="190346" y="285521"/>
                  </a:lnTo>
                  <a:lnTo>
                    <a:pt x="1004228" y="285521"/>
                  </a:lnTo>
                  <a:lnTo>
                    <a:pt x="1004228" y="95173"/>
                  </a:lnTo>
                  <a:lnTo>
                    <a:pt x="190346" y="95173"/>
                  </a:lnTo>
                  <a:lnTo>
                    <a:pt x="190346" y="0"/>
                  </a:lnTo>
                  <a:close/>
                </a:path>
              </a:pathLst>
            </a:custGeom>
            <a:solidFill>
              <a:srgbClr val="FFFF00"/>
            </a:solidFill>
          </p:spPr>
          <p:txBody>
            <a:bodyPr wrap="square" lIns="0" tIns="0" rIns="0" bIns="0" rtlCol="0"/>
            <a:lstStyle/>
            <a:p/>
          </p:txBody>
        </p:sp>
        <p:sp>
          <p:nvSpPr>
            <p:cNvPr id="13" name="object 13" descr=""/>
            <p:cNvSpPr/>
            <p:nvPr/>
          </p:nvSpPr>
          <p:spPr>
            <a:xfrm>
              <a:off x="5067808" y="3666444"/>
              <a:ext cx="1004569" cy="381000"/>
            </a:xfrm>
            <a:custGeom>
              <a:avLst/>
              <a:gdLst/>
              <a:ahLst/>
              <a:cxnLst/>
              <a:rect l="l" t="t" r="r" b="b"/>
              <a:pathLst>
                <a:path w="1004570" h="381000">
                  <a:moveTo>
                    <a:pt x="1004229" y="95173"/>
                  </a:moveTo>
                  <a:lnTo>
                    <a:pt x="190346" y="95173"/>
                  </a:lnTo>
                  <a:lnTo>
                    <a:pt x="190346" y="0"/>
                  </a:lnTo>
                  <a:lnTo>
                    <a:pt x="0" y="190348"/>
                  </a:lnTo>
                  <a:lnTo>
                    <a:pt x="190346" y="380695"/>
                  </a:lnTo>
                  <a:lnTo>
                    <a:pt x="190346" y="285521"/>
                  </a:lnTo>
                  <a:lnTo>
                    <a:pt x="1004229" y="285521"/>
                  </a:lnTo>
                  <a:lnTo>
                    <a:pt x="1004229" y="95173"/>
                  </a:lnTo>
                  <a:close/>
                </a:path>
              </a:pathLst>
            </a:custGeom>
            <a:ln w="9525">
              <a:solidFill>
                <a:srgbClr val="40458C"/>
              </a:solidFill>
            </a:ln>
          </p:spPr>
          <p:txBody>
            <a:bodyPr wrap="square" lIns="0" tIns="0" rIns="0" bIns="0" rtlCol="0"/>
            <a:lstStyle/>
            <a:p/>
          </p:txBody>
        </p:sp>
      </p:grpSp>
      <p:sp>
        <p:nvSpPr>
          <p:cNvPr id="14" name="object 14" descr=""/>
          <p:cNvSpPr txBox="1"/>
          <p:nvPr/>
        </p:nvSpPr>
        <p:spPr>
          <a:xfrm>
            <a:off x="8671877" y="5362955"/>
            <a:ext cx="3162300" cy="635000"/>
          </a:xfrm>
          <a:prstGeom prst="rect">
            <a:avLst/>
          </a:prstGeom>
        </p:spPr>
        <p:txBody>
          <a:bodyPr wrap="square" lIns="0" tIns="12700" rIns="0" bIns="0" rtlCol="0" vert="horz">
            <a:spAutoFit/>
          </a:bodyPr>
          <a:lstStyle/>
          <a:p>
            <a:pPr marL="63500">
              <a:lnSpc>
                <a:spcPct val="100000"/>
              </a:lnSpc>
              <a:spcBef>
                <a:spcPts val="100"/>
              </a:spcBef>
              <a:tabLst>
                <a:tab pos="2094864" algn="l"/>
              </a:tabLst>
            </a:pPr>
            <a:r>
              <a:rPr dirty="0" sz="2000">
                <a:solidFill>
                  <a:srgbClr val="FFFFFF"/>
                </a:solidFill>
                <a:latin typeface="游ゴシック"/>
                <a:cs typeface="游ゴシック"/>
              </a:rPr>
              <a:t>安定なゼロエ</a:t>
            </a:r>
            <a:r>
              <a:rPr dirty="0" sz="2000" spc="-720">
                <a:solidFill>
                  <a:srgbClr val="FFFFFF"/>
                </a:solidFill>
                <a:latin typeface="游ゴシック"/>
                <a:cs typeface="游ゴシック"/>
              </a:rPr>
              <a:t>ミ</a:t>
            </a:r>
            <a:r>
              <a:rPr dirty="0" baseline="45634" sz="2100" spc="-75">
                <a:solidFill>
                  <a:srgbClr val="40458C"/>
                </a:solidFill>
                <a:latin typeface="Tahoma"/>
                <a:cs typeface="Tahoma"/>
              </a:rPr>
              <a:t>3</a:t>
            </a:r>
            <a:r>
              <a:rPr dirty="0" sz="2000" spc="-1960">
                <a:solidFill>
                  <a:srgbClr val="FFFFFF"/>
                </a:solidFill>
                <a:latin typeface="游ゴシック"/>
                <a:cs typeface="游ゴシック"/>
              </a:rPr>
              <a:t>電</a:t>
            </a:r>
            <a:r>
              <a:rPr dirty="0" baseline="45634" sz="2100" spc="-75">
                <a:solidFill>
                  <a:srgbClr val="40458C"/>
                </a:solidFill>
                <a:latin typeface="Tahoma"/>
                <a:cs typeface="Tahoma"/>
              </a:rPr>
              <a:t>8</a:t>
            </a:r>
            <a:r>
              <a:rPr dirty="0" baseline="45634" sz="2100">
                <a:solidFill>
                  <a:srgbClr val="40458C"/>
                </a:solidFill>
                <a:latin typeface="Tahoma"/>
                <a:cs typeface="Tahoma"/>
              </a:rPr>
              <a:t>	</a:t>
            </a:r>
            <a:r>
              <a:rPr dirty="0" sz="2000">
                <a:solidFill>
                  <a:srgbClr val="FFFFFF"/>
                </a:solidFill>
                <a:latin typeface="游ゴシック"/>
                <a:cs typeface="游ゴシック"/>
              </a:rPr>
              <a:t>源の確</a:t>
            </a:r>
            <a:r>
              <a:rPr dirty="0" sz="2000" spc="-50">
                <a:solidFill>
                  <a:srgbClr val="FFFFFF"/>
                </a:solidFill>
                <a:latin typeface="游ゴシック"/>
                <a:cs typeface="游ゴシック"/>
              </a:rPr>
              <a:t>保</a:t>
            </a:r>
            <a:endParaRPr sz="2000">
              <a:latin typeface="游ゴシック"/>
              <a:cs typeface="游ゴシック"/>
            </a:endParaRPr>
          </a:p>
          <a:p>
            <a:pPr marL="63500">
              <a:lnSpc>
                <a:spcPct val="100000"/>
              </a:lnSpc>
            </a:pPr>
            <a:r>
              <a:rPr dirty="0" sz="2000" spc="-10">
                <a:solidFill>
                  <a:srgbClr val="FFFFFF"/>
                </a:solidFill>
                <a:latin typeface="游ゴシック"/>
                <a:cs typeface="游ゴシック"/>
              </a:rPr>
              <a:t>地震等の災害抑⽌</a:t>
            </a:r>
            <a:endParaRPr sz="2000">
              <a:latin typeface="游ゴシック"/>
              <a:cs typeface="游ゴシック"/>
            </a:endParaRPr>
          </a:p>
        </p:txBody>
      </p:sp>
      <p:sp>
        <p:nvSpPr>
          <p:cNvPr id="15" name="object 15"/>
          <p:cNvSpPr txBox="1">
            <a:spLocks noGrp="1"/>
          </p:cNvSpPr>
          <p:nvPr>
            <p:ph type="title"/>
          </p:nvPr>
        </p:nvSpPr>
        <p:spPr>
          <a:xfrm>
            <a:off x="716048" y="135636"/>
            <a:ext cx="10185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浮体原発電による⽔素製造・データセンターへ電⼒供給</a:t>
            </a:r>
          </a:p>
        </p:txBody>
      </p:sp>
      <p:sp>
        <p:nvSpPr>
          <p:cNvPr id="16" name="object 16" descr=""/>
          <p:cNvSpPr/>
          <p:nvPr/>
        </p:nvSpPr>
        <p:spPr>
          <a:xfrm>
            <a:off x="1343472" y="912474"/>
            <a:ext cx="9937115" cy="1323975"/>
          </a:xfrm>
          <a:custGeom>
            <a:avLst/>
            <a:gdLst/>
            <a:ahLst/>
            <a:cxnLst/>
            <a:rect l="l" t="t" r="r" b="b"/>
            <a:pathLst>
              <a:path w="9937115" h="1323975">
                <a:moveTo>
                  <a:pt x="0" y="0"/>
                </a:moveTo>
                <a:lnTo>
                  <a:pt x="9937104" y="0"/>
                </a:lnTo>
                <a:lnTo>
                  <a:pt x="9937104" y="1323399"/>
                </a:lnTo>
                <a:lnTo>
                  <a:pt x="0" y="1323399"/>
                </a:lnTo>
                <a:lnTo>
                  <a:pt x="0" y="0"/>
                </a:lnTo>
                <a:close/>
              </a:path>
            </a:pathLst>
          </a:custGeom>
          <a:ln w="9525">
            <a:solidFill>
              <a:srgbClr val="40458C"/>
            </a:solidFill>
          </a:ln>
        </p:spPr>
        <p:txBody>
          <a:bodyPr wrap="square" lIns="0" tIns="0" rIns="0" bIns="0" rtlCol="0"/>
          <a:lstStyle/>
          <a:p/>
        </p:txBody>
      </p:sp>
      <p:sp>
        <p:nvSpPr>
          <p:cNvPr id="17" name="object 17" descr=""/>
          <p:cNvSpPr txBox="1"/>
          <p:nvPr/>
        </p:nvSpPr>
        <p:spPr>
          <a:xfrm>
            <a:off x="1632376" y="918971"/>
            <a:ext cx="8691880" cy="1264920"/>
          </a:xfrm>
          <a:prstGeom prst="rect">
            <a:avLst/>
          </a:prstGeom>
        </p:spPr>
        <p:txBody>
          <a:bodyPr wrap="square" lIns="0" tIns="12700" rIns="0" bIns="0" rtlCol="0" vert="horz">
            <a:spAutoFit/>
          </a:bodyPr>
          <a:lstStyle/>
          <a:p>
            <a:pPr marL="297180" indent="-284480">
              <a:lnSpc>
                <a:spcPct val="100000"/>
              </a:lnSpc>
              <a:spcBef>
                <a:spcPts val="100"/>
              </a:spcBef>
              <a:buClr>
                <a:srgbClr val="A6A6A6"/>
              </a:buClr>
              <a:buSzPct val="140000"/>
              <a:buFont typeface="Calibri"/>
              <a:buChar char="●"/>
              <a:tabLst>
                <a:tab pos="297180" algn="l"/>
              </a:tabLst>
            </a:pPr>
            <a:r>
              <a:rPr dirty="0" sz="2000" spc="-5">
                <a:latin typeface="游ゴシック"/>
                <a:cs typeface="游ゴシック"/>
              </a:rPr>
              <a:t>航空や遠洋航海の船舶など電化が難しく、⽔素や合成燃料に期待している</a:t>
            </a:r>
            <a:endParaRPr sz="2000">
              <a:latin typeface="游ゴシック"/>
              <a:cs typeface="游ゴシック"/>
            </a:endParaRPr>
          </a:p>
          <a:p>
            <a:pPr marL="297180" indent="-284480">
              <a:lnSpc>
                <a:spcPct val="100000"/>
              </a:lnSpc>
              <a:buClr>
                <a:srgbClr val="A6A6A6"/>
              </a:buClr>
              <a:buSzPct val="140000"/>
              <a:buFont typeface="Calibri"/>
              <a:buChar char="●"/>
              <a:tabLst>
                <a:tab pos="297180" algn="l"/>
              </a:tabLst>
            </a:pPr>
            <a:r>
              <a:rPr dirty="0" sz="2000" spc="-5">
                <a:latin typeface="游ゴシック"/>
                <a:cs typeface="游ゴシック"/>
              </a:rPr>
              <a:t>⽔素やアンモニア製造にも電⼒が必要</a:t>
            </a:r>
            <a:endParaRPr sz="2000">
              <a:latin typeface="游ゴシック"/>
              <a:cs typeface="游ゴシック"/>
            </a:endParaRPr>
          </a:p>
          <a:p>
            <a:pPr marL="297180" indent="-284480">
              <a:lnSpc>
                <a:spcPct val="100000"/>
              </a:lnSpc>
              <a:buClr>
                <a:srgbClr val="A6A6A6"/>
              </a:buClr>
              <a:buSzPct val="140000"/>
              <a:buFont typeface="Calibri"/>
              <a:buChar char="●"/>
              <a:tabLst>
                <a:tab pos="297180" algn="l"/>
              </a:tabLst>
            </a:pPr>
            <a:r>
              <a:rPr dirty="0" sz="2000">
                <a:latin typeface="游ゴシック"/>
                <a:cs typeface="游ゴシック"/>
              </a:rPr>
              <a:t>データセンター、</a:t>
            </a:r>
            <a:r>
              <a:rPr dirty="0" sz="2000" spc="-10">
                <a:latin typeface="游ゴシック"/>
                <a:cs typeface="游ゴシック"/>
              </a:rPr>
              <a:t>AI</a:t>
            </a:r>
            <a:r>
              <a:rPr dirty="0" sz="2000" spc="-5">
                <a:latin typeface="游ゴシック"/>
                <a:cs typeface="游ゴシック"/>
              </a:rPr>
              <a:t>など⼤量に電気を必要とする</a:t>
            </a:r>
            <a:endParaRPr sz="2000">
              <a:latin typeface="游ゴシック"/>
              <a:cs typeface="游ゴシック"/>
            </a:endParaRPr>
          </a:p>
          <a:p>
            <a:pPr marL="297180" indent="-284480">
              <a:lnSpc>
                <a:spcPct val="100000"/>
              </a:lnSpc>
              <a:buClr>
                <a:srgbClr val="A6A6A6"/>
              </a:buClr>
              <a:buSzPct val="140000"/>
              <a:buFont typeface="Calibri"/>
              <a:buChar char="●"/>
              <a:tabLst>
                <a:tab pos="297180" algn="l"/>
              </a:tabLst>
            </a:pPr>
            <a:r>
              <a:rPr dirty="0" sz="2000">
                <a:latin typeface="游ゴシック"/>
                <a:cs typeface="游ゴシック"/>
              </a:rPr>
              <a:t>化学産業、</a:t>
            </a:r>
            <a:r>
              <a:rPr dirty="0" sz="2000" spc="-10">
                <a:latin typeface="游ゴシック"/>
                <a:cs typeface="游ゴシック"/>
              </a:rPr>
              <a:t>IT</a:t>
            </a:r>
            <a:r>
              <a:rPr dirty="0" sz="2000" spc="-5">
                <a:latin typeface="游ゴシック"/>
                <a:cs typeface="游ゴシック"/>
              </a:rPr>
              <a:t>産業に向け、浮体式原発から電⼒を供給する</a:t>
            </a:r>
            <a:endParaRPr sz="2000">
              <a:latin typeface="游ゴシック"/>
              <a:cs typeface="游ゴシック"/>
            </a:endParaRPr>
          </a:p>
        </p:txBody>
      </p:sp>
      <p:sp>
        <p:nvSpPr>
          <p:cNvPr id="19" name="object 19"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0" name="object 20"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1" name="object 21"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38</a:t>
            </a:r>
            <a:r>
              <a:rPr dirty="0" spc="-10"/>
              <a:t>/47</a:t>
            </a:r>
          </a:p>
        </p:txBody>
      </p:sp>
      <p:sp>
        <p:nvSpPr>
          <p:cNvPr id="18" name="object 18" descr=""/>
          <p:cNvSpPr txBox="1"/>
          <p:nvPr/>
        </p:nvSpPr>
        <p:spPr>
          <a:xfrm>
            <a:off x="1202583" y="4503420"/>
            <a:ext cx="3073400" cy="635000"/>
          </a:xfrm>
          <a:prstGeom prst="rect">
            <a:avLst/>
          </a:prstGeom>
        </p:spPr>
        <p:txBody>
          <a:bodyPr wrap="square" lIns="0" tIns="12700" rIns="0" bIns="0" rtlCol="0" vert="horz">
            <a:spAutoFit/>
          </a:bodyPr>
          <a:lstStyle/>
          <a:p>
            <a:pPr marL="12700" marR="5080">
              <a:lnSpc>
                <a:spcPct val="100000"/>
              </a:lnSpc>
              <a:spcBef>
                <a:spcPts val="100"/>
              </a:spcBef>
            </a:pPr>
            <a:r>
              <a:rPr dirty="0" sz="2000" spc="-5">
                <a:solidFill>
                  <a:srgbClr val="FFFFFF"/>
                </a:solidFill>
                <a:latin typeface="游ゴシック"/>
                <a:cs typeface="游ゴシック"/>
              </a:rPr>
              <a:t>安定なゼロエミ電源の確保化学プラントの⽴地点確保</a:t>
            </a:r>
            <a:endParaRPr sz="2000">
              <a:latin typeface="游ゴシック"/>
              <a:cs typeface="游ゴシック"/>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431797" y="2108678"/>
            <a:ext cx="4609110" cy="3456830"/>
          </a:xfrm>
          <a:prstGeom prst="rect">
            <a:avLst/>
          </a:prstGeom>
        </p:spPr>
      </p:pic>
      <p:sp>
        <p:nvSpPr>
          <p:cNvPr id="3" name="object 3"/>
          <p:cNvSpPr txBox="1">
            <a:spLocks noGrp="1"/>
          </p:cNvSpPr>
          <p:nvPr>
            <p:ph type="title"/>
          </p:nvPr>
        </p:nvSpPr>
        <p:spPr>
          <a:xfrm>
            <a:off x="1592513" y="184403"/>
            <a:ext cx="7340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１９９７年には京都議定書が採択された</a:t>
            </a:r>
          </a:p>
        </p:txBody>
      </p:sp>
      <p:pic>
        <p:nvPicPr>
          <p:cNvPr id="4" name="object 4" descr=""/>
          <p:cNvPicPr/>
          <p:nvPr/>
        </p:nvPicPr>
        <p:blipFill>
          <a:blip r:embed="rId3" cstate="print"/>
          <a:stretch>
            <a:fillRect/>
          </a:stretch>
        </p:blipFill>
        <p:spPr>
          <a:xfrm>
            <a:off x="5418800" y="1695410"/>
            <a:ext cx="6249851" cy="4088448"/>
          </a:xfrm>
          <a:prstGeom prst="rect">
            <a:avLst/>
          </a:prstGeom>
        </p:spPr>
      </p:pic>
      <p:sp>
        <p:nvSpPr>
          <p:cNvPr id="5" name="object 5" descr=""/>
          <p:cNvSpPr txBox="1"/>
          <p:nvPr/>
        </p:nvSpPr>
        <p:spPr>
          <a:xfrm>
            <a:off x="9721129" y="5818123"/>
            <a:ext cx="1654175" cy="208279"/>
          </a:xfrm>
          <a:prstGeom prst="rect">
            <a:avLst/>
          </a:prstGeom>
        </p:spPr>
        <p:txBody>
          <a:bodyPr wrap="square" lIns="0" tIns="12700" rIns="0" bIns="0" rtlCol="0" vert="horz">
            <a:spAutoFit/>
          </a:bodyPr>
          <a:lstStyle/>
          <a:p>
            <a:pPr marL="12700">
              <a:lnSpc>
                <a:spcPct val="100000"/>
              </a:lnSpc>
              <a:spcBef>
                <a:spcPts val="100"/>
              </a:spcBef>
            </a:pPr>
            <a:r>
              <a:rPr dirty="0" sz="1200" spc="-105">
                <a:solidFill>
                  <a:srgbClr val="40458C"/>
                </a:solidFill>
                <a:latin typeface="SimSun"/>
                <a:cs typeface="SimSun"/>
              </a:rPr>
              <a:t>出 典 : エネ百科</a:t>
            </a:r>
            <a:r>
              <a:rPr dirty="0" sz="1200" spc="265">
                <a:solidFill>
                  <a:srgbClr val="40458C"/>
                </a:solidFill>
                <a:latin typeface="SimSun"/>
                <a:cs typeface="SimSun"/>
              </a:rPr>
              <a:t>HP</a:t>
            </a:r>
            <a:r>
              <a:rPr dirty="0" sz="1200" spc="-25">
                <a:solidFill>
                  <a:srgbClr val="40458C"/>
                </a:solidFill>
                <a:latin typeface="SimSun"/>
                <a:cs typeface="SimSun"/>
              </a:rPr>
              <a:t>より</a:t>
            </a:r>
            <a:endParaRPr sz="1200">
              <a:latin typeface="SimSun"/>
              <a:cs typeface="SimSun"/>
            </a:endParaRPr>
          </a:p>
        </p:txBody>
      </p:sp>
      <p:sp>
        <p:nvSpPr>
          <p:cNvPr id="6" name="object 6" descr=""/>
          <p:cNvSpPr/>
          <p:nvPr/>
        </p:nvSpPr>
        <p:spPr>
          <a:xfrm>
            <a:off x="5231904" y="2975825"/>
            <a:ext cx="400685" cy="1751330"/>
          </a:xfrm>
          <a:custGeom>
            <a:avLst/>
            <a:gdLst/>
            <a:ahLst/>
            <a:cxnLst/>
            <a:rect l="l" t="t" r="r" b="b"/>
            <a:pathLst>
              <a:path w="400685" h="1751329">
                <a:moveTo>
                  <a:pt x="400108" y="0"/>
                </a:moveTo>
                <a:lnTo>
                  <a:pt x="0" y="0"/>
                </a:lnTo>
                <a:lnTo>
                  <a:pt x="0" y="1751136"/>
                </a:lnTo>
                <a:lnTo>
                  <a:pt x="400108" y="1751136"/>
                </a:lnTo>
                <a:lnTo>
                  <a:pt x="400108" y="0"/>
                </a:lnTo>
                <a:close/>
              </a:path>
            </a:pathLst>
          </a:custGeom>
          <a:solidFill>
            <a:srgbClr val="FFFFFF"/>
          </a:solidFill>
        </p:spPr>
        <p:txBody>
          <a:bodyPr wrap="square" lIns="0" tIns="0" rIns="0" bIns="0" rtlCol="0"/>
          <a:lstStyle/>
          <a:p/>
        </p:txBody>
      </p:sp>
      <p:sp>
        <p:nvSpPr>
          <p:cNvPr id="7" name="object 7" descr=""/>
          <p:cNvSpPr txBox="1"/>
          <p:nvPr/>
        </p:nvSpPr>
        <p:spPr>
          <a:xfrm>
            <a:off x="5264800" y="3095578"/>
            <a:ext cx="332105" cy="1553210"/>
          </a:xfrm>
          <a:prstGeom prst="rect">
            <a:avLst/>
          </a:prstGeom>
        </p:spPr>
        <p:txBody>
          <a:bodyPr wrap="square" lIns="0" tIns="12700" rIns="0" bIns="0" rtlCol="0" vert="vert270">
            <a:spAutoFit/>
          </a:bodyPr>
          <a:lstStyle/>
          <a:p>
            <a:pPr marL="12700">
              <a:lnSpc>
                <a:spcPct val="100000"/>
              </a:lnSpc>
              <a:spcBef>
                <a:spcPts val="100"/>
              </a:spcBef>
            </a:pPr>
            <a:r>
              <a:rPr dirty="0" sz="2000">
                <a:solidFill>
                  <a:srgbClr val="40458C"/>
                </a:solidFill>
                <a:latin typeface="Tahoma"/>
                <a:cs typeface="Tahoma"/>
              </a:rPr>
              <a:t>CO2</a:t>
            </a:r>
            <a:r>
              <a:rPr dirty="0" sz="2000" spc="-15">
                <a:solidFill>
                  <a:srgbClr val="40458C"/>
                </a:solidFill>
                <a:latin typeface="Tahoma"/>
                <a:cs typeface="Tahoma"/>
              </a:rPr>
              <a:t> </a:t>
            </a:r>
            <a:r>
              <a:rPr dirty="0" sz="2000" spc="-10">
                <a:solidFill>
                  <a:srgbClr val="40458C"/>
                </a:solidFill>
                <a:latin typeface="Tahoma"/>
                <a:cs typeface="Tahoma"/>
              </a:rPr>
              <a:t>Emission</a:t>
            </a:r>
            <a:endParaRPr sz="2000">
              <a:latin typeface="Tahoma"/>
              <a:cs typeface="Tahoma"/>
            </a:endParaRPr>
          </a:p>
        </p:txBody>
      </p:sp>
      <p:sp>
        <p:nvSpPr>
          <p:cNvPr id="8" name="object 8" descr=""/>
          <p:cNvSpPr/>
          <p:nvPr/>
        </p:nvSpPr>
        <p:spPr>
          <a:xfrm>
            <a:off x="5421689" y="2051594"/>
            <a:ext cx="832485" cy="261620"/>
          </a:xfrm>
          <a:custGeom>
            <a:avLst/>
            <a:gdLst/>
            <a:ahLst/>
            <a:cxnLst/>
            <a:rect l="l" t="t" r="r" b="b"/>
            <a:pathLst>
              <a:path w="832485" h="261619">
                <a:moveTo>
                  <a:pt x="832279" y="0"/>
                </a:moveTo>
                <a:lnTo>
                  <a:pt x="0" y="0"/>
                </a:lnTo>
                <a:lnTo>
                  <a:pt x="0" y="261609"/>
                </a:lnTo>
                <a:lnTo>
                  <a:pt x="832279" y="261609"/>
                </a:lnTo>
                <a:lnTo>
                  <a:pt x="832279" y="0"/>
                </a:lnTo>
                <a:close/>
              </a:path>
            </a:pathLst>
          </a:custGeom>
          <a:solidFill>
            <a:srgbClr val="FFFFFF"/>
          </a:solidFill>
        </p:spPr>
        <p:txBody>
          <a:bodyPr wrap="square" lIns="0" tIns="0" rIns="0" bIns="0" rtlCol="0"/>
          <a:lstStyle/>
          <a:p/>
        </p:txBody>
      </p:sp>
      <p:sp>
        <p:nvSpPr>
          <p:cNvPr id="9" name="object 9" descr=""/>
          <p:cNvSpPr txBox="1"/>
          <p:nvPr/>
        </p:nvSpPr>
        <p:spPr>
          <a:xfrm>
            <a:off x="5500429" y="2072640"/>
            <a:ext cx="641985" cy="193040"/>
          </a:xfrm>
          <a:prstGeom prst="rect">
            <a:avLst/>
          </a:prstGeom>
        </p:spPr>
        <p:txBody>
          <a:bodyPr wrap="square" lIns="0" tIns="12700" rIns="0" bIns="0" rtlCol="0" vert="horz">
            <a:spAutoFit/>
          </a:bodyPr>
          <a:lstStyle/>
          <a:p>
            <a:pPr marL="12700">
              <a:lnSpc>
                <a:spcPct val="100000"/>
              </a:lnSpc>
              <a:spcBef>
                <a:spcPts val="100"/>
              </a:spcBef>
            </a:pPr>
            <a:r>
              <a:rPr dirty="0" sz="1100" spc="-25">
                <a:solidFill>
                  <a:srgbClr val="40458C"/>
                </a:solidFill>
                <a:latin typeface="Tahoma"/>
                <a:cs typeface="Tahoma"/>
              </a:rPr>
              <a:t>100MtCO2</a:t>
            </a:r>
            <a:endParaRPr sz="1100">
              <a:latin typeface="Tahoma"/>
              <a:cs typeface="Tahoma"/>
            </a:endParaRPr>
          </a:p>
        </p:txBody>
      </p:sp>
      <p:grpSp>
        <p:nvGrpSpPr>
          <p:cNvPr id="10" name="object 10" descr=""/>
          <p:cNvGrpSpPr/>
          <p:nvPr/>
        </p:nvGrpSpPr>
        <p:grpSpPr>
          <a:xfrm>
            <a:off x="5371157" y="1552028"/>
            <a:ext cx="6449060" cy="594360"/>
            <a:chOff x="5371157" y="1552028"/>
            <a:chExt cx="6449060" cy="594360"/>
          </a:xfrm>
        </p:grpSpPr>
        <p:sp>
          <p:nvSpPr>
            <p:cNvPr id="11" name="object 11" descr=""/>
            <p:cNvSpPr/>
            <p:nvPr/>
          </p:nvSpPr>
          <p:spPr>
            <a:xfrm>
              <a:off x="5375920" y="1556791"/>
              <a:ext cx="6439535" cy="584835"/>
            </a:xfrm>
            <a:custGeom>
              <a:avLst/>
              <a:gdLst/>
              <a:ahLst/>
              <a:cxnLst/>
              <a:rect l="l" t="t" r="r" b="b"/>
              <a:pathLst>
                <a:path w="6439534" h="584835">
                  <a:moveTo>
                    <a:pt x="6341590" y="0"/>
                  </a:moveTo>
                  <a:lnTo>
                    <a:pt x="97466" y="0"/>
                  </a:lnTo>
                  <a:lnTo>
                    <a:pt x="59527" y="7659"/>
                  </a:lnTo>
                  <a:lnTo>
                    <a:pt x="28547" y="28547"/>
                  </a:lnTo>
                  <a:lnTo>
                    <a:pt x="7659" y="59529"/>
                  </a:lnTo>
                  <a:lnTo>
                    <a:pt x="0" y="97467"/>
                  </a:lnTo>
                  <a:lnTo>
                    <a:pt x="0" y="487305"/>
                  </a:lnTo>
                  <a:lnTo>
                    <a:pt x="7659" y="525243"/>
                  </a:lnTo>
                  <a:lnTo>
                    <a:pt x="28547" y="556224"/>
                  </a:lnTo>
                  <a:lnTo>
                    <a:pt x="59527" y="577112"/>
                  </a:lnTo>
                  <a:lnTo>
                    <a:pt x="97466" y="584771"/>
                  </a:lnTo>
                  <a:lnTo>
                    <a:pt x="6341590" y="584771"/>
                  </a:lnTo>
                  <a:lnTo>
                    <a:pt x="6379528" y="577112"/>
                  </a:lnTo>
                  <a:lnTo>
                    <a:pt x="6410508" y="556224"/>
                  </a:lnTo>
                  <a:lnTo>
                    <a:pt x="6431395" y="525243"/>
                  </a:lnTo>
                  <a:lnTo>
                    <a:pt x="6439054" y="487305"/>
                  </a:lnTo>
                  <a:lnTo>
                    <a:pt x="6439054" y="97467"/>
                  </a:lnTo>
                  <a:lnTo>
                    <a:pt x="6431395" y="59529"/>
                  </a:lnTo>
                  <a:lnTo>
                    <a:pt x="6410508" y="28547"/>
                  </a:lnTo>
                  <a:lnTo>
                    <a:pt x="6379528" y="7659"/>
                  </a:lnTo>
                  <a:lnTo>
                    <a:pt x="6341590" y="0"/>
                  </a:lnTo>
                  <a:close/>
                </a:path>
              </a:pathLst>
            </a:custGeom>
            <a:solidFill>
              <a:srgbClr val="1879A4"/>
            </a:solidFill>
          </p:spPr>
          <p:txBody>
            <a:bodyPr wrap="square" lIns="0" tIns="0" rIns="0" bIns="0" rtlCol="0"/>
            <a:lstStyle/>
            <a:p/>
          </p:txBody>
        </p:sp>
        <p:sp>
          <p:nvSpPr>
            <p:cNvPr id="12" name="object 12" descr=""/>
            <p:cNvSpPr/>
            <p:nvPr/>
          </p:nvSpPr>
          <p:spPr>
            <a:xfrm>
              <a:off x="5375920" y="1556791"/>
              <a:ext cx="6439535" cy="584835"/>
            </a:xfrm>
            <a:custGeom>
              <a:avLst/>
              <a:gdLst/>
              <a:ahLst/>
              <a:cxnLst/>
              <a:rect l="l" t="t" r="r" b="b"/>
              <a:pathLst>
                <a:path w="6439534" h="584835">
                  <a:moveTo>
                    <a:pt x="0" y="97466"/>
                  </a:moveTo>
                  <a:lnTo>
                    <a:pt x="7659" y="59528"/>
                  </a:lnTo>
                  <a:lnTo>
                    <a:pt x="28547" y="28547"/>
                  </a:lnTo>
                  <a:lnTo>
                    <a:pt x="59527" y="7659"/>
                  </a:lnTo>
                  <a:lnTo>
                    <a:pt x="97466" y="0"/>
                  </a:lnTo>
                  <a:lnTo>
                    <a:pt x="6341590" y="0"/>
                  </a:lnTo>
                  <a:lnTo>
                    <a:pt x="6379528" y="7659"/>
                  </a:lnTo>
                  <a:lnTo>
                    <a:pt x="6410508" y="28547"/>
                  </a:lnTo>
                  <a:lnTo>
                    <a:pt x="6431396" y="59528"/>
                  </a:lnTo>
                  <a:lnTo>
                    <a:pt x="6439056" y="97466"/>
                  </a:lnTo>
                  <a:lnTo>
                    <a:pt x="6439056" y="487304"/>
                  </a:lnTo>
                  <a:lnTo>
                    <a:pt x="6431396" y="525242"/>
                  </a:lnTo>
                  <a:lnTo>
                    <a:pt x="6410508" y="556223"/>
                  </a:lnTo>
                  <a:lnTo>
                    <a:pt x="6379528" y="577111"/>
                  </a:lnTo>
                  <a:lnTo>
                    <a:pt x="6341590" y="584771"/>
                  </a:lnTo>
                  <a:lnTo>
                    <a:pt x="97466" y="584771"/>
                  </a:lnTo>
                  <a:lnTo>
                    <a:pt x="59527" y="577111"/>
                  </a:lnTo>
                  <a:lnTo>
                    <a:pt x="28547" y="556223"/>
                  </a:lnTo>
                  <a:lnTo>
                    <a:pt x="7659" y="525242"/>
                  </a:lnTo>
                  <a:lnTo>
                    <a:pt x="0" y="487304"/>
                  </a:lnTo>
                  <a:lnTo>
                    <a:pt x="0" y="97466"/>
                  </a:lnTo>
                  <a:close/>
                </a:path>
              </a:pathLst>
            </a:custGeom>
            <a:ln w="9525">
              <a:solidFill>
                <a:srgbClr val="40458C"/>
              </a:solidFill>
            </a:ln>
          </p:spPr>
          <p:txBody>
            <a:bodyPr wrap="square" lIns="0" tIns="0" rIns="0" bIns="0" rtlCol="0"/>
            <a:lstStyle/>
            <a:p/>
          </p:txBody>
        </p:sp>
      </p:grpSp>
      <p:sp>
        <p:nvSpPr>
          <p:cNvPr id="13" name="object 13" descr=""/>
          <p:cNvSpPr txBox="1"/>
          <p:nvPr/>
        </p:nvSpPr>
        <p:spPr>
          <a:xfrm>
            <a:off x="6604722" y="1617979"/>
            <a:ext cx="398208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Tahoma"/>
                <a:cs typeface="Tahoma"/>
              </a:rPr>
              <a:t>Trend</a:t>
            </a:r>
            <a:r>
              <a:rPr dirty="0" sz="2400" spc="-25">
                <a:solidFill>
                  <a:srgbClr val="FFFFFF"/>
                </a:solidFill>
                <a:latin typeface="Tahoma"/>
                <a:cs typeface="Tahoma"/>
              </a:rPr>
              <a:t> </a:t>
            </a:r>
            <a:r>
              <a:rPr dirty="0" sz="2400">
                <a:solidFill>
                  <a:srgbClr val="FFFFFF"/>
                </a:solidFill>
                <a:latin typeface="Tahoma"/>
                <a:cs typeface="Tahoma"/>
              </a:rPr>
              <a:t>of</a:t>
            </a:r>
            <a:r>
              <a:rPr dirty="0" sz="2400" spc="-25">
                <a:solidFill>
                  <a:srgbClr val="FFFFFF"/>
                </a:solidFill>
                <a:latin typeface="Tahoma"/>
                <a:cs typeface="Tahoma"/>
              </a:rPr>
              <a:t> </a:t>
            </a:r>
            <a:r>
              <a:rPr dirty="0" sz="2400">
                <a:solidFill>
                  <a:srgbClr val="FFFFFF"/>
                </a:solidFill>
                <a:latin typeface="Tahoma"/>
                <a:cs typeface="Tahoma"/>
              </a:rPr>
              <a:t>World</a:t>
            </a:r>
            <a:r>
              <a:rPr dirty="0" sz="2400" spc="-25">
                <a:solidFill>
                  <a:srgbClr val="FFFFFF"/>
                </a:solidFill>
                <a:latin typeface="Tahoma"/>
                <a:cs typeface="Tahoma"/>
              </a:rPr>
              <a:t> </a:t>
            </a:r>
            <a:r>
              <a:rPr dirty="0" sz="2400">
                <a:solidFill>
                  <a:srgbClr val="FFFFFF"/>
                </a:solidFill>
                <a:latin typeface="Tahoma"/>
                <a:cs typeface="Tahoma"/>
              </a:rPr>
              <a:t>CO2</a:t>
            </a:r>
            <a:r>
              <a:rPr dirty="0" sz="2400" spc="-20">
                <a:solidFill>
                  <a:srgbClr val="FFFFFF"/>
                </a:solidFill>
                <a:latin typeface="Tahoma"/>
                <a:cs typeface="Tahoma"/>
              </a:rPr>
              <a:t> </a:t>
            </a:r>
            <a:r>
              <a:rPr dirty="0" sz="2400" spc="-10">
                <a:solidFill>
                  <a:srgbClr val="FFFFFF"/>
                </a:solidFill>
                <a:latin typeface="Tahoma"/>
                <a:cs typeface="Tahoma"/>
              </a:rPr>
              <a:t>Emission</a:t>
            </a:r>
            <a:endParaRPr sz="2400">
              <a:latin typeface="Tahoma"/>
              <a:cs typeface="Tahoma"/>
            </a:endParaRPr>
          </a:p>
        </p:txBody>
      </p:sp>
      <p:sp>
        <p:nvSpPr>
          <p:cNvPr id="14" name="object 14" descr=""/>
          <p:cNvSpPr txBox="1"/>
          <p:nvPr/>
        </p:nvSpPr>
        <p:spPr>
          <a:xfrm>
            <a:off x="6079232" y="2364433"/>
            <a:ext cx="432434" cy="462280"/>
          </a:xfrm>
          <a:prstGeom prst="rect">
            <a:avLst/>
          </a:prstGeom>
          <a:solidFill>
            <a:srgbClr val="FFFFFF"/>
          </a:solidFill>
        </p:spPr>
        <p:txBody>
          <a:bodyPr wrap="square" lIns="0" tIns="45085" rIns="0" bIns="0" rtlCol="0" vert="horz">
            <a:spAutoFit/>
          </a:bodyPr>
          <a:lstStyle/>
          <a:p>
            <a:pPr marL="90805">
              <a:lnSpc>
                <a:spcPct val="100000"/>
              </a:lnSpc>
              <a:spcBef>
                <a:spcPts val="355"/>
              </a:spcBef>
            </a:pPr>
            <a:r>
              <a:rPr dirty="0" sz="800" spc="-25">
                <a:solidFill>
                  <a:srgbClr val="40458C"/>
                </a:solidFill>
                <a:latin typeface="Tahoma"/>
                <a:cs typeface="Tahoma"/>
              </a:rPr>
              <a:t>USA</a:t>
            </a:r>
            <a:endParaRPr sz="800">
              <a:latin typeface="Tahoma"/>
              <a:cs typeface="Tahoma"/>
            </a:endParaRPr>
          </a:p>
          <a:p>
            <a:pPr marL="90805" marR="90170">
              <a:lnSpc>
                <a:spcPts val="890"/>
              </a:lnSpc>
              <a:spcBef>
                <a:spcPts val="140"/>
              </a:spcBef>
            </a:pPr>
            <a:r>
              <a:rPr dirty="0" sz="800" spc="-10">
                <a:solidFill>
                  <a:srgbClr val="40458C"/>
                </a:solidFill>
                <a:latin typeface="Tahoma"/>
                <a:cs typeface="Tahoma"/>
              </a:rPr>
              <a:t>Italy Brazil</a:t>
            </a:r>
            <a:endParaRPr sz="800">
              <a:latin typeface="Tahoma"/>
              <a:cs typeface="Tahoma"/>
            </a:endParaRPr>
          </a:p>
        </p:txBody>
      </p:sp>
      <p:sp>
        <p:nvSpPr>
          <p:cNvPr id="15" name="object 15" descr=""/>
          <p:cNvSpPr/>
          <p:nvPr/>
        </p:nvSpPr>
        <p:spPr>
          <a:xfrm>
            <a:off x="6668699" y="2364433"/>
            <a:ext cx="332740" cy="415925"/>
          </a:xfrm>
          <a:custGeom>
            <a:avLst/>
            <a:gdLst/>
            <a:ahLst/>
            <a:cxnLst/>
            <a:rect l="l" t="t" r="r" b="b"/>
            <a:pathLst>
              <a:path w="332740" h="415925">
                <a:moveTo>
                  <a:pt x="332640" y="0"/>
                </a:moveTo>
                <a:lnTo>
                  <a:pt x="0" y="0"/>
                </a:lnTo>
                <a:lnTo>
                  <a:pt x="0" y="415498"/>
                </a:lnTo>
                <a:lnTo>
                  <a:pt x="332640" y="415498"/>
                </a:lnTo>
                <a:lnTo>
                  <a:pt x="332640" y="0"/>
                </a:lnTo>
                <a:close/>
              </a:path>
            </a:pathLst>
          </a:custGeom>
          <a:solidFill>
            <a:srgbClr val="FFFFFF"/>
          </a:solidFill>
        </p:spPr>
        <p:txBody>
          <a:bodyPr wrap="square" lIns="0" tIns="0" rIns="0" bIns="0" rtlCol="0"/>
          <a:lstStyle/>
          <a:p/>
        </p:txBody>
      </p:sp>
      <p:sp>
        <p:nvSpPr>
          <p:cNvPr id="16" name="object 16" descr=""/>
          <p:cNvSpPr txBox="1"/>
          <p:nvPr/>
        </p:nvSpPr>
        <p:spPr>
          <a:xfrm>
            <a:off x="6679261" y="2372867"/>
            <a:ext cx="360045" cy="147320"/>
          </a:xfrm>
          <a:prstGeom prst="rect">
            <a:avLst/>
          </a:prstGeom>
        </p:spPr>
        <p:txBody>
          <a:bodyPr wrap="square" lIns="0" tIns="12700" rIns="0" bIns="0" rtlCol="0" vert="horz">
            <a:spAutoFit/>
          </a:bodyPr>
          <a:lstStyle/>
          <a:p>
            <a:pPr marL="12700">
              <a:lnSpc>
                <a:spcPct val="100000"/>
              </a:lnSpc>
              <a:spcBef>
                <a:spcPts val="100"/>
              </a:spcBef>
            </a:pPr>
            <a:r>
              <a:rPr dirty="0" sz="800" spc="-10">
                <a:solidFill>
                  <a:srgbClr val="40458C"/>
                </a:solidFill>
                <a:latin typeface="Tahoma"/>
                <a:cs typeface="Tahoma"/>
              </a:rPr>
              <a:t>Canada</a:t>
            </a:r>
            <a:endParaRPr sz="800">
              <a:latin typeface="Tahoma"/>
              <a:cs typeface="Tahoma"/>
            </a:endParaRPr>
          </a:p>
        </p:txBody>
      </p:sp>
      <p:sp>
        <p:nvSpPr>
          <p:cNvPr id="17" name="object 17" descr=""/>
          <p:cNvSpPr txBox="1"/>
          <p:nvPr/>
        </p:nvSpPr>
        <p:spPr>
          <a:xfrm>
            <a:off x="6668699" y="2513534"/>
            <a:ext cx="332740" cy="119380"/>
          </a:xfrm>
          <a:prstGeom prst="rect">
            <a:avLst/>
          </a:prstGeom>
          <a:solidFill>
            <a:srgbClr val="FFFFFF"/>
          </a:solidFill>
        </p:spPr>
        <p:txBody>
          <a:bodyPr wrap="square" lIns="0" tIns="0" rIns="0" bIns="0" rtlCol="0" vert="horz">
            <a:spAutoFit/>
          </a:bodyPr>
          <a:lstStyle/>
          <a:p>
            <a:pPr marL="22860">
              <a:lnSpc>
                <a:spcPts val="940"/>
              </a:lnSpc>
            </a:pPr>
            <a:r>
              <a:rPr dirty="0" sz="800" spc="-10">
                <a:solidFill>
                  <a:srgbClr val="40458C"/>
                </a:solidFill>
                <a:latin typeface="Tahoma"/>
                <a:cs typeface="Tahoma"/>
              </a:rPr>
              <a:t>Japan</a:t>
            </a:r>
            <a:endParaRPr sz="800">
              <a:latin typeface="Tahoma"/>
              <a:cs typeface="Tahoma"/>
            </a:endParaRPr>
          </a:p>
        </p:txBody>
      </p:sp>
      <p:sp>
        <p:nvSpPr>
          <p:cNvPr id="18" name="object 18" descr=""/>
          <p:cNvSpPr txBox="1"/>
          <p:nvPr/>
        </p:nvSpPr>
        <p:spPr>
          <a:xfrm>
            <a:off x="6668699" y="2632763"/>
            <a:ext cx="332740" cy="147320"/>
          </a:xfrm>
          <a:prstGeom prst="rect">
            <a:avLst/>
          </a:prstGeom>
          <a:solidFill>
            <a:srgbClr val="FFFFFF"/>
          </a:solidFill>
        </p:spPr>
        <p:txBody>
          <a:bodyPr wrap="square" lIns="0" tIns="0" rIns="0" bIns="0" rtlCol="0" vert="horz">
            <a:spAutoFit/>
          </a:bodyPr>
          <a:lstStyle/>
          <a:p>
            <a:pPr marL="22860">
              <a:lnSpc>
                <a:spcPts val="935"/>
              </a:lnSpc>
            </a:pPr>
            <a:r>
              <a:rPr dirty="0" sz="800" spc="-10">
                <a:solidFill>
                  <a:srgbClr val="40458C"/>
                </a:solidFill>
                <a:latin typeface="Tahoma"/>
                <a:cs typeface="Tahoma"/>
              </a:rPr>
              <a:t>Korea</a:t>
            </a:r>
            <a:endParaRPr sz="800">
              <a:latin typeface="Tahoma"/>
              <a:cs typeface="Tahoma"/>
            </a:endParaRPr>
          </a:p>
        </p:txBody>
      </p:sp>
      <p:sp>
        <p:nvSpPr>
          <p:cNvPr id="19" name="object 19" descr=""/>
          <p:cNvSpPr txBox="1"/>
          <p:nvPr/>
        </p:nvSpPr>
        <p:spPr>
          <a:xfrm>
            <a:off x="7182339" y="2388337"/>
            <a:ext cx="426084" cy="391795"/>
          </a:xfrm>
          <a:prstGeom prst="rect">
            <a:avLst/>
          </a:prstGeom>
          <a:solidFill>
            <a:srgbClr val="FFFFFF"/>
          </a:solidFill>
        </p:spPr>
        <p:txBody>
          <a:bodyPr wrap="square" lIns="0" tIns="0" rIns="0" bIns="0" rtlCol="0" vert="horz">
            <a:spAutoFit/>
          </a:bodyPr>
          <a:lstStyle/>
          <a:p>
            <a:pPr marL="47625">
              <a:lnSpc>
                <a:spcPts val="940"/>
              </a:lnSpc>
            </a:pPr>
            <a:r>
              <a:rPr dirty="0" sz="800" spc="-25">
                <a:solidFill>
                  <a:srgbClr val="40458C"/>
                </a:solidFill>
                <a:latin typeface="Tahoma"/>
                <a:cs typeface="Tahoma"/>
              </a:rPr>
              <a:t>UK</a:t>
            </a:r>
            <a:endParaRPr sz="800">
              <a:latin typeface="Tahoma"/>
              <a:cs typeface="Tahoma"/>
            </a:endParaRPr>
          </a:p>
          <a:p>
            <a:pPr marL="47625" marR="88265">
              <a:lnSpc>
                <a:spcPts val="910"/>
              </a:lnSpc>
              <a:spcBef>
                <a:spcPts val="120"/>
              </a:spcBef>
            </a:pPr>
            <a:r>
              <a:rPr dirty="0" sz="800" spc="-10">
                <a:solidFill>
                  <a:srgbClr val="40458C"/>
                </a:solidFill>
                <a:latin typeface="Tahoma"/>
                <a:cs typeface="Tahoma"/>
              </a:rPr>
              <a:t>Rosia others</a:t>
            </a:r>
            <a:endParaRPr sz="800">
              <a:latin typeface="Tahoma"/>
              <a:cs typeface="Tahoma"/>
            </a:endParaRPr>
          </a:p>
        </p:txBody>
      </p:sp>
      <p:sp>
        <p:nvSpPr>
          <p:cNvPr id="20" name="object 20" descr=""/>
          <p:cNvSpPr/>
          <p:nvPr/>
        </p:nvSpPr>
        <p:spPr>
          <a:xfrm>
            <a:off x="7785967" y="2364432"/>
            <a:ext cx="332740" cy="415925"/>
          </a:xfrm>
          <a:custGeom>
            <a:avLst/>
            <a:gdLst/>
            <a:ahLst/>
            <a:cxnLst/>
            <a:rect l="l" t="t" r="r" b="b"/>
            <a:pathLst>
              <a:path w="332740" h="415925">
                <a:moveTo>
                  <a:pt x="332640" y="0"/>
                </a:moveTo>
                <a:lnTo>
                  <a:pt x="0" y="0"/>
                </a:lnTo>
                <a:lnTo>
                  <a:pt x="0" y="415498"/>
                </a:lnTo>
                <a:lnTo>
                  <a:pt x="332640" y="415498"/>
                </a:lnTo>
                <a:lnTo>
                  <a:pt x="332640" y="0"/>
                </a:lnTo>
                <a:close/>
              </a:path>
            </a:pathLst>
          </a:custGeom>
          <a:solidFill>
            <a:srgbClr val="FFFFFF"/>
          </a:solidFill>
        </p:spPr>
        <p:txBody>
          <a:bodyPr wrap="square" lIns="0" tIns="0" rIns="0" bIns="0" rtlCol="0"/>
          <a:lstStyle/>
          <a:p/>
        </p:txBody>
      </p:sp>
      <p:sp>
        <p:nvSpPr>
          <p:cNvPr id="21" name="object 21" descr=""/>
          <p:cNvSpPr txBox="1"/>
          <p:nvPr/>
        </p:nvSpPr>
        <p:spPr>
          <a:xfrm>
            <a:off x="7773862" y="2373376"/>
            <a:ext cx="376555" cy="132080"/>
          </a:xfrm>
          <a:prstGeom prst="rect">
            <a:avLst/>
          </a:prstGeom>
        </p:spPr>
        <p:txBody>
          <a:bodyPr wrap="square" lIns="0" tIns="12700" rIns="0" bIns="0" rtlCol="0" vert="horz">
            <a:spAutoFit/>
          </a:bodyPr>
          <a:lstStyle/>
          <a:p>
            <a:pPr marL="12700">
              <a:lnSpc>
                <a:spcPct val="100000"/>
              </a:lnSpc>
              <a:spcBef>
                <a:spcPts val="100"/>
              </a:spcBef>
            </a:pPr>
            <a:r>
              <a:rPr dirty="0" sz="700" spc="-10">
                <a:solidFill>
                  <a:srgbClr val="40458C"/>
                </a:solidFill>
                <a:latin typeface="Tahoma"/>
                <a:cs typeface="Tahoma"/>
              </a:rPr>
              <a:t>Germany</a:t>
            </a:r>
            <a:endParaRPr sz="700">
              <a:latin typeface="Tahoma"/>
              <a:cs typeface="Tahoma"/>
            </a:endParaRPr>
          </a:p>
        </p:txBody>
      </p:sp>
      <p:sp>
        <p:nvSpPr>
          <p:cNvPr id="22" name="object 22" descr=""/>
          <p:cNvSpPr txBox="1"/>
          <p:nvPr/>
        </p:nvSpPr>
        <p:spPr>
          <a:xfrm>
            <a:off x="7773862" y="2477008"/>
            <a:ext cx="245110" cy="132080"/>
          </a:xfrm>
          <a:prstGeom prst="rect">
            <a:avLst/>
          </a:prstGeom>
        </p:spPr>
        <p:txBody>
          <a:bodyPr wrap="square" lIns="0" tIns="12700" rIns="0" bIns="0" rtlCol="0" vert="horz">
            <a:spAutoFit/>
          </a:bodyPr>
          <a:lstStyle/>
          <a:p>
            <a:pPr marL="12700">
              <a:lnSpc>
                <a:spcPct val="100000"/>
              </a:lnSpc>
              <a:spcBef>
                <a:spcPts val="100"/>
              </a:spcBef>
            </a:pPr>
            <a:r>
              <a:rPr dirty="0" sz="700" spc="-10">
                <a:solidFill>
                  <a:srgbClr val="40458C"/>
                </a:solidFill>
                <a:latin typeface="Tahoma"/>
                <a:cs typeface="Tahoma"/>
              </a:rPr>
              <a:t>China</a:t>
            </a:r>
            <a:endParaRPr sz="700">
              <a:latin typeface="Tahoma"/>
              <a:cs typeface="Tahoma"/>
            </a:endParaRPr>
          </a:p>
        </p:txBody>
      </p:sp>
      <p:sp>
        <p:nvSpPr>
          <p:cNvPr id="23" name="object 23" descr=""/>
          <p:cNvSpPr txBox="1"/>
          <p:nvPr/>
        </p:nvSpPr>
        <p:spPr>
          <a:xfrm>
            <a:off x="8277466" y="2399469"/>
            <a:ext cx="426084" cy="391795"/>
          </a:xfrm>
          <a:prstGeom prst="rect">
            <a:avLst/>
          </a:prstGeom>
          <a:solidFill>
            <a:srgbClr val="FFFFFF"/>
          </a:solidFill>
        </p:spPr>
        <p:txBody>
          <a:bodyPr wrap="square" lIns="0" tIns="0" rIns="0" bIns="0" rtlCol="0" vert="horz">
            <a:spAutoFit/>
          </a:bodyPr>
          <a:lstStyle/>
          <a:p>
            <a:pPr marL="57150">
              <a:lnSpc>
                <a:spcPts val="780"/>
              </a:lnSpc>
            </a:pPr>
            <a:r>
              <a:rPr dirty="0" sz="800" spc="-10">
                <a:solidFill>
                  <a:srgbClr val="40458C"/>
                </a:solidFill>
                <a:latin typeface="Tahoma"/>
                <a:cs typeface="Tahoma"/>
              </a:rPr>
              <a:t>France</a:t>
            </a:r>
            <a:endParaRPr sz="800">
              <a:latin typeface="Tahoma"/>
              <a:cs typeface="Tahoma"/>
            </a:endParaRPr>
          </a:p>
          <a:p>
            <a:pPr marL="57150">
              <a:lnSpc>
                <a:spcPct val="100000"/>
              </a:lnSpc>
              <a:spcBef>
                <a:spcPts val="20"/>
              </a:spcBef>
            </a:pPr>
            <a:r>
              <a:rPr dirty="0" sz="800" spc="-10">
                <a:solidFill>
                  <a:srgbClr val="40458C"/>
                </a:solidFill>
                <a:latin typeface="Tahoma"/>
                <a:cs typeface="Tahoma"/>
              </a:rPr>
              <a:t>India</a:t>
            </a:r>
            <a:endParaRPr sz="800">
              <a:latin typeface="Tahoma"/>
              <a:cs typeface="Tahoma"/>
            </a:endParaRPr>
          </a:p>
        </p:txBody>
      </p:sp>
      <p:sp>
        <p:nvSpPr>
          <p:cNvPr id="24" name="object 24" descr=""/>
          <p:cNvSpPr/>
          <p:nvPr/>
        </p:nvSpPr>
        <p:spPr>
          <a:xfrm>
            <a:off x="5321146" y="5565509"/>
            <a:ext cx="3727450" cy="353060"/>
          </a:xfrm>
          <a:custGeom>
            <a:avLst/>
            <a:gdLst/>
            <a:ahLst/>
            <a:cxnLst/>
            <a:rect l="l" t="t" r="r" b="b"/>
            <a:pathLst>
              <a:path w="3727450" h="353060">
                <a:moveTo>
                  <a:pt x="3727182" y="0"/>
                </a:moveTo>
                <a:lnTo>
                  <a:pt x="0" y="0"/>
                </a:lnTo>
                <a:lnTo>
                  <a:pt x="0" y="352967"/>
                </a:lnTo>
                <a:lnTo>
                  <a:pt x="3727182" y="352967"/>
                </a:lnTo>
                <a:lnTo>
                  <a:pt x="3727182" y="0"/>
                </a:lnTo>
                <a:close/>
              </a:path>
            </a:pathLst>
          </a:custGeom>
          <a:solidFill>
            <a:srgbClr val="FFFFFF"/>
          </a:solidFill>
        </p:spPr>
        <p:txBody>
          <a:bodyPr wrap="square" lIns="0" tIns="0" rIns="0" bIns="0" rtlCol="0"/>
          <a:lstStyle/>
          <a:p/>
        </p:txBody>
      </p:sp>
      <p:sp>
        <p:nvSpPr>
          <p:cNvPr id="25" name="object 2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6" name="object 2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7" name="object 27"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3</a:t>
            </a:r>
            <a:r>
              <a:rPr dirty="0" spc="-20"/>
              <a:t>/47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479375" y="3789040"/>
            <a:ext cx="11521440" cy="576580"/>
          </a:xfrm>
          <a:custGeom>
            <a:avLst/>
            <a:gdLst/>
            <a:ahLst/>
            <a:cxnLst/>
            <a:rect l="l" t="t" r="r" b="b"/>
            <a:pathLst>
              <a:path w="11521440" h="576579">
                <a:moveTo>
                  <a:pt x="11521279" y="0"/>
                </a:moveTo>
                <a:lnTo>
                  <a:pt x="0" y="0"/>
                </a:lnTo>
                <a:lnTo>
                  <a:pt x="0" y="576079"/>
                </a:lnTo>
                <a:lnTo>
                  <a:pt x="11521279" y="576079"/>
                </a:lnTo>
                <a:lnTo>
                  <a:pt x="11521279" y="0"/>
                </a:lnTo>
                <a:close/>
              </a:path>
            </a:pathLst>
          </a:custGeom>
          <a:solidFill>
            <a:srgbClr val="F1F3FB"/>
          </a:solidFill>
        </p:spPr>
        <p:txBody>
          <a:bodyPr wrap="square" lIns="0" tIns="0" rIns="0" bIns="0" rtlCol="0"/>
          <a:lstStyle/>
          <a:p/>
        </p:txBody>
      </p:sp>
      <p:sp>
        <p:nvSpPr>
          <p:cNvPr id="3" name="object 3" descr=""/>
          <p:cNvSpPr txBox="1"/>
          <p:nvPr/>
        </p:nvSpPr>
        <p:spPr>
          <a:xfrm>
            <a:off x="1854259" y="2364740"/>
            <a:ext cx="6273800" cy="1195070"/>
          </a:xfrm>
          <a:prstGeom prst="rect">
            <a:avLst/>
          </a:prstGeom>
        </p:spPr>
        <p:txBody>
          <a:bodyPr wrap="square" lIns="0" tIns="0" rIns="0" bIns="0" rtlCol="0" vert="horz">
            <a:spAutoFit/>
          </a:bodyPr>
          <a:lstStyle/>
          <a:p>
            <a:pPr marL="469265" indent="-456565">
              <a:lnSpc>
                <a:spcPts val="3020"/>
              </a:lnSpc>
              <a:buSzPct val="108333"/>
              <a:buAutoNum type="arabicPeriod"/>
              <a:tabLst>
                <a:tab pos="469265" algn="l"/>
              </a:tabLst>
            </a:pPr>
            <a:r>
              <a:rPr dirty="0" sz="2400" spc="-5" b="1">
                <a:solidFill>
                  <a:srgbClr val="BFBFBF"/>
                </a:solidFill>
                <a:latin typeface="游ゴシック"/>
                <a:cs typeface="游ゴシック"/>
              </a:rPr>
              <a:t>取り組みの背景：エネルギーセキュリティ</a:t>
            </a:r>
            <a:endParaRPr sz="2400">
              <a:latin typeface="游ゴシック"/>
              <a:cs typeface="游ゴシック"/>
            </a:endParaRPr>
          </a:p>
          <a:p>
            <a:pPr marL="469265" indent="-456565">
              <a:lnSpc>
                <a:spcPct val="100000"/>
              </a:lnSpc>
              <a:spcBef>
                <a:spcPts val="3165"/>
              </a:spcBef>
              <a:buSzPct val="108333"/>
              <a:buAutoNum type="arabicPeriod"/>
              <a:tabLst>
                <a:tab pos="469265" algn="l"/>
              </a:tabLst>
            </a:pPr>
            <a:r>
              <a:rPr dirty="0" sz="2400" spc="-5" b="1">
                <a:solidFill>
                  <a:srgbClr val="BFBFBF"/>
                </a:solidFill>
                <a:latin typeface="游ゴシック"/>
                <a:cs typeface="游ゴシック"/>
              </a:rPr>
              <a:t>浮体式原⼦⼒発電の概要</a:t>
            </a:r>
            <a:endParaRPr sz="2400">
              <a:latin typeface="游ゴシック"/>
              <a:cs typeface="游ゴシック"/>
            </a:endParaRPr>
          </a:p>
        </p:txBody>
      </p:sp>
      <p:sp>
        <p:nvSpPr>
          <p:cNvPr id="5" name="object 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39</a:t>
            </a:r>
            <a:r>
              <a:rPr dirty="0" spc="-10"/>
              <a:t>/47</a:t>
            </a:r>
          </a:p>
        </p:txBody>
      </p:sp>
      <p:sp>
        <p:nvSpPr>
          <p:cNvPr id="4" name="object 4" descr=""/>
          <p:cNvSpPr txBox="1"/>
          <p:nvPr/>
        </p:nvSpPr>
        <p:spPr>
          <a:xfrm>
            <a:off x="1854259" y="4345940"/>
            <a:ext cx="1701800" cy="391160"/>
          </a:xfrm>
          <a:prstGeom prst="rect">
            <a:avLst/>
          </a:prstGeom>
        </p:spPr>
        <p:txBody>
          <a:bodyPr wrap="square" lIns="0" tIns="0" rIns="0" bIns="0" rtlCol="0" vert="horz">
            <a:spAutoFit/>
          </a:bodyPr>
          <a:lstStyle/>
          <a:p>
            <a:pPr marL="12700">
              <a:lnSpc>
                <a:spcPts val="3020"/>
              </a:lnSpc>
              <a:tabLst>
                <a:tab pos="469265" algn="l"/>
              </a:tabLst>
            </a:pPr>
            <a:r>
              <a:rPr dirty="0" sz="2600" spc="-25" b="1">
                <a:latin typeface="游ゴシック"/>
                <a:cs typeface="游ゴシック"/>
              </a:rPr>
              <a:t>3.</a:t>
            </a:r>
            <a:r>
              <a:rPr dirty="0" sz="2600" b="1">
                <a:latin typeface="游ゴシック"/>
                <a:cs typeface="游ゴシック"/>
              </a:rPr>
              <a:t>	</a:t>
            </a:r>
            <a:r>
              <a:rPr dirty="0" sz="2400" spc="-15" b="1">
                <a:latin typeface="游ゴシック"/>
                <a:cs typeface="游ゴシック"/>
              </a:rPr>
              <a:t>事業計画</a:t>
            </a:r>
            <a:endParaRPr sz="2400">
              <a:latin typeface="游ゴシック"/>
              <a:cs typeface="游ゴシック"/>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2700" rIns="0" bIns="0" rtlCol="0" vert="horz">
            <a:spAutoFit/>
          </a:bodyPr>
          <a:lstStyle/>
          <a:p>
            <a:pPr marL="12700">
              <a:lnSpc>
                <a:spcPct val="100000"/>
              </a:lnSpc>
              <a:spcBef>
                <a:spcPts val="100"/>
              </a:spcBef>
            </a:pPr>
            <a:r>
              <a:rPr dirty="0" spc="-5"/>
              <a:t>浮体基本配置(上⾯図</a:t>
            </a:r>
            <a:r>
              <a:rPr dirty="0" spc="-50"/>
              <a:t>）</a:t>
            </a:r>
          </a:p>
        </p:txBody>
      </p:sp>
      <p:sp>
        <p:nvSpPr>
          <p:cNvPr id="3" name="object 3" descr=""/>
          <p:cNvSpPr/>
          <p:nvPr/>
        </p:nvSpPr>
        <p:spPr>
          <a:xfrm>
            <a:off x="1382985" y="635619"/>
            <a:ext cx="9992995" cy="1939289"/>
          </a:xfrm>
          <a:custGeom>
            <a:avLst/>
            <a:gdLst/>
            <a:ahLst/>
            <a:cxnLst/>
            <a:rect l="l" t="t" r="r" b="b"/>
            <a:pathLst>
              <a:path w="9992995" h="1939289">
                <a:moveTo>
                  <a:pt x="0" y="0"/>
                </a:moveTo>
                <a:lnTo>
                  <a:pt x="9992877" y="0"/>
                </a:lnTo>
                <a:lnTo>
                  <a:pt x="9992877" y="1938992"/>
                </a:lnTo>
                <a:lnTo>
                  <a:pt x="0" y="1938992"/>
                </a:lnTo>
                <a:lnTo>
                  <a:pt x="0" y="0"/>
                </a:lnTo>
                <a:close/>
              </a:path>
            </a:pathLst>
          </a:custGeom>
          <a:ln w="9525">
            <a:solidFill>
              <a:srgbClr val="000000"/>
            </a:solidFill>
          </a:ln>
        </p:spPr>
        <p:txBody>
          <a:bodyPr wrap="square" lIns="0" tIns="0" rIns="0" bIns="0" rtlCol="0"/>
          <a:lstStyle/>
          <a:p/>
        </p:txBody>
      </p:sp>
      <p:sp>
        <p:nvSpPr>
          <p:cNvPr id="4" name="object 4" descr=""/>
          <p:cNvSpPr txBox="1"/>
          <p:nvPr/>
        </p:nvSpPr>
        <p:spPr>
          <a:xfrm>
            <a:off x="1474425" y="605027"/>
            <a:ext cx="8229600" cy="1930400"/>
          </a:xfrm>
          <a:prstGeom prst="rect">
            <a:avLst/>
          </a:prstGeom>
        </p:spPr>
        <p:txBody>
          <a:bodyPr wrap="square" lIns="0" tIns="88900" rIns="0" bIns="0" rtlCol="0" vert="horz">
            <a:spAutoFit/>
          </a:bodyPr>
          <a:lstStyle/>
          <a:p>
            <a:pPr marL="342265" indent="-342265">
              <a:lnSpc>
                <a:spcPct val="100000"/>
              </a:lnSpc>
              <a:spcBef>
                <a:spcPts val="700"/>
              </a:spcBef>
              <a:buClr>
                <a:srgbClr val="FFC000"/>
              </a:buClr>
              <a:buFont typeface="Wingdings"/>
              <a:buChar char=""/>
              <a:tabLst>
                <a:tab pos="342265" algn="l"/>
              </a:tabLst>
            </a:pPr>
            <a:r>
              <a:rPr dirty="0" sz="2000" spc="-5">
                <a:latin typeface="HG丸ｺﾞｼｯｸM-PRO"/>
                <a:cs typeface="HG丸ｺﾞｼｯｸM-PRO"/>
              </a:rPr>
              <a:t>本体が二重船殻構造で衝突、波浪による外力に対して頑健に設計</a:t>
            </a:r>
            <a:endParaRPr sz="2000">
              <a:latin typeface="HG丸ｺﾞｼｯｸM-PRO"/>
              <a:cs typeface="HG丸ｺﾞｼｯｸM-PRO"/>
            </a:endParaRPr>
          </a:p>
          <a:p>
            <a:pPr marL="342265" indent="-342265">
              <a:lnSpc>
                <a:spcPct val="100000"/>
              </a:lnSpc>
              <a:spcBef>
                <a:spcPts val="600"/>
              </a:spcBef>
              <a:buClr>
                <a:srgbClr val="FFC000"/>
              </a:buClr>
              <a:buFont typeface="Wingdings"/>
              <a:buChar char=""/>
              <a:tabLst>
                <a:tab pos="342265" algn="l"/>
              </a:tabLst>
            </a:pPr>
            <a:r>
              <a:rPr dirty="0" sz="2000" spc="-5">
                <a:latin typeface="HG丸ｺﾞｼｯｸM-PRO"/>
                <a:cs typeface="HG丸ｺﾞｼｯｸM-PRO"/>
              </a:rPr>
              <a:t>船首での一点係留と流線形構造により海流への抵抗を抑制</a:t>
            </a:r>
            <a:endParaRPr sz="2000">
              <a:latin typeface="HG丸ｺﾞｼｯｸM-PRO"/>
              <a:cs typeface="HG丸ｺﾞｼｯｸM-PRO"/>
            </a:endParaRPr>
          </a:p>
          <a:p>
            <a:pPr marL="342265" indent="-342265">
              <a:lnSpc>
                <a:spcPct val="100000"/>
              </a:lnSpc>
              <a:spcBef>
                <a:spcPts val="600"/>
              </a:spcBef>
              <a:buClr>
                <a:srgbClr val="FFC000"/>
              </a:buClr>
              <a:buFont typeface="Wingdings"/>
              <a:buChar char=""/>
              <a:tabLst>
                <a:tab pos="342265" algn="l"/>
              </a:tabLst>
            </a:pPr>
            <a:r>
              <a:rPr dirty="0" sz="2000" spc="-5">
                <a:latin typeface="HG丸ｺﾞｼｯｸM-PRO"/>
                <a:cs typeface="HG丸ｺﾞｼｯｸM-PRO"/>
              </a:rPr>
              <a:t>タービンをタテ型に配置して、タービンミサイルのリスク低減</a:t>
            </a:r>
            <a:endParaRPr sz="2000">
              <a:latin typeface="HG丸ｺﾞｼｯｸM-PRO"/>
              <a:cs typeface="HG丸ｺﾞｼｯｸM-PRO"/>
            </a:endParaRPr>
          </a:p>
          <a:p>
            <a:pPr marL="253365" marR="5080" indent="-254000">
              <a:lnSpc>
                <a:spcPct val="125000"/>
              </a:lnSpc>
              <a:buFont typeface="Wingdings"/>
              <a:buChar char=""/>
              <a:tabLst>
                <a:tab pos="253365" algn="l"/>
                <a:tab pos="342265" algn="l"/>
                <a:tab pos="3125470" algn="l"/>
              </a:tabLst>
            </a:pPr>
            <a:r>
              <a:rPr dirty="0" sz="2000">
                <a:solidFill>
                  <a:srgbClr val="FFC000"/>
                </a:solidFill>
                <a:latin typeface="Times New Roman"/>
                <a:cs typeface="Times New Roman"/>
              </a:rPr>
              <a:t>	</a:t>
            </a:r>
            <a:r>
              <a:rPr dirty="0" sz="2000">
                <a:latin typeface="HG丸ｺﾞｼｯｸM-PRO"/>
                <a:cs typeface="HG丸ｺﾞｼｯｸM-PRO"/>
              </a:rPr>
              <a:t>上甲板には太陽光パネルを設置して直流電源（蓄電池）の充電を行</a:t>
            </a:r>
            <a:r>
              <a:rPr dirty="0" sz="2000" spc="-50">
                <a:latin typeface="HG丸ｺﾞｼｯｸM-PRO"/>
                <a:cs typeface="HG丸ｺﾞｼｯｸM-PRO"/>
              </a:rPr>
              <a:t>う </a:t>
            </a:r>
            <a:r>
              <a:rPr dirty="0" sz="2000">
                <a:latin typeface="HG丸ｺﾞｼｯｸM-PRO"/>
                <a:cs typeface="HG丸ｺﾞｼｯｸM-PRO"/>
              </a:rPr>
              <a:t>２０mx１００m</a:t>
            </a:r>
            <a:r>
              <a:rPr dirty="0" sz="2000" spc="-40">
                <a:latin typeface="HG丸ｺﾞｼｯｸM-PRO"/>
                <a:cs typeface="HG丸ｺﾞｼｯｸM-PRO"/>
              </a:rPr>
              <a:t> </a:t>
            </a:r>
            <a:r>
              <a:rPr dirty="0" sz="2000" spc="-10">
                <a:latin typeface="HG丸ｺﾞｼｯｸM-PRO"/>
                <a:cs typeface="HG丸ｺﾞｼｯｸM-PRO"/>
              </a:rPr>
              <a:t>x２</a:t>
            </a:r>
            <a:r>
              <a:rPr dirty="0" sz="2000" spc="-50">
                <a:latin typeface="HG丸ｺﾞｼｯｸM-PRO"/>
                <a:cs typeface="HG丸ｺﾞｼｯｸM-PRO"/>
              </a:rPr>
              <a:t>列</a:t>
            </a:r>
            <a:r>
              <a:rPr dirty="0" sz="2000">
                <a:latin typeface="HG丸ｺﾞｼｯｸM-PRO"/>
                <a:cs typeface="HG丸ｺﾞｼｯｸM-PRO"/>
              </a:rPr>
              <a:t>	</a:t>
            </a:r>
            <a:r>
              <a:rPr dirty="0" sz="2000" spc="-20">
                <a:latin typeface="HG丸ｺﾞｼｯｸM-PRO"/>
                <a:cs typeface="HG丸ｺﾞｼｯｸM-PRO"/>
              </a:rPr>
              <a:t>300kW</a:t>
            </a:r>
            <a:endParaRPr sz="2000">
              <a:latin typeface="HG丸ｺﾞｼｯｸM-PRO"/>
              <a:cs typeface="HG丸ｺﾞｼｯｸM-PRO"/>
            </a:endParaRPr>
          </a:p>
        </p:txBody>
      </p:sp>
      <p:sp>
        <p:nvSpPr>
          <p:cNvPr id="5" name="object 5" descr=""/>
          <p:cNvSpPr txBox="1"/>
          <p:nvPr/>
        </p:nvSpPr>
        <p:spPr>
          <a:xfrm>
            <a:off x="11284855" y="3760723"/>
            <a:ext cx="615315" cy="391160"/>
          </a:xfrm>
          <a:prstGeom prst="rect">
            <a:avLst/>
          </a:prstGeom>
        </p:spPr>
        <p:txBody>
          <a:bodyPr wrap="square" lIns="0" tIns="12700" rIns="0" bIns="0" rtlCol="0" vert="horz">
            <a:spAutoFit/>
          </a:bodyPr>
          <a:lstStyle/>
          <a:p>
            <a:pPr marL="12700">
              <a:lnSpc>
                <a:spcPct val="100000"/>
              </a:lnSpc>
              <a:spcBef>
                <a:spcPts val="100"/>
              </a:spcBef>
            </a:pPr>
            <a:r>
              <a:rPr dirty="0" sz="2400" spc="-25">
                <a:latin typeface="Tahoma"/>
                <a:cs typeface="Tahoma"/>
              </a:rPr>
              <a:t>70m</a:t>
            </a:r>
            <a:endParaRPr sz="2400">
              <a:latin typeface="Tahoma"/>
              <a:cs typeface="Tahoma"/>
            </a:endParaRPr>
          </a:p>
        </p:txBody>
      </p:sp>
      <p:grpSp>
        <p:nvGrpSpPr>
          <p:cNvPr id="6" name="object 6" descr=""/>
          <p:cNvGrpSpPr/>
          <p:nvPr/>
        </p:nvGrpSpPr>
        <p:grpSpPr>
          <a:xfrm>
            <a:off x="619445" y="2812620"/>
            <a:ext cx="10637520" cy="2311400"/>
            <a:chOff x="619445" y="2812620"/>
            <a:chExt cx="10637520" cy="2311400"/>
          </a:xfrm>
        </p:grpSpPr>
        <p:sp>
          <p:nvSpPr>
            <p:cNvPr id="7" name="object 7" descr=""/>
            <p:cNvSpPr/>
            <p:nvPr/>
          </p:nvSpPr>
          <p:spPr>
            <a:xfrm>
              <a:off x="11180443" y="3062024"/>
              <a:ext cx="76200" cy="1911350"/>
            </a:xfrm>
            <a:custGeom>
              <a:avLst/>
              <a:gdLst/>
              <a:ahLst/>
              <a:cxnLst/>
              <a:rect l="l" t="t" r="r" b="b"/>
              <a:pathLst>
                <a:path w="76200" h="1911350">
                  <a:moveTo>
                    <a:pt x="33338" y="1835101"/>
                  </a:moveTo>
                  <a:lnTo>
                    <a:pt x="1" y="1835101"/>
                  </a:lnTo>
                  <a:lnTo>
                    <a:pt x="38101" y="1911301"/>
                  </a:lnTo>
                  <a:lnTo>
                    <a:pt x="69851" y="1847800"/>
                  </a:lnTo>
                  <a:lnTo>
                    <a:pt x="33338" y="1847800"/>
                  </a:lnTo>
                  <a:lnTo>
                    <a:pt x="33338" y="1835101"/>
                  </a:lnTo>
                  <a:close/>
                </a:path>
                <a:path w="76200" h="1911350">
                  <a:moveTo>
                    <a:pt x="42862" y="63500"/>
                  </a:moveTo>
                  <a:lnTo>
                    <a:pt x="33337" y="63500"/>
                  </a:lnTo>
                  <a:lnTo>
                    <a:pt x="33338" y="1847800"/>
                  </a:lnTo>
                  <a:lnTo>
                    <a:pt x="42863" y="1847800"/>
                  </a:lnTo>
                  <a:lnTo>
                    <a:pt x="42862" y="63500"/>
                  </a:lnTo>
                  <a:close/>
                </a:path>
                <a:path w="76200" h="1911350">
                  <a:moveTo>
                    <a:pt x="76201" y="1835101"/>
                  </a:moveTo>
                  <a:lnTo>
                    <a:pt x="42863" y="1835101"/>
                  </a:lnTo>
                  <a:lnTo>
                    <a:pt x="42863" y="1847800"/>
                  </a:lnTo>
                  <a:lnTo>
                    <a:pt x="69851" y="1847800"/>
                  </a:lnTo>
                  <a:lnTo>
                    <a:pt x="76201" y="1835101"/>
                  </a:lnTo>
                  <a:close/>
                </a:path>
                <a:path w="76200" h="1911350">
                  <a:moveTo>
                    <a:pt x="38100" y="0"/>
                  </a:moveTo>
                  <a:lnTo>
                    <a:pt x="0" y="76200"/>
                  </a:lnTo>
                  <a:lnTo>
                    <a:pt x="33337" y="76200"/>
                  </a:lnTo>
                  <a:lnTo>
                    <a:pt x="33337" y="63500"/>
                  </a:lnTo>
                  <a:lnTo>
                    <a:pt x="69850" y="63500"/>
                  </a:lnTo>
                  <a:lnTo>
                    <a:pt x="38100" y="0"/>
                  </a:lnTo>
                  <a:close/>
                </a:path>
                <a:path w="76200" h="1911350">
                  <a:moveTo>
                    <a:pt x="69850" y="63500"/>
                  </a:moveTo>
                  <a:lnTo>
                    <a:pt x="42862" y="63500"/>
                  </a:lnTo>
                  <a:lnTo>
                    <a:pt x="42862" y="76200"/>
                  </a:lnTo>
                  <a:lnTo>
                    <a:pt x="76200" y="76200"/>
                  </a:lnTo>
                  <a:lnTo>
                    <a:pt x="69850" y="63500"/>
                  </a:lnTo>
                  <a:close/>
                </a:path>
              </a:pathLst>
            </a:custGeom>
            <a:solidFill>
              <a:srgbClr val="40458C"/>
            </a:solidFill>
          </p:spPr>
          <p:txBody>
            <a:bodyPr wrap="square" lIns="0" tIns="0" rIns="0" bIns="0" rtlCol="0"/>
            <a:lstStyle/>
            <a:p/>
          </p:txBody>
        </p:sp>
        <p:pic>
          <p:nvPicPr>
            <p:cNvPr id="8" name="object 8" descr=""/>
            <p:cNvPicPr/>
            <p:nvPr/>
          </p:nvPicPr>
          <p:blipFill>
            <a:blip r:embed="rId2" cstate="print"/>
            <a:stretch>
              <a:fillRect/>
            </a:stretch>
          </p:blipFill>
          <p:spPr>
            <a:xfrm>
              <a:off x="3448623" y="2812620"/>
              <a:ext cx="12700" cy="2311399"/>
            </a:xfrm>
            <a:prstGeom prst="rect">
              <a:avLst/>
            </a:prstGeom>
          </p:spPr>
        </p:pic>
        <p:sp>
          <p:nvSpPr>
            <p:cNvPr id="9" name="object 9" descr=""/>
            <p:cNvSpPr/>
            <p:nvPr/>
          </p:nvSpPr>
          <p:spPr>
            <a:xfrm>
              <a:off x="624207" y="3096400"/>
              <a:ext cx="993775" cy="1877060"/>
            </a:xfrm>
            <a:custGeom>
              <a:avLst/>
              <a:gdLst/>
              <a:ahLst/>
              <a:cxnLst/>
              <a:rect l="l" t="t" r="r" b="b"/>
              <a:pathLst>
                <a:path w="993775" h="1877060">
                  <a:moveTo>
                    <a:pt x="993458" y="0"/>
                  </a:moveTo>
                  <a:lnTo>
                    <a:pt x="943990" y="1143"/>
                  </a:lnTo>
                  <a:lnTo>
                    <a:pt x="895147" y="4537"/>
                  </a:lnTo>
                  <a:lnTo>
                    <a:pt x="846986" y="10129"/>
                  </a:lnTo>
                  <a:lnTo>
                    <a:pt x="799562" y="17866"/>
                  </a:lnTo>
                  <a:lnTo>
                    <a:pt x="752933" y="27694"/>
                  </a:lnTo>
                  <a:lnTo>
                    <a:pt x="707156" y="39559"/>
                  </a:lnTo>
                  <a:lnTo>
                    <a:pt x="662287" y="53409"/>
                  </a:lnTo>
                  <a:lnTo>
                    <a:pt x="618383" y="69190"/>
                  </a:lnTo>
                  <a:lnTo>
                    <a:pt x="575499" y="86848"/>
                  </a:lnTo>
                  <a:lnTo>
                    <a:pt x="533694" y="106331"/>
                  </a:lnTo>
                  <a:lnTo>
                    <a:pt x="493024" y="127585"/>
                  </a:lnTo>
                  <a:lnTo>
                    <a:pt x="453545" y="150557"/>
                  </a:lnTo>
                  <a:lnTo>
                    <a:pt x="415314" y="175194"/>
                  </a:lnTo>
                  <a:lnTo>
                    <a:pt x="378387" y="201441"/>
                  </a:lnTo>
                  <a:lnTo>
                    <a:pt x="342822" y="229246"/>
                  </a:lnTo>
                  <a:lnTo>
                    <a:pt x="308675" y="258556"/>
                  </a:lnTo>
                  <a:lnTo>
                    <a:pt x="276002" y="289317"/>
                  </a:lnTo>
                  <a:lnTo>
                    <a:pt x="244860" y="321475"/>
                  </a:lnTo>
                  <a:lnTo>
                    <a:pt x="215306" y="354978"/>
                  </a:lnTo>
                  <a:lnTo>
                    <a:pt x="187397" y="389772"/>
                  </a:lnTo>
                  <a:lnTo>
                    <a:pt x="161189" y="425804"/>
                  </a:lnTo>
                  <a:lnTo>
                    <a:pt x="136739" y="463020"/>
                  </a:lnTo>
                  <a:lnTo>
                    <a:pt x="114103" y="501368"/>
                  </a:lnTo>
                  <a:lnTo>
                    <a:pt x="93338" y="540793"/>
                  </a:lnTo>
                  <a:lnTo>
                    <a:pt x="74501" y="581242"/>
                  </a:lnTo>
                  <a:lnTo>
                    <a:pt x="57648" y="622663"/>
                  </a:lnTo>
                  <a:lnTo>
                    <a:pt x="42836" y="665001"/>
                  </a:lnTo>
                  <a:lnTo>
                    <a:pt x="30122" y="708204"/>
                  </a:lnTo>
                  <a:lnTo>
                    <a:pt x="19562" y="752218"/>
                  </a:lnTo>
                  <a:lnTo>
                    <a:pt x="11214" y="796990"/>
                  </a:lnTo>
                  <a:lnTo>
                    <a:pt x="5132" y="842466"/>
                  </a:lnTo>
                  <a:lnTo>
                    <a:pt x="1376" y="888594"/>
                  </a:lnTo>
                  <a:lnTo>
                    <a:pt x="0" y="935319"/>
                  </a:lnTo>
                  <a:lnTo>
                    <a:pt x="1049" y="982161"/>
                  </a:lnTo>
                  <a:lnTo>
                    <a:pt x="4495" y="1028417"/>
                  </a:lnTo>
                  <a:lnTo>
                    <a:pt x="10279" y="1074031"/>
                  </a:lnTo>
                  <a:lnTo>
                    <a:pt x="18346" y="1118951"/>
                  </a:lnTo>
                  <a:lnTo>
                    <a:pt x="28639" y="1163122"/>
                  </a:lnTo>
                  <a:lnTo>
                    <a:pt x="41100" y="1206491"/>
                  </a:lnTo>
                  <a:lnTo>
                    <a:pt x="55674" y="1249003"/>
                  </a:lnTo>
                  <a:lnTo>
                    <a:pt x="72303" y="1290604"/>
                  </a:lnTo>
                  <a:lnTo>
                    <a:pt x="90931" y="1331241"/>
                  </a:lnTo>
                  <a:lnTo>
                    <a:pt x="111501" y="1370860"/>
                  </a:lnTo>
                  <a:lnTo>
                    <a:pt x="133956" y="1409406"/>
                  </a:lnTo>
                  <a:lnTo>
                    <a:pt x="158240" y="1446825"/>
                  </a:lnTo>
                  <a:lnTo>
                    <a:pt x="184295" y="1483065"/>
                  </a:lnTo>
                  <a:lnTo>
                    <a:pt x="212066" y="1518070"/>
                  </a:lnTo>
                  <a:lnTo>
                    <a:pt x="241495" y="1551787"/>
                  </a:lnTo>
                  <a:lnTo>
                    <a:pt x="272525" y="1584162"/>
                  </a:lnTo>
                  <a:lnTo>
                    <a:pt x="305101" y="1615141"/>
                  </a:lnTo>
                  <a:lnTo>
                    <a:pt x="339164" y="1644670"/>
                  </a:lnTo>
                  <a:lnTo>
                    <a:pt x="374660" y="1672695"/>
                  </a:lnTo>
                  <a:lnTo>
                    <a:pt x="411530" y="1699162"/>
                  </a:lnTo>
                  <a:lnTo>
                    <a:pt x="449717" y="1724017"/>
                  </a:lnTo>
                  <a:lnTo>
                    <a:pt x="489167" y="1747206"/>
                  </a:lnTo>
                  <a:lnTo>
                    <a:pt x="529820" y="1768676"/>
                  </a:lnTo>
                  <a:lnTo>
                    <a:pt x="571622" y="1788372"/>
                  </a:lnTo>
                  <a:lnTo>
                    <a:pt x="614515" y="1806240"/>
                  </a:lnTo>
                  <a:lnTo>
                    <a:pt x="658442" y="1822227"/>
                  </a:lnTo>
                  <a:lnTo>
                    <a:pt x="703347" y="1836279"/>
                  </a:lnTo>
                  <a:lnTo>
                    <a:pt x="749172" y="1848340"/>
                  </a:lnTo>
                  <a:lnTo>
                    <a:pt x="795862" y="1858359"/>
                  </a:lnTo>
                  <a:lnTo>
                    <a:pt x="843360" y="1866280"/>
                  </a:lnTo>
                  <a:lnTo>
                    <a:pt x="891608" y="1872050"/>
                  </a:lnTo>
                  <a:lnTo>
                    <a:pt x="940550" y="1875614"/>
                  </a:lnTo>
                  <a:lnTo>
                    <a:pt x="990129" y="1876920"/>
                  </a:lnTo>
                  <a:lnTo>
                    <a:pt x="993459" y="938461"/>
                  </a:lnTo>
                  <a:lnTo>
                    <a:pt x="993458" y="0"/>
                  </a:lnTo>
                  <a:close/>
                </a:path>
              </a:pathLst>
            </a:custGeom>
            <a:solidFill>
              <a:srgbClr val="73FEFF"/>
            </a:solidFill>
          </p:spPr>
          <p:txBody>
            <a:bodyPr wrap="square" lIns="0" tIns="0" rIns="0" bIns="0" rtlCol="0"/>
            <a:lstStyle/>
            <a:p/>
          </p:txBody>
        </p:sp>
        <p:sp>
          <p:nvSpPr>
            <p:cNvPr id="10" name="object 10" descr=""/>
            <p:cNvSpPr/>
            <p:nvPr/>
          </p:nvSpPr>
          <p:spPr>
            <a:xfrm>
              <a:off x="624207" y="3096400"/>
              <a:ext cx="993775" cy="1877060"/>
            </a:xfrm>
            <a:custGeom>
              <a:avLst/>
              <a:gdLst/>
              <a:ahLst/>
              <a:cxnLst/>
              <a:rect l="l" t="t" r="r" b="b"/>
              <a:pathLst>
                <a:path w="993775" h="1877060">
                  <a:moveTo>
                    <a:pt x="990130" y="1876921"/>
                  </a:moveTo>
                  <a:lnTo>
                    <a:pt x="940550" y="1875615"/>
                  </a:lnTo>
                  <a:lnTo>
                    <a:pt x="891608" y="1872050"/>
                  </a:lnTo>
                  <a:lnTo>
                    <a:pt x="843360" y="1866281"/>
                  </a:lnTo>
                  <a:lnTo>
                    <a:pt x="795863" y="1858359"/>
                  </a:lnTo>
                  <a:lnTo>
                    <a:pt x="749173" y="1848341"/>
                  </a:lnTo>
                  <a:lnTo>
                    <a:pt x="703347" y="1836279"/>
                  </a:lnTo>
                  <a:lnTo>
                    <a:pt x="658442" y="1822228"/>
                  </a:lnTo>
                  <a:lnTo>
                    <a:pt x="614515" y="1806241"/>
                  </a:lnTo>
                  <a:lnTo>
                    <a:pt x="571622" y="1788372"/>
                  </a:lnTo>
                  <a:lnTo>
                    <a:pt x="529821" y="1768676"/>
                  </a:lnTo>
                  <a:lnTo>
                    <a:pt x="489167" y="1747206"/>
                  </a:lnTo>
                  <a:lnTo>
                    <a:pt x="449718" y="1724017"/>
                  </a:lnTo>
                  <a:lnTo>
                    <a:pt x="411530" y="1699162"/>
                  </a:lnTo>
                  <a:lnTo>
                    <a:pt x="374660" y="1672695"/>
                  </a:lnTo>
                  <a:lnTo>
                    <a:pt x="339165" y="1644670"/>
                  </a:lnTo>
                  <a:lnTo>
                    <a:pt x="305101" y="1615141"/>
                  </a:lnTo>
                  <a:lnTo>
                    <a:pt x="272525" y="1584162"/>
                  </a:lnTo>
                  <a:lnTo>
                    <a:pt x="241495" y="1551787"/>
                  </a:lnTo>
                  <a:lnTo>
                    <a:pt x="212066" y="1518070"/>
                  </a:lnTo>
                  <a:lnTo>
                    <a:pt x="184295" y="1483065"/>
                  </a:lnTo>
                  <a:lnTo>
                    <a:pt x="158240" y="1446825"/>
                  </a:lnTo>
                  <a:lnTo>
                    <a:pt x="133956" y="1409405"/>
                  </a:lnTo>
                  <a:lnTo>
                    <a:pt x="111501" y="1370859"/>
                  </a:lnTo>
                  <a:lnTo>
                    <a:pt x="90931" y="1331241"/>
                  </a:lnTo>
                  <a:lnTo>
                    <a:pt x="72303" y="1290604"/>
                  </a:lnTo>
                  <a:lnTo>
                    <a:pt x="55674" y="1249003"/>
                  </a:lnTo>
                  <a:lnTo>
                    <a:pt x="41100" y="1206491"/>
                  </a:lnTo>
                  <a:lnTo>
                    <a:pt x="28639" y="1163122"/>
                  </a:lnTo>
                  <a:lnTo>
                    <a:pt x="18346" y="1118951"/>
                  </a:lnTo>
                  <a:lnTo>
                    <a:pt x="10279" y="1074031"/>
                  </a:lnTo>
                  <a:lnTo>
                    <a:pt x="4495" y="1028417"/>
                  </a:lnTo>
                  <a:lnTo>
                    <a:pt x="1049" y="982161"/>
                  </a:lnTo>
                  <a:lnTo>
                    <a:pt x="0" y="935319"/>
                  </a:lnTo>
                  <a:lnTo>
                    <a:pt x="1376" y="888594"/>
                  </a:lnTo>
                  <a:lnTo>
                    <a:pt x="5132" y="842466"/>
                  </a:lnTo>
                  <a:lnTo>
                    <a:pt x="11214" y="796990"/>
                  </a:lnTo>
                  <a:lnTo>
                    <a:pt x="19562" y="752218"/>
                  </a:lnTo>
                  <a:lnTo>
                    <a:pt x="30122" y="708204"/>
                  </a:lnTo>
                  <a:lnTo>
                    <a:pt x="42836" y="665001"/>
                  </a:lnTo>
                  <a:lnTo>
                    <a:pt x="57648" y="622663"/>
                  </a:lnTo>
                  <a:lnTo>
                    <a:pt x="74501" y="581242"/>
                  </a:lnTo>
                  <a:lnTo>
                    <a:pt x="93338" y="540793"/>
                  </a:lnTo>
                  <a:lnTo>
                    <a:pt x="114103" y="501368"/>
                  </a:lnTo>
                  <a:lnTo>
                    <a:pt x="136739" y="463020"/>
                  </a:lnTo>
                  <a:lnTo>
                    <a:pt x="161189" y="425804"/>
                  </a:lnTo>
                  <a:lnTo>
                    <a:pt x="187397" y="389772"/>
                  </a:lnTo>
                  <a:lnTo>
                    <a:pt x="215306" y="354978"/>
                  </a:lnTo>
                  <a:lnTo>
                    <a:pt x="244860" y="321475"/>
                  </a:lnTo>
                  <a:lnTo>
                    <a:pt x="276002" y="289317"/>
                  </a:lnTo>
                  <a:lnTo>
                    <a:pt x="308675" y="258556"/>
                  </a:lnTo>
                  <a:lnTo>
                    <a:pt x="342822" y="229246"/>
                  </a:lnTo>
                  <a:lnTo>
                    <a:pt x="378387" y="201441"/>
                  </a:lnTo>
                  <a:lnTo>
                    <a:pt x="415314" y="175194"/>
                  </a:lnTo>
                  <a:lnTo>
                    <a:pt x="453545" y="150557"/>
                  </a:lnTo>
                  <a:lnTo>
                    <a:pt x="493024" y="127586"/>
                  </a:lnTo>
                  <a:lnTo>
                    <a:pt x="533694" y="106331"/>
                  </a:lnTo>
                  <a:lnTo>
                    <a:pt x="575499" y="86848"/>
                  </a:lnTo>
                  <a:lnTo>
                    <a:pt x="618383" y="69190"/>
                  </a:lnTo>
                  <a:lnTo>
                    <a:pt x="662287" y="53409"/>
                  </a:lnTo>
                  <a:lnTo>
                    <a:pt x="707156" y="39559"/>
                  </a:lnTo>
                  <a:lnTo>
                    <a:pt x="752933" y="27694"/>
                  </a:lnTo>
                  <a:lnTo>
                    <a:pt x="799562" y="17866"/>
                  </a:lnTo>
                  <a:lnTo>
                    <a:pt x="846985" y="10129"/>
                  </a:lnTo>
                  <a:lnTo>
                    <a:pt x="895147" y="4537"/>
                  </a:lnTo>
                  <a:lnTo>
                    <a:pt x="943990" y="1143"/>
                  </a:lnTo>
                  <a:lnTo>
                    <a:pt x="993458" y="0"/>
                  </a:lnTo>
                  <a:lnTo>
                    <a:pt x="993459" y="938462"/>
                  </a:lnTo>
                  <a:lnTo>
                    <a:pt x="990130" y="1876921"/>
                  </a:lnTo>
                  <a:close/>
                </a:path>
              </a:pathLst>
            </a:custGeom>
            <a:ln w="9525">
              <a:solidFill>
                <a:srgbClr val="40458C"/>
              </a:solidFill>
            </a:ln>
          </p:spPr>
          <p:txBody>
            <a:bodyPr wrap="square" lIns="0" tIns="0" rIns="0" bIns="0" rtlCol="0"/>
            <a:lstStyle/>
            <a:p/>
          </p:txBody>
        </p:sp>
        <p:pic>
          <p:nvPicPr>
            <p:cNvPr id="11" name="object 11" descr=""/>
            <p:cNvPicPr/>
            <p:nvPr/>
          </p:nvPicPr>
          <p:blipFill>
            <a:blip r:embed="rId3" cstate="print"/>
            <a:stretch>
              <a:fillRect/>
            </a:stretch>
          </p:blipFill>
          <p:spPr>
            <a:xfrm>
              <a:off x="2109759" y="3193176"/>
              <a:ext cx="2723934" cy="1655606"/>
            </a:xfrm>
            <a:prstGeom prst="rect">
              <a:avLst/>
            </a:prstGeom>
          </p:spPr>
        </p:pic>
        <p:sp>
          <p:nvSpPr>
            <p:cNvPr id="12" name="object 12" descr=""/>
            <p:cNvSpPr/>
            <p:nvPr/>
          </p:nvSpPr>
          <p:spPr>
            <a:xfrm>
              <a:off x="2171021" y="3226346"/>
              <a:ext cx="295910" cy="801370"/>
            </a:xfrm>
            <a:custGeom>
              <a:avLst/>
              <a:gdLst/>
              <a:ahLst/>
              <a:cxnLst/>
              <a:rect l="l" t="t" r="r" b="b"/>
              <a:pathLst>
                <a:path w="295910" h="801370">
                  <a:moveTo>
                    <a:pt x="295812" y="0"/>
                  </a:moveTo>
                  <a:lnTo>
                    <a:pt x="0" y="0"/>
                  </a:lnTo>
                  <a:lnTo>
                    <a:pt x="0" y="800882"/>
                  </a:lnTo>
                  <a:lnTo>
                    <a:pt x="295812" y="800882"/>
                  </a:lnTo>
                  <a:lnTo>
                    <a:pt x="295812" y="0"/>
                  </a:lnTo>
                  <a:close/>
                </a:path>
              </a:pathLst>
            </a:custGeom>
            <a:solidFill>
              <a:srgbClr val="00B050"/>
            </a:solidFill>
          </p:spPr>
          <p:txBody>
            <a:bodyPr wrap="square" lIns="0" tIns="0" rIns="0" bIns="0" rtlCol="0"/>
            <a:lstStyle/>
            <a:p/>
          </p:txBody>
        </p:sp>
        <p:sp>
          <p:nvSpPr>
            <p:cNvPr id="13" name="object 13" descr=""/>
            <p:cNvSpPr/>
            <p:nvPr/>
          </p:nvSpPr>
          <p:spPr>
            <a:xfrm>
              <a:off x="2171021" y="3226346"/>
              <a:ext cx="295910" cy="801370"/>
            </a:xfrm>
            <a:custGeom>
              <a:avLst/>
              <a:gdLst/>
              <a:ahLst/>
              <a:cxnLst/>
              <a:rect l="l" t="t" r="r" b="b"/>
              <a:pathLst>
                <a:path w="295910" h="801370">
                  <a:moveTo>
                    <a:pt x="0" y="0"/>
                  </a:moveTo>
                  <a:lnTo>
                    <a:pt x="295812" y="0"/>
                  </a:lnTo>
                  <a:lnTo>
                    <a:pt x="295812" y="800882"/>
                  </a:lnTo>
                  <a:lnTo>
                    <a:pt x="0" y="800882"/>
                  </a:lnTo>
                  <a:lnTo>
                    <a:pt x="0" y="0"/>
                  </a:lnTo>
                  <a:close/>
                </a:path>
              </a:pathLst>
            </a:custGeom>
            <a:ln w="9525">
              <a:solidFill>
                <a:srgbClr val="40458C"/>
              </a:solidFill>
            </a:ln>
          </p:spPr>
          <p:txBody>
            <a:bodyPr wrap="square" lIns="0" tIns="0" rIns="0" bIns="0" rtlCol="0"/>
            <a:lstStyle/>
            <a:p/>
          </p:txBody>
        </p:sp>
        <p:pic>
          <p:nvPicPr>
            <p:cNvPr id="14" name="object 14" descr=""/>
            <p:cNvPicPr/>
            <p:nvPr/>
          </p:nvPicPr>
          <p:blipFill>
            <a:blip r:embed="rId4" cstate="print"/>
            <a:stretch>
              <a:fillRect/>
            </a:stretch>
          </p:blipFill>
          <p:spPr>
            <a:xfrm>
              <a:off x="5238093" y="3214160"/>
              <a:ext cx="1705248" cy="1621657"/>
            </a:xfrm>
            <a:prstGeom prst="rect">
              <a:avLst/>
            </a:prstGeom>
          </p:spPr>
        </p:pic>
      </p:grpSp>
      <p:sp>
        <p:nvSpPr>
          <p:cNvPr id="15" name="object 15" descr=""/>
          <p:cNvSpPr/>
          <p:nvPr/>
        </p:nvSpPr>
        <p:spPr>
          <a:xfrm>
            <a:off x="720455" y="5767393"/>
            <a:ext cx="10320020" cy="76200"/>
          </a:xfrm>
          <a:custGeom>
            <a:avLst/>
            <a:gdLst/>
            <a:ahLst/>
            <a:cxnLst/>
            <a:rect l="l" t="t" r="r" b="b"/>
            <a:pathLst>
              <a:path w="10320020" h="76200">
                <a:moveTo>
                  <a:pt x="10243561" y="1"/>
                </a:moveTo>
                <a:lnTo>
                  <a:pt x="10243561" y="76201"/>
                </a:lnTo>
                <a:lnTo>
                  <a:pt x="10310236" y="42863"/>
                </a:lnTo>
                <a:lnTo>
                  <a:pt x="10256269" y="42863"/>
                </a:lnTo>
                <a:lnTo>
                  <a:pt x="10256269" y="33338"/>
                </a:lnTo>
                <a:lnTo>
                  <a:pt x="10310236" y="33338"/>
                </a:lnTo>
                <a:lnTo>
                  <a:pt x="10243561" y="1"/>
                </a:lnTo>
                <a:close/>
              </a:path>
              <a:path w="10320020" h="76200">
                <a:moveTo>
                  <a:pt x="76200" y="0"/>
                </a:moveTo>
                <a:lnTo>
                  <a:pt x="0" y="38099"/>
                </a:lnTo>
                <a:lnTo>
                  <a:pt x="76200" y="76199"/>
                </a:lnTo>
                <a:lnTo>
                  <a:pt x="76200" y="42862"/>
                </a:lnTo>
                <a:lnTo>
                  <a:pt x="63491" y="42862"/>
                </a:lnTo>
                <a:lnTo>
                  <a:pt x="63491" y="33337"/>
                </a:lnTo>
                <a:lnTo>
                  <a:pt x="76200" y="33337"/>
                </a:lnTo>
                <a:lnTo>
                  <a:pt x="76200" y="0"/>
                </a:lnTo>
                <a:close/>
              </a:path>
              <a:path w="10320020" h="76200">
                <a:moveTo>
                  <a:pt x="76200" y="33337"/>
                </a:moveTo>
                <a:lnTo>
                  <a:pt x="76199" y="42862"/>
                </a:lnTo>
                <a:lnTo>
                  <a:pt x="10256269" y="42863"/>
                </a:lnTo>
                <a:lnTo>
                  <a:pt x="10243561" y="42863"/>
                </a:lnTo>
                <a:lnTo>
                  <a:pt x="10243561" y="33338"/>
                </a:lnTo>
                <a:lnTo>
                  <a:pt x="10256269" y="33338"/>
                </a:lnTo>
                <a:lnTo>
                  <a:pt x="76200" y="33337"/>
                </a:lnTo>
                <a:close/>
              </a:path>
              <a:path w="10320020" h="76200">
                <a:moveTo>
                  <a:pt x="10310236" y="33338"/>
                </a:moveTo>
                <a:lnTo>
                  <a:pt x="10256269" y="33338"/>
                </a:lnTo>
                <a:lnTo>
                  <a:pt x="10256269" y="42863"/>
                </a:lnTo>
                <a:lnTo>
                  <a:pt x="10310238" y="42862"/>
                </a:lnTo>
                <a:lnTo>
                  <a:pt x="10319761" y="38101"/>
                </a:lnTo>
                <a:lnTo>
                  <a:pt x="10310236" y="33338"/>
                </a:lnTo>
                <a:close/>
              </a:path>
              <a:path w="10320020" h="76200">
                <a:moveTo>
                  <a:pt x="76200" y="33337"/>
                </a:moveTo>
                <a:lnTo>
                  <a:pt x="63491" y="33337"/>
                </a:lnTo>
                <a:lnTo>
                  <a:pt x="63491" y="42862"/>
                </a:lnTo>
                <a:lnTo>
                  <a:pt x="76200" y="42862"/>
                </a:lnTo>
                <a:lnTo>
                  <a:pt x="76200" y="33337"/>
                </a:lnTo>
                <a:close/>
              </a:path>
            </a:pathLst>
          </a:custGeom>
          <a:solidFill>
            <a:srgbClr val="40458C"/>
          </a:solidFill>
        </p:spPr>
        <p:txBody>
          <a:bodyPr wrap="square" lIns="0" tIns="0" rIns="0" bIns="0" rtlCol="0"/>
          <a:lstStyle/>
          <a:p/>
        </p:txBody>
      </p:sp>
      <p:sp>
        <p:nvSpPr>
          <p:cNvPr id="16" name="object 16" descr=""/>
          <p:cNvSpPr txBox="1"/>
          <p:nvPr/>
        </p:nvSpPr>
        <p:spPr>
          <a:xfrm>
            <a:off x="5598646" y="5866891"/>
            <a:ext cx="905510" cy="391160"/>
          </a:xfrm>
          <a:prstGeom prst="rect">
            <a:avLst/>
          </a:prstGeom>
        </p:spPr>
        <p:txBody>
          <a:bodyPr wrap="square" lIns="0" tIns="12700" rIns="0" bIns="0" rtlCol="0" vert="horz">
            <a:spAutoFit/>
          </a:bodyPr>
          <a:lstStyle/>
          <a:p>
            <a:pPr marL="12700">
              <a:lnSpc>
                <a:spcPct val="100000"/>
              </a:lnSpc>
              <a:spcBef>
                <a:spcPts val="100"/>
              </a:spcBef>
            </a:pPr>
            <a:r>
              <a:rPr dirty="0" sz="2400" spc="-20">
                <a:solidFill>
                  <a:srgbClr val="40458C"/>
                </a:solidFill>
                <a:latin typeface="ＭＳ Ｐゴシック"/>
                <a:cs typeface="ＭＳ Ｐゴシック"/>
              </a:rPr>
              <a:t>３６０</a:t>
            </a:r>
            <a:r>
              <a:rPr dirty="0" sz="2400" spc="-20">
                <a:solidFill>
                  <a:srgbClr val="40458C"/>
                </a:solidFill>
                <a:latin typeface="Tahoma"/>
                <a:cs typeface="Tahoma"/>
              </a:rPr>
              <a:t>m</a:t>
            </a:r>
            <a:endParaRPr sz="2400">
              <a:latin typeface="Tahoma"/>
              <a:cs typeface="Tahoma"/>
            </a:endParaRPr>
          </a:p>
        </p:txBody>
      </p:sp>
      <p:grpSp>
        <p:nvGrpSpPr>
          <p:cNvPr id="17" name="object 17" descr=""/>
          <p:cNvGrpSpPr/>
          <p:nvPr/>
        </p:nvGrpSpPr>
        <p:grpSpPr>
          <a:xfrm>
            <a:off x="9170423" y="5538513"/>
            <a:ext cx="250190" cy="190500"/>
            <a:chOff x="9170423" y="5538513"/>
            <a:chExt cx="250190" cy="190500"/>
          </a:xfrm>
        </p:grpSpPr>
        <p:sp>
          <p:nvSpPr>
            <p:cNvPr id="18" name="object 18" descr=""/>
            <p:cNvSpPr/>
            <p:nvPr/>
          </p:nvSpPr>
          <p:spPr>
            <a:xfrm>
              <a:off x="9175186" y="5543275"/>
              <a:ext cx="240665" cy="180975"/>
            </a:xfrm>
            <a:custGeom>
              <a:avLst/>
              <a:gdLst/>
              <a:ahLst/>
              <a:cxnLst/>
              <a:rect l="l" t="t" r="r" b="b"/>
              <a:pathLst>
                <a:path w="240665" h="180975">
                  <a:moveTo>
                    <a:pt x="240139" y="0"/>
                  </a:moveTo>
                  <a:lnTo>
                    <a:pt x="0" y="0"/>
                  </a:lnTo>
                  <a:lnTo>
                    <a:pt x="0" y="180832"/>
                  </a:lnTo>
                  <a:lnTo>
                    <a:pt x="240139" y="180832"/>
                  </a:lnTo>
                  <a:lnTo>
                    <a:pt x="240139" y="0"/>
                  </a:lnTo>
                  <a:close/>
                </a:path>
              </a:pathLst>
            </a:custGeom>
            <a:solidFill>
              <a:srgbClr val="00B050"/>
            </a:solidFill>
          </p:spPr>
          <p:txBody>
            <a:bodyPr wrap="square" lIns="0" tIns="0" rIns="0" bIns="0" rtlCol="0"/>
            <a:lstStyle/>
            <a:p/>
          </p:txBody>
        </p:sp>
        <p:sp>
          <p:nvSpPr>
            <p:cNvPr id="19" name="object 19" descr=""/>
            <p:cNvSpPr/>
            <p:nvPr/>
          </p:nvSpPr>
          <p:spPr>
            <a:xfrm>
              <a:off x="9175186" y="5543275"/>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p:txBody>
        </p:sp>
      </p:grpSp>
      <p:sp>
        <p:nvSpPr>
          <p:cNvPr id="20" name="object 20" descr=""/>
          <p:cNvSpPr txBox="1"/>
          <p:nvPr/>
        </p:nvSpPr>
        <p:spPr>
          <a:xfrm>
            <a:off x="9693809" y="5512308"/>
            <a:ext cx="558800" cy="238760"/>
          </a:xfrm>
          <a:prstGeom prst="rect">
            <a:avLst/>
          </a:prstGeom>
        </p:spPr>
        <p:txBody>
          <a:bodyPr wrap="square" lIns="0" tIns="12700" rIns="0" bIns="0" rtlCol="0" vert="horz">
            <a:spAutoFit/>
          </a:bodyPr>
          <a:lstStyle/>
          <a:p>
            <a:pPr marL="12700">
              <a:lnSpc>
                <a:spcPct val="100000"/>
              </a:lnSpc>
              <a:spcBef>
                <a:spcPts val="100"/>
              </a:spcBef>
            </a:pPr>
            <a:r>
              <a:rPr dirty="0" sz="1400" spc="-20">
                <a:solidFill>
                  <a:srgbClr val="40458C"/>
                </a:solidFill>
                <a:latin typeface="ＭＳ Ｐゴシック"/>
                <a:cs typeface="ＭＳ Ｐゴシック"/>
              </a:rPr>
              <a:t>昇降機</a:t>
            </a:r>
            <a:endParaRPr sz="1400">
              <a:latin typeface="ＭＳ Ｐゴシック"/>
              <a:cs typeface="ＭＳ Ｐゴシック"/>
            </a:endParaRPr>
          </a:p>
        </p:txBody>
      </p:sp>
      <p:pic>
        <p:nvPicPr>
          <p:cNvPr id="21" name="object 21" descr=""/>
          <p:cNvPicPr/>
          <p:nvPr/>
        </p:nvPicPr>
        <p:blipFill>
          <a:blip r:embed="rId5" cstate="print"/>
          <a:stretch>
            <a:fillRect/>
          </a:stretch>
        </p:blipFill>
        <p:spPr>
          <a:xfrm>
            <a:off x="1967520" y="5537249"/>
            <a:ext cx="117475" cy="117475"/>
          </a:xfrm>
          <a:prstGeom prst="rect">
            <a:avLst/>
          </a:prstGeom>
        </p:spPr>
      </p:pic>
      <p:sp>
        <p:nvSpPr>
          <p:cNvPr id="22" name="object 22" descr=""/>
          <p:cNvSpPr txBox="1"/>
          <p:nvPr/>
        </p:nvSpPr>
        <p:spPr>
          <a:xfrm>
            <a:off x="2128230" y="5149595"/>
            <a:ext cx="1273175" cy="556260"/>
          </a:xfrm>
          <a:prstGeom prst="rect">
            <a:avLst/>
          </a:prstGeom>
        </p:spPr>
        <p:txBody>
          <a:bodyPr wrap="square" lIns="0" tIns="12700" rIns="0" bIns="0" rtlCol="0" vert="horz">
            <a:spAutoFit/>
          </a:bodyPr>
          <a:lstStyle/>
          <a:p>
            <a:pPr marL="12700" marR="5080" indent="2540">
              <a:lnSpc>
                <a:spcPct val="124300"/>
              </a:lnSpc>
              <a:spcBef>
                <a:spcPts val="100"/>
              </a:spcBef>
            </a:pPr>
            <a:r>
              <a:rPr dirty="0" sz="1400" spc="-10">
                <a:solidFill>
                  <a:srgbClr val="40458C"/>
                </a:solidFill>
                <a:latin typeface="ＭＳ Ｐゴシック"/>
                <a:cs typeface="ＭＳ Ｐゴシック"/>
              </a:rPr>
              <a:t>循環水排出配管循環水吸込配管</a:t>
            </a:r>
            <a:endParaRPr sz="1400">
              <a:latin typeface="ＭＳ Ｐゴシック"/>
              <a:cs typeface="ＭＳ Ｐゴシック"/>
            </a:endParaRPr>
          </a:p>
        </p:txBody>
      </p:sp>
      <p:sp>
        <p:nvSpPr>
          <p:cNvPr id="23" name="object 23" descr=""/>
          <p:cNvSpPr txBox="1"/>
          <p:nvPr/>
        </p:nvSpPr>
        <p:spPr>
          <a:xfrm>
            <a:off x="5647809" y="5320284"/>
            <a:ext cx="1644014" cy="427990"/>
          </a:xfrm>
          <a:prstGeom prst="rect">
            <a:avLst/>
          </a:prstGeom>
        </p:spPr>
        <p:txBody>
          <a:bodyPr wrap="square" lIns="0" tIns="38735" rIns="0" bIns="0" rtlCol="0" vert="horz">
            <a:spAutoFit/>
          </a:bodyPr>
          <a:lstStyle/>
          <a:p>
            <a:pPr marL="30480" marR="5080" indent="-18415">
              <a:lnSpc>
                <a:spcPts val="1490"/>
              </a:lnSpc>
              <a:spcBef>
                <a:spcPts val="305"/>
              </a:spcBef>
            </a:pPr>
            <a:r>
              <a:rPr dirty="0" sz="1400" spc="-10">
                <a:solidFill>
                  <a:srgbClr val="40458C"/>
                </a:solidFill>
                <a:latin typeface="ＭＳ Ｐゴシック"/>
                <a:cs typeface="ＭＳ Ｐゴシック"/>
              </a:rPr>
              <a:t>安全系海水排出配管安全系海水吸込配管</a:t>
            </a:r>
            <a:endParaRPr sz="1400">
              <a:latin typeface="ＭＳ Ｐゴシック"/>
              <a:cs typeface="ＭＳ Ｐゴシック"/>
            </a:endParaRPr>
          </a:p>
        </p:txBody>
      </p:sp>
      <p:pic>
        <p:nvPicPr>
          <p:cNvPr id="24" name="object 24" descr=""/>
          <p:cNvPicPr/>
          <p:nvPr/>
        </p:nvPicPr>
        <p:blipFill>
          <a:blip r:embed="rId6" cstate="print"/>
          <a:stretch>
            <a:fillRect/>
          </a:stretch>
        </p:blipFill>
        <p:spPr>
          <a:xfrm>
            <a:off x="5464650" y="5585115"/>
            <a:ext cx="117475" cy="117475"/>
          </a:xfrm>
          <a:prstGeom prst="rect">
            <a:avLst/>
          </a:prstGeom>
        </p:spPr>
      </p:pic>
      <p:pic>
        <p:nvPicPr>
          <p:cNvPr id="25" name="object 25" descr=""/>
          <p:cNvPicPr/>
          <p:nvPr/>
        </p:nvPicPr>
        <p:blipFill>
          <a:blip r:embed="rId7" cstate="print"/>
          <a:stretch>
            <a:fillRect/>
          </a:stretch>
        </p:blipFill>
        <p:spPr>
          <a:xfrm>
            <a:off x="7421803" y="5599929"/>
            <a:ext cx="117475" cy="117475"/>
          </a:xfrm>
          <a:prstGeom prst="rect">
            <a:avLst/>
          </a:prstGeom>
        </p:spPr>
      </p:pic>
      <p:sp>
        <p:nvSpPr>
          <p:cNvPr id="26" name="object 26" descr=""/>
          <p:cNvSpPr txBox="1"/>
          <p:nvPr/>
        </p:nvSpPr>
        <p:spPr>
          <a:xfrm>
            <a:off x="7595489" y="5524500"/>
            <a:ext cx="1207770" cy="238760"/>
          </a:xfrm>
          <a:prstGeom prst="rect">
            <a:avLst/>
          </a:prstGeom>
        </p:spPr>
        <p:txBody>
          <a:bodyPr wrap="square" lIns="0" tIns="12700" rIns="0" bIns="0" rtlCol="0" vert="horz">
            <a:spAutoFit/>
          </a:bodyPr>
          <a:lstStyle/>
          <a:p>
            <a:pPr marL="12700">
              <a:lnSpc>
                <a:spcPct val="100000"/>
              </a:lnSpc>
              <a:spcBef>
                <a:spcPts val="100"/>
              </a:spcBef>
            </a:pPr>
            <a:r>
              <a:rPr dirty="0" sz="1400" spc="-25">
                <a:solidFill>
                  <a:srgbClr val="40458C"/>
                </a:solidFill>
                <a:latin typeface="ＭＳ Ｐゴシック"/>
                <a:cs typeface="ＭＳ Ｐゴシック"/>
              </a:rPr>
              <a:t>フィルターベント</a:t>
            </a:r>
            <a:endParaRPr sz="1400">
              <a:latin typeface="ＭＳ Ｐゴシック"/>
              <a:cs typeface="ＭＳ Ｐゴシック"/>
            </a:endParaRPr>
          </a:p>
        </p:txBody>
      </p:sp>
      <p:pic>
        <p:nvPicPr>
          <p:cNvPr id="27" name="object 27" descr=""/>
          <p:cNvPicPr/>
          <p:nvPr/>
        </p:nvPicPr>
        <p:blipFill>
          <a:blip r:embed="rId8" cstate="print"/>
          <a:stretch>
            <a:fillRect/>
          </a:stretch>
        </p:blipFill>
        <p:spPr>
          <a:xfrm>
            <a:off x="1965852" y="5248712"/>
            <a:ext cx="117475" cy="117475"/>
          </a:xfrm>
          <a:prstGeom prst="rect">
            <a:avLst/>
          </a:prstGeom>
        </p:spPr>
      </p:pic>
      <p:pic>
        <p:nvPicPr>
          <p:cNvPr id="28" name="object 28" descr=""/>
          <p:cNvPicPr/>
          <p:nvPr/>
        </p:nvPicPr>
        <p:blipFill>
          <a:blip r:embed="rId9" cstate="print"/>
          <a:stretch>
            <a:fillRect/>
          </a:stretch>
        </p:blipFill>
        <p:spPr>
          <a:xfrm>
            <a:off x="5453237" y="5396256"/>
            <a:ext cx="117475" cy="117475"/>
          </a:xfrm>
          <a:prstGeom prst="rect">
            <a:avLst/>
          </a:prstGeom>
        </p:spPr>
      </p:pic>
      <p:sp>
        <p:nvSpPr>
          <p:cNvPr id="29" name="object 29" descr=""/>
          <p:cNvSpPr txBox="1"/>
          <p:nvPr/>
        </p:nvSpPr>
        <p:spPr>
          <a:xfrm>
            <a:off x="7800875" y="4379579"/>
            <a:ext cx="1066800" cy="177800"/>
          </a:xfrm>
          <a:prstGeom prst="rect">
            <a:avLst/>
          </a:prstGeom>
        </p:spPr>
        <p:txBody>
          <a:bodyPr wrap="square" lIns="0" tIns="0" rIns="0" bIns="0" rtlCol="0" vert="horz">
            <a:spAutoFit/>
          </a:bodyPr>
          <a:lstStyle/>
          <a:p>
            <a:pPr>
              <a:lnSpc>
                <a:spcPts val="1400"/>
              </a:lnSpc>
            </a:pPr>
            <a:r>
              <a:rPr dirty="0" sz="1400" spc="-10">
                <a:latin typeface="ＭＳ Ｐゴシック"/>
                <a:cs typeface="ＭＳ Ｐゴシック"/>
              </a:rPr>
              <a:t>入退域管理室</a:t>
            </a:r>
            <a:endParaRPr sz="1400">
              <a:latin typeface="ＭＳ Ｐゴシック"/>
              <a:cs typeface="ＭＳ Ｐゴシック"/>
            </a:endParaRPr>
          </a:p>
        </p:txBody>
      </p:sp>
      <p:grpSp>
        <p:nvGrpSpPr>
          <p:cNvPr id="30" name="object 30" descr=""/>
          <p:cNvGrpSpPr/>
          <p:nvPr/>
        </p:nvGrpSpPr>
        <p:grpSpPr>
          <a:xfrm>
            <a:off x="6544538" y="3568090"/>
            <a:ext cx="250190" cy="190500"/>
            <a:chOff x="6544538" y="3568090"/>
            <a:chExt cx="250190" cy="190500"/>
          </a:xfrm>
        </p:grpSpPr>
        <p:sp>
          <p:nvSpPr>
            <p:cNvPr id="31" name="object 31" descr=""/>
            <p:cNvSpPr/>
            <p:nvPr/>
          </p:nvSpPr>
          <p:spPr>
            <a:xfrm>
              <a:off x="6549301" y="3572852"/>
              <a:ext cx="240665" cy="180975"/>
            </a:xfrm>
            <a:custGeom>
              <a:avLst/>
              <a:gdLst/>
              <a:ahLst/>
              <a:cxnLst/>
              <a:rect l="l" t="t" r="r" b="b"/>
              <a:pathLst>
                <a:path w="240665" h="180975">
                  <a:moveTo>
                    <a:pt x="240137" y="0"/>
                  </a:moveTo>
                  <a:lnTo>
                    <a:pt x="0" y="0"/>
                  </a:lnTo>
                  <a:lnTo>
                    <a:pt x="0" y="180832"/>
                  </a:lnTo>
                  <a:lnTo>
                    <a:pt x="240137" y="180832"/>
                  </a:lnTo>
                  <a:lnTo>
                    <a:pt x="240137" y="0"/>
                  </a:lnTo>
                  <a:close/>
                </a:path>
              </a:pathLst>
            </a:custGeom>
            <a:solidFill>
              <a:srgbClr val="00B050"/>
            </a:solidFill>
          </p:spPr>
          <p:txBody>
            <a:bodyPr wrap="square" lIns="0" tIns="0" rIns="0" bIns="0" rtlCol="0"/>
            <a:lstStyle/>
            <a:p/>
          </p:txBody>
        </p:sp>
        <p:sp>
          <p:nvSpPr>
            <p:cNvPr id="32" name="object 32" descr=""/>
            <p:cNvSpPr/>
            <p:nvPr/>
          </p:nvSpPr>
          <p:spPr>
            <a:xfrm>
              <a:off x="6549301" y="3572852"/>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p:txBody>
        </p:sp>
      </p:grpSp>
      <p:sp>
        <p:nvSpPr>
          <p:cNvPr id="33" name="object 33" descr=""/>
          <p:cNvSpPr txBox="1"/>
          <p:nvPr/>
        </p:nvSpPr>
        <p:spPr>
          <a:xfrm>
            <a:off x="8022140" y="3550523"/>
            <a:ext cx="889000" cy="177800"/>
          </a:xfrm>
          <a:prstGeom prst="rect">
            <a:avLst/>
          </a:prstGeom>
        </p:spPr>
        <p:txBody>
          <a:bodyPr wrap="square" lIns="0" tIns="0" rIns="0" bIns="0" rtlCol="0" vert="horz">
            <a:spAutoFit/>
          </a:bodyPr>
          <a:lstStyle/>
          <a:p>
            <a:pPr>
              <a:lnSpc>
                <a:spcPts val="1400"/>
              </a:lnSpc>
            </a:pPr>
            <a:r>
              <a:rPr dirty="0" sz="1400" spc="-10">
                <a:latin typeface="ＭＳ Ｐゴシック"/>
                <a:cs typeface="ＭＳ Ｐゴシック"/>
              </a:rPr>
              <a:t>中央制御室</a:t>
            </a:r>
            <a:endParaRPr sz="1400">
              <a:latin typeface="ＭＳ Ｐゴシック"/>
              <a:cs typeface="ＭＳ Ｐゴシック"/>
            </a:endParaRPr>
          </a:p>
        </p:txBody>
      </p:sp>
      <p:sp>
        <p:nvSpPr>
          <p:cNvPr id="34" name="object 34" descr=""/>
          <p:cNvSpPr/>
          <p:nvPr/>
        </p:nvSpPr>
        <p:spPr>
          <a:xfrm>
            <a:off x="1622698" y="3216907"/>
            <a:ext cx="485775" cy="1681480"/>
          </a:xfrm>
          <a:custGeom>
            <a:avLst/>
            <a:gdLst/>
            <a:ahLst/>
            <a:cxnLst/>
            <a:rect l="l" t="t" r="r" b="b"/>
            <a:pathLst>
              <a:path w="485775" h="1681479">
                <a:moveTo>
                  <a:pt x="0" y="0"/>
                </a:moveTo>
                <a:lnTo>
                  <a:pt x="485336" y="0"/>
                </a:lnTo>
                <a:lnTo>
                  <a:pt x="485336" y="1681090"/>
                </a:lnTo>
                <a:lnTo>
                  <a:pt x="0" y="1681090"/>
                </a:lnTo>
                <a:lnTo>
                  <a:pt x="0" y="0"/>
                </a:lnTo>
                <a:close/>
              </a:path>
            </a:pathLst>
          </a:custGeom>
          <a:ln w="9525">
            <a:solidFill>
              <a:srgbClr val="40458C"/>
            </a:solidFill>
          </a:ln>
        </p:spPr>
        <p:txBody>
          <a:bodyPr wrap="square" lIns="0" tIns="0" rIns="0" bIns="0" rtlCol="0"/>
          <a:lstStyle/>
          <a:p/>
        </p:txBody>
      </p:sp>
      <p:sp>
        <p:nvSpPr>
          <p:cNvPr id="35" name="object 35" descr=""/>
          <p:cNvSpPr txBox="1"/>
          <p:nvPr/>
        </p:nvSpPr>
        <p:spPr>
          <a:xfrm>
            <a:off x="1829032" y="3413252"/>
            <a:ext cx="193675" cy="1244600"/>
          </a:xfrm>
          <a:prstGeom prst="rect">
            <a:avLst/>
          </a:prstGeom>
        </p:spPr>
        <p:txBody>
          <a:bodyPr wrap="square" lIns="0" tIns="0" rIns="0" bIns="0" rtlCol="0" vert="vert270">
            <a:spAutoFit/>
          </a:bodyPr>
          <a:lstStyle/>
          <a:p>
            <a:pPr marL="12700">
              <a:lnSpc>
                <a:spcPts val="1395"/>
              </a:lnSpc>
            </a:pPr>
            <a:r>
              <a:rPr dirty="0" sz="1200" spc="-10">
                <a:latin typeface="游ゴシック"/>
                <a:cs typeface="游ゴシック"/>
              </a:rPr>
              <a:t>レイダウンエリア</a:t>
            </a:r>
            <a:endParaRPr sz="1200">
              <a:latin typeface="游ゴシック"/>
              <a:cs typeface="游ゴシック"/>
            </a:endParaRPr>
          </a:p>
        </p:txBody>
      </p:sp>
      <p:sp>
        <p:nvSpPr>
          <p:cNvPr id="36" name="object 36" descr=""/>
          <p:cNvSpPr/>
          <p:nvPr/>
        </p:nvSpPr>
        <p:spPr>
          <a:xfrm>
            <a:off x="6970000" y="3213169"/>
            <a:ext cx="536575" cy="516255"/>
          </a:xfrm>
          <a:custGeom>
            <a:avLst/>
            <a:gdLst/>
            <a:ahLst/>
            <a:cxnLst/>
            <a:rect l="l" t="t" r="r" b="b"/>
            <a:pathLst>
              <a:path w="536575" h="516254">
                <a:moveTo>
                  <a:pt x="0" y="0"/>
                </a:moveTo>
                <a:lnTo>
                  <a:pt x="536265" y="0"/>
                </a:lnTo>
                <a:lnTo>
                  <a:pt x="536265" y="515748"/>
                </a:lnTo>
                <a:lnTo>
                  <a:pt x="0" y="515748"/>
                </a:lnTo>
                <a:lnTo>
                  <a:pt x="0" y="0"/>
                </a:lnTo>
                <a:close/>
              </a:path>
            </a:pathLst>
          </a:custGeom>
          <a:ln w="9525">
            <a:solidFill>
              <a:srgbClr val="40458C"/>
            </a:solidFill>
          </a:ln>
        </p:spPr>
        <p:txBody>
          <a:bodyPr wrap="square" lIns="0" tIns="0" rIns="0" bIns="0" rtlCol="0"/>
          <a:lstStyle/>
          <a:p/>
        </p:txBody>
      </p:sp>
      <p:sp>
        <p:nvSpPr>
          <p:cNvPr id="37" name="object 37" descr=""/>
          <p:cNvSpPr txBox="1"/>
          <p:nvPr/>
        </p:nvSpPr>
        <p:spPr>
          <a:xfrm>
            <a:off x="6970000" y="3213169"/>
            <a:ext cx="536575" cy="516255"/>
          </a:xfrm>
          <a:prstGeom prst="rect">
            <a:avLst/>
          </a:prstGeom>
          <a:solidFill>
            <a:srgbClr val="00B0F0"/>
          </a:solidFill>
        </p:spPr>
        <p:txBody>
          <a:bodyPr wrap="square" lIns="0" tIns="34290" rIns="0" bIns="0" rtlCol="0" vert="horz">
            <a:spAutoFit/>
          </a:bodyPr>
          <a:lstStyle/>
          <a:p>
            <a:pPr marL="116205" marR="107950" indent="67945">
              <a:lnSpc>
                <a:spcPct val="100000"/>
              </a:lnSpc>
              <a:spcBef>
                <a:spcPts val="270"/>
              </a:spcBef>
            </a:pPr>
            <a:r>
              <a:rPr dirty="0" sz="900" spc="-25">
                <a:solidFill>
                  <a:srgbClr val="40458C"/>
                </a:solidFill>
                <a:latin typeface="游ゴシック"/>
                <a:cs typeface="游ゴシック"/>
              </a:rPr>
              <a:t>IC/ </a:t>
            </a:r>
            <a:r>
              <a:rPr dirty="0" sz="900" spc="-20">
                <a:solidFill>
                  <a:srgbClr val="40458C"/>
                </a:solidFill>
                <a:latin typeface="游ゴシック"/>
                <a:cs typeface="游ゴシック"/>
              </a:rPr>
              <a:t>PCCS</a:t>
            </a:r>
            <a:endParaRPr sz="900">
              <a:latin typeface="游ゴシック"/>
              <a:cs typeface="游ゴシック"/>
            </a:endParaRPr>
          </a:p>
        </p:txBody>
      </p:sp>
      <p:grpSp>
        <p:nvGrpSpPr>
          <p:cNvPr id="38" name="object 38" descr=""/>
          <p:cNvGrpSpPr/>
          <p:nvPr/>
        </p:nvGrpSpPr>
        <p:grpSpPr>
          <a:xfrm>
            <a:off x="7500149" y="3071010"/>
            <a:ext cx="3648075" cy="1907539"/>
            <a:chOff x="7500149" y="3071010"/>
            <a:chExt cx="3648075" cy="1907539"/>
          </a:xfrm>
        </p:grpSpPr>
        <p:pic>
          <p:nvPicPr>
            <p:cNvPr id="39" name="object 39" descr=""/>
            <p:cNvPicPr/>
            <p:nvPr/>
          </p:nvPicPr>
          <p:blipFill>
            <a:blip r:embed="rId10" cstate="print"/>
            <a:stretch>
              <a:fillRect/>
            </a:stretch>
          </p:blipFill>
          <p:spPr>
            <a:xfrm>
              <a:off x="7509075" y="3416410"/>
              <a:ext cx="1610979" cy="621888"/>
            </a:xfrm>
            <a:prstGeom prst="rect">
              <a:avLst/>
            </a:prstGeom>
          </p:spPr>
        </p:pic>
        <p:pic>
          <p:nvPicPr>
            <p:cNvPr id="40" name="object 40" descr=""/>
            <p:cNvPicPr/>
            <p:nvPr/>
          </p:nvPicPr>
          <p:blipFill>
            <a:blip r:embed="rId11" cstate="print"/>
            <a:stretch>
              <a:fillRect/>
            </a:stretch>
          </p:blipFill>
          <p:spPr>
            <a:xfrm>
              <a:off x="7500149" y="4032516"/>
              <a:ext cx="1844344" cy="810176"/>
            </a:xfrm>
            <a:prstGeom prst="rect">
              <a:avLst/>
            </a:prstGeom>
          </p:spPr>
        </p:pic>
        <p:sp>
          <p:nvSpPr>
            <p:cNvPr id="41" name="object 41" descr=""/>
            <p:cNvSpPr/>
            <p:nvPr/>
          </p:nvSpPr>
          <p:spPr>
            <a:xfrm>
              <a:off x="7555310" y="3235998"/>
              <a:ext cx="300990" cy="202565"/>
            </a:xfrm>
            <a:custGeom>
              <a:avLst/>
              <a:gdLst/>
              <a:ahLst/>
              <a:cxnLst/>
              <a:rect l="l" t="t" r="r" b="b"/>
              <a:pathLst>
                <a:path w="300990" h="202564">
                  <a:moveTo>
                    <a:pt x="300551" y="0"/>
                  </a:moveTo>
                  <a:lnTo>
                    <a:pt x="0" y="0"/>
                  </a:lnTo>
                  <a:lnTo>
                    <a:pt x="0" y="202261"/>
                  </a:lnTo>
                  <a:lnTo>
                    <a:pt x="300551" y="202261"/>
                  </a:lnTo>
                  <a:lnTo>
                    <a:pt x="300551" y="0"/>
                  </a:lnTo>
                  <a:close/>
                </a:path>
              </a:pathLst>
            </a:custGeom>
            <a:solidFill>
              <a:srgbClr val="00B050"/>
            </a:solidFill>
          </p:spPr>
          <p:txBody>
            <a:bodyPr wrap="square" lIns="0" tIns="0" rIns="0" bIns="0" rtlCol="0"/>
            <a:lstStyle/>
            <a:p/>
          </p:txBody>
        </p:sp>
        <p:sp>
          <p:nvSpPr>
            <p:cNvPr id="42" name="object 42" descr=""/>
            <p:cNvSpPr/>
            <p:nvPr/>
          </p:nvSpPr>
          <p:spPr>
            <a:xfrm>
              <a:off x="7555310" y="3235998"/>
              <a:ext cx="300990" cy="202565"/>
            </a:xfrm>
            <a:custGeom>
              <a:avLst/>
              <a:gdLst/>
              <a:ahLst/>
              <a:cxnLst/>
              <a:rect l="l" t="t" r="r" b="b"/>
              <a:pathLst>
                <a:path w="300990" h="202564">
                  <a:moveTo>
                    <a:pt x="0" y="0"/>
                  </a:moveTo>
                  <a:lnTo>
                    <a:pt x="300552" y="0"/>
                  </a:lnTo>
                  <a:lnTo>
                    <a:pt x="300552" y="202262"/>
                  </a:lnTo>
                  <a:lnTo>
                    <a:pt x="0" y="202262"/>
                  </a:lnTo>
                  <a:lnTo>
                    <a:pt x="0" y="0"/>
                  </a:lnTo>
                  <a:close/>
                </a:path>
              </a:pathLst>
            </a:custGeom>
            <a:ln w="9525">
              <a:solidFill>
                <a:srgbClr val="40458C"/>
              </a:solidFill>
            </a:ln>
          </p:spPr>
          <p:txBody>
            <a:bodyPr wrap="square" lIns="0" tIns="0" rIns="0" bIns="0" rtlCol="0"/>
            <a:lstStyle/>
            <a:p/>
          </p:txBody>
        </p:sp>
        <p:sp>
          <p:nvSpPr>
            <p:cNvPr id="43" name="object 43" descr=""/>
            <p:cNvSpPr/>
            <p:nvPr/>
          </p:nvSpPr>
          <p:spPr>
            <a:xfrm>
              <a:off x="9320141" y="3075772"/>
              <a:ext cx="1823720" cy="1898014"/>
            </a:xfrm>
            <a:custGeom>
              <a:avLst/>
              <a:gdLst/>
              <a:ahLst/>
              <a:cxnLst/>
              <a:rect l="l" t="t" r="r" b="b"/>
              <a:pathLst>
                <a:path w="1823720" h="1898014">
                  <a:moveTo>
                    <a:pt x="1" y="0"/>
                  </a:moveTo>
                  <a:lnTo>
                    <a:pt x="0" y="948780"/>
                  </a:lnTo>
                  <a:lnTo>
                    <a:pt x="3628" y="1897553"/>
                  </a:lnTo>
                  <a:lnTo>
                    <a:pt x="66301" y="1896939"/>
                  </a:lnTo>
                  <a:lnTo>
                    <a:pt x="128440" y="1895236"/>
                  </a:lnTo>
                  <a:lnTo>
                    <a:pt x="190010" y="1892462"/>
                  </a:lnTo>
                  <a:lnTo>
                    <a:pt x="250978" y="1888636"/>
                  </a:lnTo>
                  <a:lnTo>
                    <a:pt x="311310" y="1883776"/>
                  </a:lnTo>
                  <a:lnTo>
                    <a:pt x="370971" y="1877898"/>
                  </a:lnTo>
                  <a:lnTo>
                    <a:pt x="429929" y="1871020"/>
                  </a:lnTo>
                  <a:lnTo>
                    <a:pt x="488149" y="1863161"/>
                  </a:lnTo>
                  <a:lnTo>
                    <a:pt x="545597" y="1854337"/>
                  </a:lnTo>
                  <a:lnTo>
                    <a:pt x="602240" y="1844568"/>
                  </a:lnTo>
                  <a:lnTo>
                    <a:pt x="658044" y="1833869"/>
                  </a:lnTo>
                  <a:lnTo>
                    <a:pt x="712974" y="1822260"/>
                  </a:lnTo>
                  <a:lnTo>
                    <a:pt x="766997" y="1809757"/>
                  </a:lnTo>
                  <a:lnTo>
                    <a:pt x="820078" y="1796378"/>
                  </a:lnTo>
                  <a:lnTo>
                    <a:pt x="872185" y="1782142"/>
                  </a:lnTo>
                  <a:lnTo>
                    <a:pt x="923284" y="1767066"/>
                  </a:lnTo>
                  <a:lnTo>
                    <a:pt x="973339" y="1751166"/>
                  </a:lnTo>
                  <a:lnTo>
                    <a:pt x="1022318" y="1734463"/>
                  </a:lnTo>
                  <a:lnTo>
                    <a:pt x="1070187" y="1716972"/>
                  </a:lnTo>
                  <a:lnTo>
                    <a:pt x="1116911" y="1698711"/>
                  </a:lnTo>
                  <a:lnTo>
                    <a:pt x="1162457" y="1679699"/>
                  </a:lnTo>
                  <a:lnTo>
                    <a:pt x="1206791" y="1659953"/>
                  </a:lnTo>
                  <a:lnTo>
                    <a:pt x="1249880" y="1639490"/>
                  </a:lnTo>
                  <a:lnTo>
                    <a:pt x="1291688" y="1618329"/>
                  </a:lnTo>
                  <a:lnTo>
                    <a:pt x="1332183" y="1596487"/>
                  </a:lnTo>
                  <a:lnTo>
                    <a:pt x="1371331" y="1573982"/>
                  </a:lnTo>
                  <a:lnTo>
                    <a:pt x="1409097" y="1550831"/>
                  </a:lnTo>
                  <a:lnTo>
                    <a:pt x="1445447" y="1527052"/>
                  </a:lnTo>
                  <a:lnTo>
                    <a:pt x="1480349" y="1502663"/>
                  </a:lnTo>
                  <a:lnTo>
                    <a:pt x="1513768" y="1477682"/>
                  </a:lnTo>
                  <a:lnTo>
                    <a:pt x="1545669" y="1452126"/>
                  </a:lnTo>
                  <a:lnTo>
                    <a:pt x="1576020" y="1426013"/>
                  </a:lnTo>
                  <a:lnTo>
                    <a:pt x="1604787" y="1399361"/>
                  </a:lnTo>
                  <a:lnTo>
                    <a:pt x="1631935" y="1372187"/>
                  </a:lnTo>
                  <a:lnTo>
                    <a:pt x="1681240" y="1316345"/>
                  </a:lnTo>
                  <a:lnTo>
                    <a:pt x="1723664" y="1258628"/>
                  </a:lnTo>
                  <a:lnTo>
                    <a:pt x="1758937" y="1199180"/>
                  </a:lnTo>
                  <a:lnTo>
                    <a:pt x="1786788" y="1138140"/>
                  </a:lnTo>
                  <a:lnTo>
                    <a:pt x="1806945" y="1075650"/>
                  </a:lnTo>
                  <a:lnTo>
                    <a:pt x="1819138" y="1011853"/>
                  </a:lnTo>
                  <a:lnTo>
                    <a:pt x="1823096" y="946890"/>
                  </a:lnTo>
                  <a:lnTo>
                    <a:pt x="1821917" y="914319"/>
                  </a:lnTo>
                  <a:lnTo>
                    <a:pt x="1813338" y="850026"/>
                  </a:lnTo>
                  <a:lnTo>
                    <a:pt x="1796690" y="786981"/>
                  </a:lnTo>
                  <a:lnTo>
                    <a:pt x="1772244" y="725326"/>
                  </a:lnTo>
                  <a:lnTo>
                    <a:pt x="1740269" y="665201"/>
                  </a:lnTo>
                  <a:lnTo>
                    <a:pt x="1701038" y="606746"/>
                  </a:lnTo>
                  <a:lnTo>
                    <a:pt x="1654820" y="550102"/>
                  </a:lnTo>
                  <a:lnTo>
                    <a:pt x="1601887" y="495411"/>
                  </a:lnTo>
                  <a:lnTo>
                    <a:pt x="1572987" y="468841"/>
                  </a:lnTo>
                  <a:lnTo>
                    <a:pt x="1542509" y="442812"/>
                  </a:lnTo>
                  <a:lnTo>
                    <a:pt x="1510488" y="417341"/>
                  </a:lnTo>
                  <a:lnTo>
                    <a:pt x="1476957" y="392445"/>
                  </a:lnTo>
                  <a:lnTo>
                    <a:pt x="1441950" y="368144"/>
                  </a:lnTo>
                  <a:lnTo>
                    <a:pt x="1405502" y="344453"/>
                  </a:lnTo>
                  <a:lnTo>
                    <a:pt x="1367645" y="321391"/>
                  </a:lnTo>
                  <a:lnTo>
                    <a:pt x="1328414" y="298975"/>
                  </a:lnTo>
                  <a:lnTo>
                    <a:pt x="1287843" y="277223"/>
                  </a:lnTo>
                  <a:lnTo>
                    <a:pt x="1245965" y="256152"/>
                  </a:lnTo>
                  <a:lnTo>
                    <a:pt x="1202814" y="235780"/>
                  </a:lnTo>
                  <a:lnTo>
                    <a:pt x="1158425" y="216125"/>
                  </a:lnTo>
                  <a:lnTo>
                    <a:pt x="1112830" y="197203"/>
                  </a:lnTo>
                  <a:lnTo>
                    <a:pt x="1066065" y="179034"/>
                  </a:lnTo>
                  <a:lnTo>
                    <a:pt x="1018161" y="161633"/>
                  </a:lnTo>
                  <a:lnTo>
                    <a:pt x="969155" y="145019"/>
                  </a:lnTo>
                  <a:lnTo>
                    <a:pt x="919078" y="129210"/>
                  </a:lnTo>
                  <a:lnTo>
                    <a:pt x="867966" y="114223"/>
                  </a:lnTo>
                  <a:lnTo>
                    <a:pt x="815852" y="100075"/>
                  </a:lnTo>
                  <a:lnTo>
                    <a:pt x="762770" y="86784"/>
                  </a:lnTo>
                  <a:lnTo>
                    <a:pt x="708753" y="74368"/>
                  </a:lnTo>
                  <a:lnTo>
                    <a:pt x="653836" y="62844"/>
                  </a:lnTo>
                  <a:lnTo>
                    <a:pt x="598053" y="52230"/>
                  </a:lnTo>
                  <a:lnTo>
                    <a:pt x="541437" y="42544"/>
                  </a:lnTo>
                  <a:lnTo>
                    <a:pt x="484021" y="33802"/>
                  </a:lnTo>
                  <a:lnTo>
                    <a:pt x="425841" y="26023"/>
                  </a:lnTo>
                  <a:lnTo>
                    <a:pt x="366930" y="19224"/>
                  </a:lnTo>
                  <a:lnTo>
                    <a:pt x="307321" y="13423"/>
                  </a:lnTo>
                  <a:lnTo>
                    <a:pt x="247049" y="8638"/>
                  </a:lnTo>
                  <a:lnTo>
                    <a:pt x="186146" y="4885"/>
                  </a:lnTo>
                  <a:lnTo>
                    <a:pt x="124649" y="2182"/>
                  </a:lnTo>
                  <a:lnTo>
                    <a:pt x="62589" y="548"/>
                  </a:lnTo>
                  <a:lnTo>
                    <a:pt x="1" y="0"/>
                  </a:lnTo>
                  <a:close/>
                </a:path>
              </a:pathLst>
            </a:custGeom>
            <a:solidFill>
              <a:srgbClr val="73FEFF"/>
            </a:solidFill>
          </p:spPr>
          <p:txBody>
            <a:bodyPr wrap="square" lIns="0" tIns="0" rIns="0" bIns="0" rtlCol="0"/>
            <a:lstStyle/>
            <a:p/>
          </p:txBody>
        </p:sp>
        <p:sp>
          <p:nvSpPr>
            <p:cNvPr id="44" name="object 44" descr=""/>
            <p:cNvSpPr/>
            <p:nvPr/>
          </p:nvSpPr>
          <p:spPr>
            <a:xfrm>
              <a:off x="9320141" y="3075772"/>
              <a:ext cx="1823720" cy="1898014"/>
            </a:xfrm>
            <a:custGeom>
              <a:avLst/>
              <a:gdLst/>
              <a:ahLst/>
              <a:cxnLst/>
              <a:rect l="l" t="t" r="r" b="b"/>
              <a:pathLst>
                <a:path w="1823720" h="1898014">
                  <a:moveTo>
                    <a:pt x="3629" y="1897554"/>
                  </a:moveTo>
                  <a:lnTo>
                    <a:pt x="66302" y="1896939"/>
                  </a:lnTo>
                  <a:lnTo>
                    <a:pt x="128440" y="1895235"/>
                  </a:lnTo>
                  <a:lnTo>
                    <a:pt x="190011" y="1892462"/>
                  </a:lnTo>
                  <a:lnTo>
                    <a:pt x="250979" y="1888636"/>
                  </a:lnTo>
                  <a:lnTo>
                    <a:pt x="311310" y="1883775"/>
                  </a:lnTo>
                  <a:lnTo>
                    <a:pt x="370972" y="1877897"/>
                  </a:lnTo>
                  <a:lnTo>
                    <a:pt x="429930" y="1871020"/>
                  </a:lnTo>
                  <a:lnTo>
                    <a:pt x="488150" y="1863160"/>
                  </a:lnTo>
                  <a:lnTo>
                    <a:pt x="545598" y="1854337"/>
                  </a:lnTo>
                  <a:lnTo>
                    <a:pt x="602241" y="1844567"/>
                  </a:lnTo>
                  <a:lnTo>
                    <a:pt x="658044" y="1833869"/>
                  </a:lnTo>
                  <a:lnTo>
                    <a:pt x="712974" y="1822259"/>
                  </a:lnTo>
                  <a:lnTo>
                    <a:pt x="766997" y="1809756"/>
                  </a:lnTo>
                  <a:lnTo>
                    <a:pt x="820079" y="1796378"/>
                  </a:lnTo>
                  <a:lnTo>
                    <a:pt x="872186" y="1782142"/>
                  </a:lnTo>
                  <a:lnTo>
                    <a:pt x="923284" y="1767065"/>
                  </a:lnTo>
                  <a:lnTo>
                    <a:pt x="973340" y="1751166"/>
                  </a:lnTo>
                  <a:lnTo>
                    <a:pt x="1022319" y="1734462"/>
                  </a:lnTo>
                  <a:lnTo>
                    <a:pt x="1070187" y="1716971"/>
                  </a:lnTo>
                  <a:lnTo>
                    <a:pt x="1116912" y="1698711"/>
                  </a:lnTo>
                  <a:lnTo>
                    <a:pt x="1162458" y="1679698"/>
                  </a:lnTo>
                  <a:lnTo>
                    <a:pt x="1206792" y="1659952"/>
                  </a:lnTo>
                  <a:lnTo>
                    <a:pt x="1249880" y="1639490"/>
                  </a:lnTo>
                  <a:lnTo>
                    <a:pt x="1291689" y="1618329"/>
                  </a:lnTo>
                  <a:lnTo>
                    <a:pt x="1332184" y="1596487"/>
                  </a:lnTo>
                  <a:lnTo>
                    <a:pt x="1371331" y="1573981"/>
                  </a:lnTo>
                  <a:lnTo>
                    <a:pt x="1409097" y="1550831"/>
                  </a:lnTo>
                  <a:lnTo>
                    <a:pt x="1445448" y="1527052"/>
                  </a:lnTo>
                  <a:lnTo>
                    <a:pt x="1480350" y="1502663"/>
                  </a:lnTo>
                  <a:lnTo>
                    <a:pt x="1513768" y="1477682"/>
                  </a:lnTo>
                  <a:lnTo>
                    <a:pt x="1545670" y="1452126"/>
                  </a:lnTo>
                  <a:lnTo>
                    <a:pt x="1576021" y="1426013"/>
                  </a:lnTo>
                  <a:lnTo>
                    <a:pt x="1604787" y="1399361"/>
                  </a:lnTo>
                  <a:lnTo>
                    <a:pt x="1631935" y="1372187"/>
                  </a:lnTo>
                  <a:lnTo>
                    <a:pt x="1681240" y="1316345"/>
                  </a:lnTo>
                  <a:lnTo>
                    <a:pt x="1723665" y="1258628"/>
                  </a:lnTo>
                  <a:lnTo>
                    <a:pt x="1758938" y="1199180"/>
                  </a:lnTo>
                  <a:lnTo>
                    <a:pt x="1786788" y="1138140"/>
                  </a:lnTo>
                  <a:lnTo>
                    <a:pt x="1806946" y="1075650"/>
                  </a:lnTo>
                  <a:lnTo>
                    <a:pt x="1819139" y="1011853"/>
                  </a:lnTo>
                  <a:lnTo>
                    <a:pt x="1823096" y="946890"/>
                  </a:lnTo>
                  <a:lnTo>
                    <a:pt x="1821917" y="914319"/>
                  </a:lnTo>
                  <a:lnTo>
                    <a:pt x="1813339" y="850026"/>
                  </a:lnTo>
                  <a:lnTo>
                    <a:pt x="1796690" y="786981"/>
                  </a:lnTo>
                  <a:lnTo>
                    <a:pt x="1772244" y="725326"/>
                  </a:lnTo>
                  <a:lnTo>
                    <a:pt x="1740269" y="665201"/>
                  </a:lnTo>
                  <a:lnTo>
                    <a:pt x="1701038" y="606746"/>
                  </a:lnTo>
                  <a:lnTo>
                    <a:pt x="1654820" y="550102"/>
                  </a:lnTo>
                  <a:lnTo>
                    <a:pt x="1601887" y="495411"/>
                  </a:lnTo>
                  <a:lnTo>
                    <a:pt x="1572987" y="468841"/>
                  </a:lnTo>
                  <a:lnTo>
                    <a:pt x="1542509" y="442812"/>
                  </a:lnTo>
                  <a:lnTo>
                    <a:pt x="1510488" y="417341"/>
                  </a:lnTo>
                  <a:lnTo>
                    <a:pt x="1476957" y="392446"/>
                  </a:lnTo>
                  <a:lnTo>
                    <a:pt x="1441951" y="368144"/>
                  </a:lnTo>
                  <a:lnTo>
                    <a:pt x="1405502" y="344453"/>
                  </a:lnTo>
                  <a:lnTo>
                    <a:pt x="1367646" y="321391"/>
                  </a:lnTo>
                  <a:lnTo>
                    <a:pt x="1328415" y="298975"/>
                  </a:lnTo>
                  <a:lnTo>
                    <a:pt x="1287843" y="277223"/>
                  </a:lnTo>
                  <a:lnTo>
                    <a:pt x="1245965" y="256152"/>
                  </a:lnTo>
                  <a:lnTo>
                    <a:pt x="1202815" y="235780"/>
                  </a:lnTo>
                  <a:lnTo>
                    <a:pt x="1158425" y="216125"/>
                  </a:lnTo>
                  <a:lnTo>
                    <a:pt x="1112831" y="197203"/>
                  </a:lnTo>
                  <a:lnTo>
                    <a:pt x="1066065" y="179034"/>
                  </a:lnTo>
                  <a:lnTo>
                    <a:pt x="1018162" y="161633"/>
                  </a:lnTo>
                  <a:lnTo>
                    <a:pt x="969155" y="145019"/>
                  </a:lnTo>
                  <a:lnTo>
                    <a:pt x="919079" y="129210"/>
                  </a:lnTo>
                  <a:lnTo>
                    <a:pt x="867967" y="114223"/>
                  </a:lnTo>
                  <a:lnTo>
                    <a:pt x="815853" y="100075"/>
                  </a:lnTo>
                  <a:lnTo>
                    <a:pt x="762770" y="86784"/>
                  </a:lnTo>
                  <a:lnTo>
                    <a:pt x="708754" y="74368"/>
                  </a:lnTo>
                  <a:lnTo>
                    <a:pt x="653837" y="62844"/>
                  </a:lnTo>
                  <a:lnTo>
                    <a:pt x="598053" y="52230"/>
                  </a:lnTo>
                  <a:lnTo>
                    <a:pt x="541437" y="42544"/>
                  </a:lnTo>
                  <a:lnTo>
                    <a:pt x="484022" y="33802"/>
                  </a:lnTo>
                  <a:lnTo>
                    <a:pt x="425841" y="26023"/>
                  </a:lnTo>
                  <a:lnTo>
                    <a:pt x="366930" y="19224"/>
                  </a:lnTo>
                  <a:lnTo>
                    <a:pt x="307321" y="13423"/>
                  </a:lnTo>
                  <a:lnTo>
                    <a:pt x="247049" y="8638"/>
                  </a:lnTo>
                  <a:lnTo>
                    <a:pt x="186146" y="4885"/>
                  </a:lnTo>
                  <a:lnTo>
                    <a:pt x="124648" y="2182"/>
                  </a:lnTo>
                  <a:lnTo>
                    <a:pt x="62589" y="548"/>
                  </a:lnTo>
                  <a:lnTo>
                    <a:pt x="1" y="0"/>
                  </a:lnTo>
                  <a:lnTo>
                    <a:pt x="0" y="948780"/>
                  </a:lnTo>
                  <a:lnTo>
                    <a:pt x="3629" y="1897554"/>
                  </a:lnTo>
                  <a:close/>
                </a:path>
              </a:pathLst>
            </a:custGeom>
            <a:ln w="9525">
              <a:solidFill>
                <a:srgbClr val="40458C"/>
              </a:solidFill>
            </a:ln>
          </p:spPr>
          <p:txBody>
            <a:bodyPr wrap="square" lIns="0" tIns="0" rIns="0" bIns="0" rtlCol="0"/>
            <a:lstStyle/>
            <a:p/>
          </p:txBody>
        </p:sp>
        <p:sp>
          <p:nvSpPr>
            <p:cNvPr id="45" name="object 45" descr=""/>
            <p:cNvSpPr/>
            <p:nvPr/>
          </p:nvSpPr>
          <p:spPr>
            <a:xfrm>
              <a:off x="9330186" y="3198892"/>
              <a:ext cx="1675764" cy="1630680"/>
            </a:xfrm>
            <a:custGeom>
              <a:avLst/>
              <a:gdLst/>
              <a:ahLst/>
              <a:cxnLst/>
              <a:rect l="l" t="t" r="r" b="b"/>
              <a:pathLst>
                <a:path w="1675765" h="1630679">
                  <a:moveTo>
                    <a:pt x="1" y="0"/>
                  </a:moveTo>
                  <a:lnTo>
                    <a:pt x="0" y="815030"/>
                  </a:lnTo>
                  <a:lnTo>
                    <a:pt x="2891" y="1630053"/>
                  </a:lnTo>
                  <a:lnTo>
                    <a:pt x="67159" y="1629411"/>
                  </a:lnTo>
                  <a:lnTo>
                    <a:pt x="130811" y="1627606"/>
                  </a:lnTo>
                  <a:lnTo>
                    <a:pt x="193803" y="1624660"/>
                  </a:lnTo>
                  <a:lnTo>
                    <a:pt x="256092" y="1620593"/>
                  </a:lnTo>
                  <a:lnTo>
                    <a:pt x="317636" y="1615428"/>
                  </a:lnTo>
                  <a:lnTo>
                    <a:pt x="378390" y="1609184"/>
                  </a:lnTo>
                  <a:lnTo>
                    <a:pt x="438311" y="1601884"/>
                  </a:lnTo>
                  <a:lnTo>
                    <a:pt x="497357" y="1593548"/>
                  </a:lnTo>
                  <a:lnTo>
                    <a:pt x="555483" y="1584198"/>
                  </a:lnTo>
                  <a:lnTo>
                    <a:pt x="612647" y="1573855"/>
                  </a:lnTo>
                  <a:lnTo>
                    <a:pt x="668805" y="1562539"/>
                  </a:lnTo>
                  <a:lnTo>
                    <a:pt x="723913" y="1550272"/>
                  </a:lnTo>
                  <a:lnTo>
                    <a:pt x="777930" y="1537075"/>
                  </a:lnTo>
                  <a:lnTo>
                    <a:pt x="830810" y="1522969"/>
                  </a:lnTo>
                  <a:lnTo>
                    <a:pt x="882511" y="1507976"/>
                  </a:lnTo>
                  <a:lnTo>
                    <a:pt x="932990" y="1492116"/>
                  </a:lnTo>
                  <a:lnTo>
                    <a:pt x="982202" y="1475411"/>
                  </a:lnTo>
                  <a:lnTo>
                    <a:pt x="1030106" y="1457882"/>
                  </a:lnTo>
                  <a:lnTo>
                    <a:pt x="1076657" y="1439550"/>
                  </a:lnTo>
                  <a:lnTo>
                    <a:pt x="1121813" y="1420435"/>
                  </a:lnTo>
                  <a:lnTo>
                    <a:pt x="1165530" y="1400560"/>
                  </a:lnTo>
                  <a:lnTo>
                    <a:pt x="1207764" y="1379946"/>
                  </a:lnTo>
                  <a:lnTo>
                    <a:pt x="1248472" y="1358612"/>
                  </a:lnTo>
                  <a:lnTo>
                    <a:pt x="1287612" y="1336582"/>
                  </a:lnTo>
                  <a:lnTo>
                    <a:pt x="1325139" y="1313875"/>
                  </a:lnTo>
                  <a:lnTo>
                    <a:pt x="1361011" y="1290513"/>
                  </a:lnTo>
                  <a:lnTo>
                    <a:pt x="1395183" y="1266517"/>
                  </a:lnTo>
                  <a:lnTo>
                    <a:pt x="1427614" y="1241909"/>
                  </a:lnTo>
                  <a:lnTo>
                    <a:pt x="1458259" y="1216708"/>
                  </a:lnTo>
                  <a:lnTo>
                    <a:pt x="1487075" y="1190938"/>
                  </a:lnTo>
                  <a:lnTo>
                    <a:pt x="1539047" y="1137769"/>
                  </a:lnTo>
                  <a:lnTo>
                    <a:pt x="1583184" y="1082572"/>
                  </a:lnTo>
                  <a:lnTo>
                    <a:pt x="1619139" y="1025516"/>
                  </a:lnTo>
                  <a:lnTo>
                    <a:pt x="1646566" y="966770"/>
                  </a:lnTo>
                  <a:lnTo>
                    <a:pt x="1665118" y="906503"/>
                  </a:lnTo>
                  <a:lnTo>
                    <a:pt x="1674448" y="844885"/>
                  </a:lnTo>
                  <a:lnTo>
                    <a:pt x="1675547" y="813621"/>
                  </a:lnTo>
                  <a:lnTo>
                    <a:pt x="1674229" y="782398"/>
                  </a:lnTo>
                  <a:lnTo>
                    <a:pt x="1664484" y="720867"/>
                  </a:lnTo>
                  <a:lnTo>
                    <a:pt x="1645548" y="660699"/>
                  </a:lnTo>
                  <a:lnTo>
                    <a:pt x="1617767" y="602062"/>
                  </a:lnTo>
                  <a:lnTo>
                    <a:pt x="1581487" y="545123"/>
                  </a:lnTo>
                  <a:lnTo>
                    <a:pt x="1537055" y="490051"/>
                  </a:lnTo>
                  <a:lnTo>
                    <a:pt x="1484817" y="437014"/>
                  </a:lnTo>
                  <a:lnTo>
                    <a:pt x="1455880" y="411312"/>
                  </a:lnTo>
                  <a:lnTo>
                    <a:pt x="1425120" y="386181"/>
                  </a:lnTo>
                  <a:lnTo>
                    <a:pt x="1392582" y="361643"/>
                  </a:lnTo>
                  <a:lnTo>
                    <a:pt x="1358309" y="337718"/>
                  </a:lnTo>
                  <a:lnTo>
                    <a:pt x="1322345" y="314429"/>
                  </a:lnTo>
                  <a:lnTo>
                    <a:pt x="1284731" y="291795"/>
                  </a:lnTo>
                  <a:lnTo>
                    <a:pt x="1245513" y="269839"/>
                  </a:lnTo>
                  <a:lnTo>
                    <a:pt x="1204733" y="248580"/>
                  </a:lnTo>
                  <a:lnTo>
                    <a:pt x="1162434" y="228040"/>
                  </a:lnTo>
                  <a:lnTo>
                    <a:pt x="1118659" y="208240"/>
                  </a:lnTo>
                  <a:lnTo>
                    <a:pt x="1073453" y="189201"/>
                  </a:lnTo>
                  <a:lnTo>
                    <a:pt x="1026857" y="170944"/>
                  </a:lnTo>
                  <a:lnTo>
                    <a:pt x="978917" y="153490"/>
                  </a:lnTo>
                  <a:lnTo>
                    <a:pt x="929674" y="136861"/>
                  </a:lnTo>
                  <a:lnTo>
                    <a:pt x="879172" y="121076"/>
                  </a:lnTo>
                  <a:lnTo>
                    <a:pt x="827454" y="106157"/>
                  </a:lnTo>
                  <a:lnTo>
                    <a:pt x="774564" y="92125"/>
                  </a:lnTo>
                  <a:lnTo>
                    <a:pt x="720545" y="79002"/>
                  </a:lnTo>
                  <a:lnTo>
                    <a:pt x="665440" y="66807"/>
                  </a:lnTo>
                  <a:lnTo>
                    <a:pt x="609293" y="55563"/>
                  </a:lnTo>
                  <a:lnTo>
                    <a:pt x="552146" y="45289"/>
                  </a:lnTo>
                  <a:lnTo>
                    <a:pt x="494043" y="36008"/>
                  </a:lnTo>
                  <a:lnTo>
                    <a:pt x="435028" y="27740"/>
                  </a:lnTo>
                  <a:lnTo>
                    <a:pt x="375143" y="20507"/>
                  </a:lnTo>
                  <a:lnTo>
                    <a:pt x="314432" y="14328"/>
                  </a:lnTo>
                  <a:lnTo>
                    <a:pt x="252938" y="9226"/>
                  </a:lnTo>
                  <a:lnTo>
                    <a:pt x="190705" y="5221"/>
                  </a:lnTo>
                  <a:lnTo>
                    <a:pt x="127776" y="2334"/>
                  </a:lnTo>
                  <a:lnTo>
                    <a:pt x="64193" y="587"/>
                  </a:lnTo>
                  <a:lnTo>
                    <a:pt x="1" y="0"/>
                  </a:lnTo>
                  <a:close/>
                </a:path>
              </a:pathLst>
            </a:custGeom>
            <a:solidFill>
              <a:srgbClr val="FFFFFF"/>
            </a:solidFill>
          </p:spPr>
          <p:txBody>
            <a:bodyPr wrap="square" lIns="0" tIns="0" rIns="0" bIns="0" rtlCol="0"/>
            <a:lstStyle/>
            <a:p/>
          </p:txBody>
        </p:sp>
        <p:sp>
          <p:nvSpPr>
            <p:cNvPr id="46" name="object 46" descr=""/>
            <p:cNvSpPr/>
            <p:nvPr/>
          </p:nvSpPr>
          <p:spPr>
            <a:xfrm>
              <a:off x="9330186" y="3198892"/>
              <a:ext cx="1675764" cy="1630680"/>
            </a:xfrm>
            <a:custGeom>
              <a:avLst/>
              <a:gdLst/>
              <a:ahLst/>
              <a:cxnLst/>
              <a:rect l="l" t="t" r="r" b="b"/>
              <a:pathLst>
                <a:path w="1675765" h="1630679">
                  <a:moveTo>
                    <a:pt x="2891" y="1630054"/>
                  </a:moveTo>
                  <a:lnTo>
                    <a:pt x="67158" y="1629412"/>
                  </a:lnTo>
                  <a:lnTo>
                    <a:pt x="130810" y="1627607"/>
                  </a:lnTo>
                  <a:lnTo>
                    <a:pt x="193802" y="1624660"/>
                  </a:lnTo>
                  <a:lnTo>
                    <a:pt x="256092" y="1620594"/>
                  </a:lnTo>
                  <a:lnTo>
                    <a:pt x="317635" y="1615428"/>
                  </a:lnTo>
                  <a:lnTo>
                    <a:pt x="378390" y="1609185"/>
                  </a:lnTo>
                  <a:lnTo>
                    <a:pt x="438311" y="1601884"/>
                  </a:lnTo>
                  <a:lnTo>
                    <a:pt x="497357" y="1593549"/>
                  </a:lnTo>
                  <a:lnTo>
                    <a:pt x="555483" y="1584198"/>
                  </a:lnTo>
                  <a:lnTo>
                    <a:pt x="612647" y="1573855"/>
                  </a:lnTo>
                  <a:lnTo>
                    <a:pt x="668805" y="1562539"/>
                  </a:lnTo>
                  <a:lnTo>
                    <a:pt x="723913" y="1550272"/>
                  </a:lnTo>
                  <a:lnTo>
                    <a:pt x="777930" y="1537075"/>
                  </a:lnTo>
                  <a:lnTo>
                    <a:pt x="830810" y="1522969"/>
                  </a:lnTo>
                  <a:lnTo>
                    <a:pt x="882511" y="1507976"/>
                  </a:lnTo>
                  <a:lnTo>
                    <a:pt x="932990" y="1492116"/>
                  </a:lnTo>
                  <a:lnTo>
                    <a:pt x="982202" y="1475411"/>
                  </a:lnTo>
                  <a:lnTo>
                    <a:pt x="1030106" y="1457882"/>
                  </a:lnTo>
                  <a:lnTo>
                    <a:pt x="1076657" y="1439549"/>
                  </a:lnTo>
                  <a:lnTo>
                    <a:pt x="1121813" y="1420435"/>
                  </a:lnTo>
                  <a:lnTo>
                    <a:pt x="1165530" y="1400560"/>
                  </a:lnTo>
                  <a:lnTo>
                    <a:pt x="1207764" y="1379945"/>
                  </a:lnTo>
                  <a:lnTo>
                    <a:pt x="1248472" y="1358612"/>
                  </a:lnTo>
                  <a:lnTo>
                    <a:pt x="1287612" y="1336581"/>
                  </a:lnTo>
                  <a:lnTo>
                    <a:pt x="1325139" y="1313875"/>
                  </a:lnTo>
                  <a:lnTo>
                    <a:pt x="1361011" y="1290513"/>
                  </a:lnTo>
                  <a:lnTo>
                    <a:pt x="1395183" y="1266517"/>
                  </a:lnTo>
                  <a:lnTo>
                    <a:pt x="1427614" y="1241908"/>
                  </a:lnTo>
                  <a:lnTo>
                    <a:pt x="1458259" y="1216708"/>
                  </a:lnTo>
                  <a:lnTo>
                    <a:pt x="1487075" y="1190937"/>
                  </a:lnTo>
                  <a:lnTo>
                    <a:pt x="1539047" y="1137769"/>
                  </a:lnTo>
                  <a:lnTo>
                    <a:pt x="1583184" y="1082572"/>
                  </a:lnTo>
                  <a:lnTo>
                    <a:pt x="1619139" y="1025516"/>
                  </a:lnTo>
                  <a:lnTo>
                    <a:pt x="1646566" y="966770"/>
                  </a:lnTo>
                  <a:lnTo>
                    <a:pt x="1665118" y="906503"/>
                  </a:lnTo>
                  <a:lnTo>
                    <a:pt x="1674448" y="844885"/>
                  </a:lnTo>
                  <a:lnTo>
                    <a:pt x="1675547" y="813621"/>
                  </a:lnTo>
                  <a:lnTo>
                    <a:pt x="1674229" y="782398"/>
                  </a:lnTo>
                  <a:lnTo>
                    <a:pt x="1664484" y="720867"/>
                  </a:lnTo>
                  <a:lnTo>
                    <a:pt x="1645548" y="660699"/>
                  </a:lnTo>
                  <a:lnTo>
                    <a:pt x="1617767" y="602062"/>
                  </a:lnTo>
                  <a:lnTo>
                    <a:pt x="1581487" y="545123"/>
                  </a:lnTo>
                  <a:lnTo>
                    <a:pt x="1537055" y="490051"/>
                  </a:lnTo>
                  <a:lnTo>
                    <a:pt x="1484818" y="437014"/>
                  </a:lnTo>
                  <a:lnTo>
                    <a:pt x="1455880" y="411312"/>
                  </a:lnTo>
                  <a:lnTo>
                    <a:pt x="1425120" y="386181"/>
                  </a:lnTo>
                  <a:lnTo>
                    <a:pt x="1392583" y="361643"/>
                  </a:lnTo>
                  <a:lnTo>
                    <a:pt x="1358310" y="337718"/>
                  </a:lnTo>
                  <a:lnTo>
                    <a:pt x="1322345" y="314429"/>
                  </a:lnTo>
                  <a:lnTo>
                    <a:pt x="1284732" y="291795"/>
                  </a:lnTo>
                  <a:lnTo>
                    <a:pt x="1245513" y="269839"/>
                  </a:lnTo>
                  <a:lnTo>
                    <a:pt x="1204733" y="248580"/>
                  </a:lnTo>
                  <a:lnTo>
                    <a:pt x="1162434" y="228040"/>
                  </a:lnTo>
                  <a:lnTo>
                    <a:pt x="1118659" y="208240"/>
                  </a:lnTo>
                  <a:lnTo>
                    <a:pt x="1073453" y="189201"/>
                  </a:lnTo>
                  <a:lnTo>
                    <a:pt x="1026858" y="170944"/>
                  </a:lnTo>
                  <a:lnTo>
                    <a:pt x="978917" y="153490"/>
                  </a:lnTo>
                  <a:lnTo>
                    <a:pt x="929674" y="136861"/>
                  </a:lnTo>
                  <a:lnTo>
                    <a:pt x="879172" y="121076"/>
                  </a:lnTo>
                  <a:lnTo>
                    <a:pt x="827454" y="106157"/>
                  </a:lnTo>
                  <a:lnTo>
                    <a:pt x="774564" y="92125"/>
                  </a:lnTo>
                  <a:lnTo>
                    <a:pt x="720545" y="79002"/>
                  </a:lnTo>
                  <a:lnTo>
                    <a:pt x="665440" y="66807"/>
                  </a:lnTo>
                  <a:lnTo>
                    <a:pt x="609293" y="55563"/>
                  </a:lnTo>
                  <a:lnTo>
                    <a:pt x="552146" y="45289"/>
                  </a:lnTo>
                  <a:lnTo>
                    <a:pt x="494043" y="36008"/>
                  </a:lnTo>
                  <a:lnTo>
                    <a:pt x="435028" y="27740"/>
                  </a:lnTo>
                  <a:lnTo>
                    <a:pt x="375143" y="20507"/>
                  </a:lnTo>
                  <a:lnTo>
                    <a:pt x="314432" y="14328"/>
                  </a:lnTo>
                  <a:lnTo>
                    <a:pt x="252938" y="9226"/>
                  </a:lnTo>
                  <a:lnTo>
                    <a:pt x="190705" y="5221"/>
                  </a:lnTo>
                  <a:lnTo>
                    <a:pt x="127775" y="2334"/>
                  </a:lnTo>
                  <a:lnTo>
                    <a:pt x="64193" y="587"/>
                  </a:lnTo>
                  <a:lnTo>
                    <a:pt x="1" y="0"/>
                  </a:lnTo>
                  <a:lnTo>
                    <a:pt x="0" y="815030"/>
                  </a:lnTo>
                  <a:lnTo>
                    <a:pt x="2891" y="1630054"/>
                  </a:lnTo>
                  <a:close/>
                </a:path>
              </a:pathLst>
            </a:custGeom>
            <a:ln w="9525">
              <a:solidFill>
                <a:srgbClr val="000000"/>
              </a:solidFill>
            </a:ln>
          </p:spPr>
          <p:txBody>
            <a:bodyPr wrap="square" lIns="0" tIns="0" rIns="0" bIns="0" rtlCol="0"/>
            <a:lstStyle/>
            <a:p/>
          </p:txBody>
        </p:sp>
      </p:grpSp>
      <p:sp>
        <p:nvSpPr>
          <p:cNvPr id="47" name="object 47" descr=""/>
          <p:cNvSpPr txBox="1"/>
          <p:nvPr/>
        </p:nvSpPr>
        <p:spPr>
          <a:xfrm>
            <a:off x="9782419" y="3899916"/>
            <a:ext cx="736600" cy="238760"/>
          </a:xfrm>
          <a:prstGeom prst="rect">
            <a:avLst/>
          </a:prstGeom>
        </p:spPr>
        <p:txBody>
          <a:bodyPr wrap="square" lIns="0" tIns="12700" rIns="0" bIns="0" rtlCol="0" vert="horz">
            <a:spAutoFit/>
          </a:bodyPr>
          <a:lstStyle/>
          <a:p>
            <a:pPr marL="12700">
              <a:lnSpc>
                <a:spcPct val="100000"/>
              </a:lnSpc>
              <a:spcBef>
                <a:spcPts val="100"/>
              </a:spcBef>
            </a:pPr>
            <a:r>
              <a:rPr dirty="0" sz="1400" spc="-15">
                <a:latin typeface="ＭＳ Ｐゴシック"/>
                <a:cs typeface="ＭＳ Ｐゴシック"/>
              </a:rPr>
              <a:t>居住区画</a:t>
            </a:r>
            <a:endParaRPr sz="1400">
              <a:latin typeface="ＭＳ Ｐゴシック"/>
              <a:cs typeface="ＭＳ Ｐゴシック"/>
            </a:endParaRPr>
          </a:p>
        </p:txBody>
      </p:sp>
      <p:grpSp>
        <p:nvGrpSpPr>
          <p:cNvPr id="48" name="object 48" descr=""/>
          <p:cNvGrpSpPr/>
          <p:nvPr/>
        </p:nvGrpSpPr>
        <p:grpSpPr>
          <a:xfrm>
            <a:off x="750073" y="3201638"/>
            <a:ext cx="872490" cy="1673860"/>
            <a:chOff x="750073" y="3201638"/>
            <a:chExt cx="872490" cy="1673860"/>
          </a:xfrm>
        </p:grpSpPr>
        <p:sp>
          <p:nvSpPr>
            <p:cNvPr id="49" name="object 49" descr=""/>
            <p:cNvSpPr/>
            <p:nvPr/>
          </p:nvSpPr>
          <p:spPr>
            <a:xfrm>
              <a:off x="754836" y="3206400"/>
              <a:ext cx="862965" cy="1664335"/>
            </a:xfrm>
            <a:custGeom>
              <a:avLst/>
              <a:gdLst/>
              <a:ahLst/>
              <a:cxnLst/>
              <a:rect l="l" t="t" r="r" b="b"/>
              <a:pathLst>
                <a:path w="862965" h="1664335">
                  <a:moveTo>
                    <a:pt x="862829" y="0"/>
                  </a:moveTo>
                  <a:lnTo>
                    <a:pt x="813984" y="1310"/>
                  </a:lnTo>
                  <a:lnTo>
                    <a:pt x="765850" y="5196"/>
                  </a:lnTo>
                  <a:lnTo>
                    <a:pt x="718499" y="11588"/>
                  </a:lnTo>
                  <a:lnTo>
                    <a:pt x="672005" y="20415"/>
                  </a:lnTo>
                  <a:lnTo>
                    <a:pt x="626440" y="31609"/>
                  </a:lnTo>
                  <a:lnTo>
                    <a:pt x="581877" y="45100"/>
                  </a:lnTo>
                  <a:lnTo>
                    <a:pt x="538387" y="60817"/>
                  </a:lnTo>
                  <a:lnTo>
                    <a:pt x="496043" y="78692"/>
                  </a:lnTo>
                  <a:lnTo>
                    <a:pt x="454918" y="98654"/>
                  </a:lnTo>
                  <a:lnTo>
                    <a:pt x="415085" y="120635"/>
                  </a:lnTo>
                  <a:lnTo>
                    <a:pt x="376615" y="144563"/>
                  </a:lnTo>
                  <a:lnTo>
                    <a:pt x="339581" y="170371"/>
                  </a:lnTo>
                  <a:lnTo>
                    <a:pt x="304057" y="197987"/>
                  </a:lnTo>
                  <a:lnTo>
                    <a:pt x="270113" y="227344"/>
                  </a:lnTo>
                  <a:lnTo>
                    <a:pt x="237823" y="258369"/>
                  </a:lnTo>
                  <a:lnTo>
                    <a:pt x="207260" y="290995"/>
                  </a:lnTo>
                  <a:lnTo>
                    <a:pt x="178495" y="325152"/>
                  </a:lnTo>
                  <a:lnTo>
                    <a:pt x="151601" y="360769"/>
                  </a:lnTo>
                  <a:lnTo>
                    <a:pt x="126651" y="397777"/>
                  </a:lnTo>
                  <a:lnTo>
                    <a:pt x="103717" y="436107"/>
                  </a:lnTo>
                  <a:lnTo>
                    <a:pt x="82872" y="475689"/>
                  </a:lnTo>
                  <a:lnTo>
                    <a:pt x="64188" y="516453"/>
                  </a:lnTo>
                  <a:lnTo>
                    <a:pt x="47737" y="558330"/>
                  </a:lnTo>
                  <a:lnTo>
                    <a:pt x="33593" y="601250"/>
                  </a:lnTo>
                  <a:lnTo>
                    <a:pt x="21827" y="645143"/>
                  </a:lnTo>
                  <a:lnTo>
                    <a:pt x="12512" y="689939"/>
                  </a:lnTo>
                  <a:lnTo>
                    <a:pt x="5721" y="735570"/>
                  </a:lnTo>
                  <a:lnTo>
                    <a:pt x="1526" y="781965"/>
                  </a:lnTo>
                  <a:lnTo>
                    <a:pt x="0" y="829054"/>
                  </a:lnTo>
                  <a:lnTo>
                    <a:pt x="1198" y="876265"/>
                  </a:lnTo>
                  <a:lnTo>
                    <a:pt x="5082" y="922794"/>
                  </a:lnTo>
                  <a:lnTo>
                    <a:pt x="11579" y="968571"/>
                  </a:lnTo>
                  <a:lnTo>
                    <a:pt x="20617" y="1013524"/>
                  </a:lnTo>
                  <a:lnTo>
                    <a:pt x="32122" y="1057584"/>
                  </a:lnTo>
                  <a:lnTo>
                    <a:pt x="46023" y="1100680"/>
                  </a:lnTo>
                  <a:lnTo>
                    <a:pt x="62246" y="1142742"/>
                  </a:lnTo>
                  <a:lnTo>
                    <a:pt x="80720" y="1183700"/>
                  </a:lnTo>
                  <a:lnTo>
                    <a:pt x="101371" y="1223481"/>
                  </a:lnTo>
                  <a:lnTo>
                    <a:pt x="124127" y="1262018"/>
                  </a:lnTo>
                  <a:lnTo>
                    <a:pt x="148915" y="1299237"/>
                  </a:lnTo>
                  <a:lnTo>
                    <a:pt x="175663" y="1335071"/>
                  </a:lnTo>
                  <a:lnTo>
                    <a:pt x="204298" y="1369447"/>
                  </a:lnTo>
                  <a:lnTo>
                    <a:pt x="234748" y="1402295"/>
                  </a:lnTo>
                  <a:lnTo>
                    <a:pt x="266940" y="1433546"/>
                  </a:lnTo>
                  <a:lnTo>
                    <a:pt x="300801" y="1463128"/>
                  </a:lnTo>
                  <a:lnTo>
                    <a:pt x="336259" y="1490970"/>
                  </a:lnTo>
                  <a:lnTo>
                    <a:pt x="373241" y="1517004"/>
                  </a:lnTo>
                  <a:lnTo>
                    <a:pt x="411674" y="1541157"/>
                  </a:lnTo>
                  <a:lnTo>
                    <a:pt x="451487" y="1563360"/>
                  </a:lnTo>
                  <a:lnTo>
                    <a:pt x="492606" y="1583543"/>
                  </a:lnTo>
                  <a:lnTo>
                    <a:pt x="534959" y="1601633"/>
                  </a:lnTo>
                  <a:lnTo>
                    <a:pt x="578474" y="1617562"/>
                  </a:lnTo>
                  <a:lnTo>
                    <a:pt x="623076" y="1631259"/>
                  </a:lnTo>
                  <a:lnTo>
                    <a:pt x="668695" y="1642653"/>
                  </a:lnTo>
                  <a:lnTo>
                    <a:pt x="715258" y="1651674"/>
                  </a:lnTo>
                  <a:lnTo>
                    <a:pt x="762691" y="1658251"/>
                  </a:lnTo>
                  <a:lnTo>
                    <a:pt x="810923" y="1662314"/>
                  </a:lnTo>
                  <a:lnTo>
                    <a:pt x="859880" y="1663792"/>
                  </a:lnTo>
                  <a:lnTo>
                    <a:pt x="862829" y="831900"/>
                  </a:lnTo>
                  <a:lnTo>
                    <a:pt x="862829" y="0"/>
                  </a:lnTo>
                  <a:close/>
                </a:path>
              </a:pathLst>
            </a:custGeom>
            <a:solidFill>
              <a:srgbClr val="FFFFFF"/>
            </a:solidFill>
          </p:spPr>
          <p:txBody>
            <a:bodyPr wrap="square" lIns="0" tIns="0" rIns="0" bIns="0" rtlCol="0"/>
            <a:lstStyle/>
            <a:p/>
          </p:txBody>
        </p:sp>
        <p:sp>
          <p:nvSpPr>
            <p:cNvPr id="50" name="object 50" descr=""/>
            <p:cNvSpPr/>
            <p:nvPr/>
          </p:nvSpPr>
          <p:spPr>
            <a:xfrm>
              <a:off x="754836" y="3206400"/>
              <a:ext cx="862965" cy="1664335"/>
            </a:xfrm>
            <a:custGeom>
              <a:avLst/>
              <a:gdLst/>
              <a:ahLst/>
              <a:cxnLst/>
              <a:rect l="l" t="t" r="r" b="b"/>
              <a:pathLst>
                <a:path w="862965" h="1664335">
                  <a:moveTo>
                    <a:pt x="859880" y="1663792"/>
                  </a:moveTo>
                  <a:lnTo>
                    <a:pt x="810923" y="1662314"/>
                  </a:lnTo>
                  <a:lnTo>
                    <a:pt x="762691" y="1658251"/>
                  </a:lnTo>
                  <a:lnTo>
                    <a:pt x="715258" y="1651674"/>
                  </a:lnTo>
                  <a:lnTo>
                    <a:pt x="668695" y="1642653"/>
                  </a:lnTo>
                  <a:lnTo>
                    <a:pt x="623076" y="1631259"/>
                  </a:lnTo>
                  <a:lnTo>
                    <a:pt x="578473" y="1617562"/>
                  </a:lnTo>
                  <a:lnTo>
                    <a:pt x="534959" y="1601633"/>
                  </a:lnTo>
                  <a:lnTo>
                    <a:pt x="492606" y="1583543"/>
                  </a:lnTo>
                  <a:lnTo>
                    <a:pt x="451487" y="1563360"/>
                  </a:lnTo>
                  <a:lnTo>
                    <a:pt x="411674" y="1541157"/>
                  </a:lnTo>
                  <a:lnTo>
                    <a:pt x="373241" y="1517004"/>
                  </a:lnTo>
                  <a:lnTo>
                    <a:pt x="336259" y="1490971"/>
                  </a:lnTo>
                  <a:lnTo>
                    <a:pt x="300801" y="1463128"/>
                  </a:lnTo>
                  <a:lnTo>
                    <a:pt x="266940" y="1433546"/>
                  </a:lnTo>
                  <a:lnTo>
                    <a:pt x="234748" y="1402295"/>
                  </a:lnTo>
                  <a:lnTo>
                    <a:pt x="204298" y="1369447"/>
                  </a:lnTo>
                  <a:lnTo>
                    <a:pt x="175663" y="1335071"/>
                  </a:lnTo>
                  <a:lnTo>
                    <a:pt x="148915" y="1299238"/>
                  </a:lnTo>
                  <a:lnTo>
                    <a:pt x="124127" y="1262018"/>
                  </a:lnTo>
                  <a:lnTo>
                    <a:pt x="101371" y="1223482"/>
                  </a:lnTo>
                  <a:lnTo>
                    <a:pt x="80720" y="1183700"/>
                  </a:lnTo>
                  <a:lnTo>
                    <a:pt x="62246" y="1142743"/>
                  </a:lnTo>
                  <a:lnTo>
                    <a:pt x="46023" y="1100681"/>
                  </a:lnTo>
                  <a:lnTo>
                    <a:pt x="32122" y="1057584"/>
                  </a:lnTo>
                  <a:lnTo>
                    <a:pt x="20617" y="1013524"/>
                  </a:lnTo>
                  <a:lnTo>
                    <a:pt x="11579" y="968571"/>
                  </a:lnTo>
                  <a:lnTo>
                    <a:pt x="5082" y="922794"/>
                  </a:lnTo>
                  <a:lnTo>
                    <a:pt x="1198" y="876265"/>
                  </a:lnTo>
                  <a:lnTo>
                    <a:pt x="0" y="829054"/>
                  </a:lnTo>
                  <a:lnTo>
                    <a:pt x="1526" y="781965"/>
                  </a:lnTo>
                  <a:lnTo>
                    <a:pt x="5721" y="735570"/>
                  </a:lnTo>
                  <a:lnTo>
                    <a:pt x="12512" y="689939"/>
                  </a:lnTo>
                  <a:lnTo>
                    <a:pt x="21827" y="645143"/>
                  </a:lnTo>
                  <a:lnTo>
                    <a:pt x="33593" y="601250"/>
                  </a:lnTo>
                  <a:lnTo>
                    <a:pt x="47737" y="558330"/>
                  </a:lnTo>
                  <a:lnTo>
                    <a:pt x="64188" y="516454"/>
                  </a:lnTo>
                  <a:lnTo>
                    <a:pt x="82872" y="475689"/>
                  </a:lnTo>
                  <a:lnTo>
                    <a:pt x="103717" y="436108"/>
                  </a:lnTo>
                  <a:lnTo>
                    <a:pt x="126651" y="397778"/>
                  </a:lnTo>
                  <a:lnTo>
                    <a:pt x="151601" y="360769"/>
                  </a:lnTo>
                  <a:lnTo>
                    <a:pt x="178495" y="325152"/>
                  </a:lnTo>
                  <a:lnTo>
                    <a:pt x="207260" y="290996"/>
                  </a:lnTo>
                  <a:lnTo>
                    <a:pt x="237823" y="258370"/>
                  </a:lnTo>
                  <a:lnTo>
                    <a:pt x="270113" y="227344"/>
                  </a:lnTo>
                  <a:lnTo>
                    <a:pt x="304057" y="197988"/>
                  </a:lnTo>
                  <a:lnTo>
                    <a:pt x="339582" y="170371"/>
                  </a:lnTo>
                  <a:lnTo>
                    <a:pt x="376615" y="144564"/>
                  </a:lnTo>
                  <a:lnTo>
                    <a:pt x="415085" y="120635"/>
                  </a:lnTo>
                  <a:lnTo>
                    <a:pt x="454918" y="98654"/>
                  </a:lnTo>
                  <a:lnTo>
                    <a:pt x="496043" y="78692"/>
                  </a:lnTo>
                  <a:lnTo>
                    <a:pt x="538387" y="60817"/>
                  </a:lnTo>
                  <a:lnTo>
                    <a:pt x="581877" y="45100"/>
                  </a:lnTo>
                  <a:lnTo>
                    <a:pt x="626441" y="31609"/>
                  </a:lnTo>
                  <a:lnTo>
                    <a:pt x="672006" y="20416"/>
                  </a:lnTo>
                  <a:lnTo>
                    <a:pt x="718500" y="11588"/>
                  </a:lnTo>
                  <a:lnTo>
                    <a:pt x="765850" y="5196"/>
                  </a:lnTo>
                  <a:lnTo>
                    <a:pt x="813984" y="1310"/>
                  </a:lnTo>
                  <a:lnTo>
                    <a:pt x="862830" y="0"/>
                  </a:lnTo>
                  <a:lnTo>
                    <a:pt x="862830" y="831901"/>
                  </a:lnTo>
                  <a:lnTo>
                    <a:pt x="859880" y="1663792"/>
                  </a:lnTo>
                  <a:close/>
                </a:path>
              </a:pathLst>
            </a:custGeom>
            <a:ln w="9525">
              <a:solidFill>
                <a:srgbClr val="000000"/>
              </a:solidFill>
            </a:ln>
          </p:spPr>
          <p:txBody>
            <a:bodyPr wrap="square" lIns="0" tIns="0" rIns="0" bIns="0" rtlCol="0"/>
            <a:lstStyle/>
            <a:p/>
          </p:txBody>
        </p:sp>
        <p:sp>
          <p:nvSpPr>
            <p:cNvPr id="51" name="object 51" descr=""/>
            <p:cNvSpPr/>
            <p:nvPr/>
          </p:nvSpPr>
          <p:spPr>
            <a:xfrm>
              <a:off x="1266323" y="3692541"/>
              <a:ext cx="240029" cy="692150"/>
            </a:xfrm>
            <a:custGeom>
              <a:avLst/>
              <a:gdLst/>
              <a:ahLst/>
              <a:cxnLst/>
              <a:rect l="l" t="t" r="r" b="b"/>
              <a:pathLst>
                <a:path w="240030" h="692150">
                  <a:moveTo>
                    <a:pt x="239959" y="0"/>
                  </a:moveTo>
                  <a:lnTo>
                    <a:pt x="0" y="0"/>
                  </a:lnTo>
                  <a:lnTo>
                    <a:pt x="0" y="691747"/>
                  </a:lnTo>
                  <a:lnTo>
                    <a:pt x="239959" y="691747"/>
                  </a:lnTo>
                  <a:lnTo>
                    <a:pt x="239959" y="0"/>
                  </a:lnTo>
                  <a:close/>
                </a:path>
              </a:pathLst>
            </a:custGeom>
            <a:solidFill>
              <a:srgbClr val="FFFFFF"/>
            </a:solidFill>
          </p:spPr>
          <p:txBody>
            <a:bodyPr wrap="square" lIns="0" tIns="0" rIns="0" bIns="0" rtlCol="0"/>
            <a:lstStyle/>
            <a:p/>
          </p:txBody>
        </p:sp>
        <p:sp>
          <p:nvSpPr>
            <p:cNvPr id="52" name="object 52" descr=""/>
            <p:cNvSpPr/>
            <p:nvPr/>
          </p:nvSpPr>
          <p:spPr>
            <a:xfrm>
              <a:off x="1266323" y="3692541"/>
              <a:ext cx="240029" cy="692150"/>
            </a:xfrm>
            <a:custGeom>
              <a:avLst/>
              <a:gdLst/>
              <a:ahLst/>
              <a:cxnLst/>
              <a:rect l="l" t="t" r="r" b="b"/>
              <a:pathLst>
                <a:path w="240030" h="692150">
                  <a:moveTo>
                    <a:pt x="0" y="691747"/>
                  </a:moveTo>
                  <a:lnTo>
                    <a:pt x="0" y="0"/>
                  </a:lnTo>
                  <a:lnTo>
                    <a:pt x="239959" y="0"/>
                  </a:lnTo>
                  <a:lnTo>
                    <a:pt x="239959" y="691747"/>
                  </a:lnTo>
                  <a:lnTo>
                    <a:pt x="0" y="691747"/>
                  </a:lnTo>
                  <a:close/>
                </a:path>
              </a:pathLst>
            </a:custGeom>
            <a:ln w="9525">
              <a:solidFill>
                <a:srgbClr val="40458C"/>
              </a:solidFill>
            </a:ln>
          </p:spPr>
          <p:txBody>
            <a:bodyPr wrap="square" lIns="0" tIns="0" rIns="0" bIns="0" rtlCol="0"/>
            <a:lstStyle/>
            <a:p/>
          </p:txBody>
        </p:sp>
        <p:sp>
          <p:nvSpPr>
            <p:cNvPr id="53" name="object 53" descr=""/>
            <p:cNvSpPr/>
            <p:nvPr/>
          </p:nvSpPr>
          <p:spPr>
            <a:xfrm>
              <a:off x="988245" y="3691761"/>
              <a:ext cx="241300" cy="680085"/>
            </a:xfrm>
            <a:custGeom>
              <a:avLst/>
              <a:gdLst/>
              <a:ahLst/>
              <a:cxnLst/>
              <a:rect l="l" t="t" r="r" b="b"/>
              <a:pathLst>
                <a:path w="241300" h="680085">
                  <a:moveTo>
                    <a:pt x="241041" y="0"/>
                  </a:moveTo>
                  <a:lnTo>
                    <a:pt x="0" y="0"/>
                  </a:lnTo>
                  <a:lnTo>
                    <a:pt x="0" y="679730"/>
                  </a:lnTo>
                  <a:lnTo>
                    <a:pt x="241041" y="679730"/>
                  </a:lnTo>
                  <a:lnTo>
                    <a:pt x="241041" y="0"/>
                  </a:lnTo>
                  <a:close/>
                </a:path>
              </a:pathLst>
            </a:custGeom>
            <a:solidFill>
              <a:srgbClr val="FFFFFF"/>
            </a:solidFill>
          </p:spPr>
          <p:txBody>
            <a:bodyPr wrap="square" lIns="0" tIns="0" rIns="0" bIns="0" rtlCol="0"/>
            <a:lstStyle/>
            <a:p/>
          </p:txBody>
        </p:sp>
        <p:sp>
          <p:nvSpPr>
            <p:cNvPr id="54" name="object 54" descr=""/>
            <p:cNvSpPr/>
            <p:nvPr/>
          </p:nvSpPr>
          <p:spPr>
            <a:xfrm>
              <a:off x="988245" y="3691761"/>
              <a:ext cx="241300" cy="680085"/>
            </a:xfrm>
            <a:custGeom>
              <a:avLst/>
              <a:gdLst/>
              <a:ahLst/>
              <a:cxnLst/>
              <a:rect l="l" t="t" r="r" b="b"/>
              <a:pathLst>
                <a:path w="241300" h="680085">
                  <a:moveTo>
                    <a:pt x="0" y="679731"/>
                  </a:moveTo>
                  <a:lnTo>
                    <a:pt x="0" y="0"/>
                  </a:lnTo>
                  <a:lnTo>
                    <a:pt x="241042" y="0"/>
                  </a:lnTo>
                  <a:lnTo>
                    <a:pt x="241042" y="679731"/>
                  </a:lnTo>
                  <a:lnTo>
                    <a:pt x="0" y="679731"/>
                  </a:lnTo>
                  <a:close/>
                </a:path>
              </a:pathLst>
            </a:custGeom>
            <a:ln w="9525">
              <a:solidFill>
                <a:srgbClr val="40458C"/>
              </a:solidFill>
            </a:ln>
          </p:spPr>
          <p:txBody>
            <a:bodyPr wrap="square" lIns="0" tIns="0" rIns="0" bIns="0" rtlCol="0"/>
            <a:lstStyle/>
            <a:p/>
          </p:txBody>
        </p:sp>
      </p:grpSp>
      <p:sp>
        <p:nvSpPr>
          <p:cNvPr id="55" name="object 55" descr=""/>
          <p:cNvSpPr txBox="1"/>
          <p:nvPr/>
        </p:nvSpPr>
        <p:spPr>
          <a:xfrm>
            <a:off x="1026871" y="3791203"/>
            <a:ext cx="471805" cy="488950"/>
          </a:xfrm>
          <a:prstGeom prst="rect">
            <a:avLst/>
          </a:prstGeom>
        </p:spPr>
        <p:txBody>
          <a:bodyPr wrap="square" lIns="0" tIns="0" rIns="0" bIns="0" rtlCol="0" vert="vert270">
            <a:spAutoFit/>
          </a:bodyPr>
          <a:lstStyle/>
          <a:p>
            <a:pPr marL="18415">
              <a:lnSpc>
                <a:spcPts val="1395"/>
              </a:lnSpc>
            </a:pPr>
            <a:r>
              <a:rPr dirty="0" sz="1200" spc="-20">
                <a:latin typeface="游ゴシック"/>
                <a:cs typeface="游ゴシック"/>
              </a:rPr>
              <a:t>ボイラ</a:t>
            </a:r>
            <a:endParaRPr sz="1200">
              <a:latin typeface="游ゴシック"/>
              <a:cs typeface="游ゴシック"/>
            </a:endParaRPr>
          </a:p>
          <a:p>
            <a:pPr marL="12700">
              <a:lnSpc>
                <a:spcPct val="100000"/>
              </a:lnSpc>
              <a:spcBef>
                <a:spcPts val="750"/>
              </a:spcBef>
            </a:pPr>
            <a:r>
              <a:rPr dirty="0" sz="1200" spc="-20">
                <a:latin typeface="游ゴシック"/>
                <a:cs typeface="游ゴシック"/>
              </a:rPr>
              <a:t>変圧器</a:t>
            </a:r>
            <a:endParaRPr sz="1200">
              <a:latin typeface="游ゴシック"/>
              <a:cs typeface="游ゴシック"/>
            </a:endParaRPr>
          </a:p>
        </p:txBody>
      </p:sp>
      <p:grpSp>
        <p:nvGrpSpPr>
          <p:cNvPr id="56" name="object 56" descr=""/>
          <p:cNvGrpSpPr/>
          <p:nvPr/>
        </p:nvGrpSpPr>
        <p:grpSpPr>
          <a:xfrm>
            <a:off x="6958364" y="3275355"/>
            <a:ext cx="2679065" cy="1015365"/>
            <a:chOff x="6958364" y="3275355"/>
            <a:chExt cx="2679065" cy="1015365"/>
          </a:xfrm>
        </p:grpSpPr>
        <p:sp>
          <p:nvSpPr>
            <p:cNvPr id="57" name="object 57" descr=""/>
            <p:cNvSpPr/>
            <p:nvPr/>
          </p:nvSpPr>
          <p:spPr>
            <a:xfrm>
              <a:off x="9392473" y="3280118"/>
              <a:ext cx="240665" cy="180975"/>
            </a:xfrm>
            <a:custGeom>
              <a:avLst/>
              <a:gdLst/>
              <a:ahLst/>
              <a:cxnLst/>
              <a:rect l="l" t="t" r="r" b="b"/>
              <a:pathLst>
                <a:path w="240665" h="180975">
                  <a:moveTo>
                    <a:pt x="240137" y="0"/>
                  </a:moveTo>
                  <a:lnTo>
                    <a:pt x="0" y="0"/>
                  </a:lnTo>
                  <a:lnTo>
                    <a:pt x="0" y="180831"/>
                  </a:lnTo>
                  <a:lnTo>
                    <a:pt x="240137" y="180831"/>
                  </a:lnTo>
                  <a:lnTo>
                    <a:pt x="240137" y="0"/>
                  </a:lnTo>
                  <a:close/>
                </a:path>
              </a:pathLst>
            </a:custGeom>
            <a:solidFill>
              <a:srgbClr val="00B050"/>
            </a:solidFill>
          </p:spPr>
          <p:txBody>
            <a:bodyPr wrap="square" lIns="0" tIns="0" rIns="0" bIns="0" rtlCol="0"/>
            <a:lstStyle/>
            <a:p/>
          </p:txBody>
        </p:sp>
        <p:sp>
          <p:nvSpPr>
            <p:cNvPr id="58" name="object 58" descr=""/>
            <p:cNvSpPr/>
            <p:nvPr/>
          </p:nvSpPr>
          <p:spPr>
            <a:xfrm>
              <a:off x="9392473" y="3280118"/>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p:txBody>
        </p:sp>
        <p:sp>
          <p:nvSpPr>
            <p:cNvPr id="59" name="object 59" descr=""/>
            <p:cNvSpPr/>
            <p:nvPr/>
          </p:nvSpPr>
          <p:spPr>
            <a:xfrm>
              <a:off x="6963126" y="3735791"/>
              <a:ext cx="550545" cy="550545"/>
            </a:xfrm>
            <a:custGeom>
              <a:avLst/>
              <a:gdLst/>
              <a:ahLst/>
              <a:cxnLst/>
              <a:rect l="l" t="t" r="r" b="b"/>
              <a:pathLst>
                <a:path w="550545" h="550545">
                  <a:moveTo>
                    <a:pt x="0" y="0"/>
                  </a:moveTo>
                  <a:lnTo>
                    <a:pt x="550014" y="0"/>
                  </a:lnTo>
                  <a:lnTo>
                    <a:pt x="550014" y="550015"/>
                  </a:lnTo>
                  <a:lnTo>
                    <a:pt x="0" y="550015"/>
                  </a:lnTo>
                  <a:lnTo>
                    <a:pt x="0" y="0"/>
                  </a:lnTo>
                  <a:close/>
                </a:path>
              </a:pathLst>
            </a:custGeom>
            <a:ln w="9525">
              <a:solidFill>
                <a:srgbClr val="E2FDBA"/>
              </a:solidFill>
            </a:ln>
          </p:spPr>
          <p:txBody>
            <a:bodyPr wrap="square" lIns="0" tIns="0" rIns="0" bIns="0" rtlCol="0"/>
            <a:lstStyle/>
            <a:p/>
          </p:txBody>
        </p:sp>
      </p:grpSp>
      <p:sp>
        <p:nvSpPr>
          <p:cNvPr id="60" name="object 60" descr=""/>
          <p:cNvSpPr txBox="1"/>
          <p:nvPr/>
        </p:nvSpPr>
        <p:spPr>
          <a:xfrm>
            <a:off x="6963126" y="3735791"/>
            <a:ext cx="550545" cy="550545"/>
          </a:xfrm>
          <a:prstGeom prst="rect">
            <a:avLst/>
          </a:prstGeom>
          <a:solidFill>
            <a:srgbClr val="C5E0B4"/>
          </a:solidFill>
        </p:spPr>
        <p:txBody>
          <a:bodyPr wrap="square" lIns="0" tIns="39370" rIns="0" bIns="0" rtlCol="0" vert="horz">
            <a:spAutoFit/>
          </a:bodyPr>
          <a:lstStyle/>
          <a:p>
            <a:pPr marL="91440" marR="31750">
              <a:lnSpc>
                <a:spcPts val="1300"/>
              </a:lnSpc>
              <a:spcBef>
                <a:spcPts val="310"/>
              </a:spcBef>
            </a:pPr>
            <a:r>
              <a:rPr dirty="0" sz="1100" spc="-20">
                <a:solidFill>
                  <a:srgbClr val="40458C"/>
                </a:solidFill>
                <a:latin typeface="游ゴシック"/>
                <a:cs typeface="游ゴシック"/>
              </a:rPr>
              <a:t>淡⽔化</a:t>
            </a:r>
            <a:r>
              <a:rPr dirty="0" sz="1100" spc="-25">
                <a:solidFill>
                  <a:srgbClr val="40458C"/>
                </a:solidFill>
                <a:latin typeface="游ゴシック"/>
                <a:cs typeface="游ゴシック"/>
              </a:rPr>
              <a:t>装置</a:t>
            </a:r>
            <a:endParaRPr sz="1100">
              <a:latin typeface="游ゴシック"/>
              <a:cs typeface="游ゴシック"/>
            </a:endParaRPr>
          </a:p>
        </p:txBody>
      </p:sp>
      <p:grpSp>
        <p:nvGrpSpPr>
          <p:cNvPr id="61" name="object 61" descr=""/>
          <p:cNvGrpSpPr/>
          <p:nvPr/>
        </p:nvGrpSpPr>
        <p:grpSpPr>
          <a:xfrm>
            <a:off x="1609465" y="3083998"/>
            <a:ext cx="7723505" cy="1908175"/>
            <a:chOff x="1609465" y="3083998"/>
            <a:chExt cx="7723505" cy="1908175"/>
          </a:xfrm>
        </p:grpSpPr>
        <p:pic>
          <p:nvPicPr>
            <p:cNvPr id="62" name="object 62" descr=""/>
            <p:cNvPicPr/>
            <p:nvPr/>
          </p:nvPicPr>
          <p:blipFill>
            <a:blip r:embed="rId12" cstate="print"/>
            <a:stretch>
              <a:fillRect/>
            </a:stretch>
          </p:blipFill>
          <p:spPr>
            <a:xfrm>
              <a:off x="5113762" y="3214311"/>
              <a:ext cx="117475" cy="117475"/>
            </a:xfrm>
            <a:prstGeom prst="rect">
              <a:avLst/>
            </a:prstGeom>
          </p:spPr>
        </p:pic>
        <p:pic>
          <p:nvPicPr>
            <p:cNvPr id="63" name="object 63" descr=""/>
            <p:cNvPicPr/>
            <p:nvPr/>
          </p:nvPicPr>
          <p:blipFill>
            <a:blip r:embed="rId13" cstate="print"/>
            <a:stretch>
              <a:fillRect/>
            </a:stretch>
          </p:blipFill>
          <p:spPr>
            <a:xfrm>
              <a:off x="5127901" y="4703692"/>
              <a:ext cx="117475" cy="117475"/>
            </a:xfrm>
            <a:prstGeom prst="rect">
              <a:avLst/>
            </a:prstGeom>
          </p:spPr>
        </p:pic>
        <p:sp>
          <p:nvSpPr>
            <p:cNvPr id="64" name="object 64" descr=""/>
            <p:cNvSpPr/>
            <p:nvPr/>
          </p:nvSpPr>
          <p:spPr>
            <a:xfrm>
              <a:off x="1614228" y="3089522"/>
              <a:ext cx="7707630" cy="117475"/>
            </a:xfrm>
            <a:custGeom>
              <a:avLst/>
              <a:gdLst/>
              <a:ahLst/>
              <a:cxnLst/>
              <a:rect l="l" t="t" r="r" b="b"/>
              <a:pathLst>
                <a:path w="7707630" h="117475">
                  <a:moveTo>
                    <a:pt x="7707087" y="0"/>
                  </a:moveTo>
                  <a:lnTo>
                    <a:pt x="0" y="0"/>
                  </a:lnTo>
                  <a:lnTo>
                    <a:pt x="0" y="116880"/>
                  </a:lnTo>
                  <a:lnTo>
                    <a:pt x="7707087" y="116880"/>
                  </a:lnTo>
                  <a:lnTo>
                    <a:pt x="7707087" y="0"/>
                  </a:lnTo>
                  <a:close/>
                </a:path>
              </a:pathLst>
            </a:custGeom>
            <a:solidFill>
              <a:srgbClr val="73FEFF"/>
            </a:solidFill>
          </p:spPr>
          <p:txBody>
            <a:bodyPr wrap="square" lIns="0" tIns="0" rIns="0" bIns="0" rtlCol="0"/>
            <a:lstStyle/>
            <a:p/>
          </p:txBody>
        </p:sp>
        <p:sp>
          <p:nvSpPr>
            <p:cNvPr id="65" name="object 65" descr=""/>
            <p:cNvSpPr/>
            <p:nvPr/>
          </p:nvSpPr>
          <p:spPr>
            <a:xfrm>
              <a:off x="1614228" y="3089522"/>
              <a:ext cx="7707630" cy="117475"/>
            </a:xfrm>
            <a:custGeom>
              <a:avLst/>
              <a:gdLst/>
              <a:ahLst/>
              <a:cxnLst/>
              <a:rect l="l" t="t" r="r" b="b"/>
              <a:pathLst>
                <a:path w="7707630" h="117475">
                  <a:moveTo>
                    <a:pt x="0" y="0"/>
                  </a:moveTo>
                  <a:lnTo>
                    <a:pt x="7707087" y="0"/>
                  </a:lnTo>
                  <a:lnTo>
                    <a:pt x="7707087" y="116880"/>
                  </a:lnTo>
                  <a:lnTo>
                    <a:pt x="0" y="116880"/>
                  </a:lnTo>
                  <a:lnTo>
                    <a:pt x="0" y="0"/>
                  </a:lnTo>
                  <a:close/>
                </a:path>
              </a:pathLst>
            </a:custGeom>
            <a:ln w="9525">
              <a:solidFill>
                <a:srgbClr val="40458C"/>
              </a:solidFill>
            </a:ln>
          </p:spPr>
          <p:txBody>
            <a:bodyPr wrap="square" lIns="0" tIns="0" rIns="0" bIns="0" rtlCol="0"/>
            <a:lstStyle/>
            <a:p/>
          </p:txBody>
        </p:sp>
        <p:sp>
          <p:nvSpPr>
            <p:cNvPr id="66" name="object 66" descr=""/>
            <p:cNvSpPr/>
            <p:nvPr/>
          </p:nvSpPr>
          <p:spPr>
            <a:xfrm>
              <a:off x="1627981" y="4849572"/>
              <a:ext cx="7700645" cy="137795"/>
            </a:xfrm>
            <a:custGeom>
              <a:avLst/>
              <a:gdLst/>
              <a:ahLst/>
              <a:cxnLst/>
              <a:rect l="l" t="t" r="r" b="b"/>
              <a:pathLst>
                <a:path w="7700645" h="137795">
                  <a:moveTo>
                    <a:pt x="7700209" y="0"/>
                  </a:moveTo>
                  <a:lnTo>
                    <a:pt x="0" y="0"/>
                  </a:lnTo>
                  <a:lnTo>
                    <a:pt x="0" y="137502"/>
                  </a:lnTo>
                  <a:lnTo>
                    <a:pt x="7700209" y="137502"/>
                  </a:lnTo>
                  <a:lnTo>
                    <a:pt x="7700209" y="0"/>
                  </a:lnTo>
                  <a:close/>
                </a:path>
              </a:pathLst>
            </a:custGeom>
            <a:solidFill>
              <a:srgbClr val="73FEFF"/>
            </a:solidFill>
          </p:spPr>
          <p:txBody>
            <a:bodyPr wrap="square" lIns="0" tIns="0" rIns="0" bIns="0" rtlCol="0"/>
            <a:lstStyle/>
            <a:p/>
          </p:txBody>
        </p:sp>
        <p:sp>
          <p:nvSpPr>
            <p:cNvPr id="67" name="object 67" descr=""/>
            <p:cNvSpPr/>
            <p:nvPr/>
          </p:nvSpPr>
          <p:spPr>
            <a:xfrm>
              <a:off x="1627981" y="4849572"/>
              <a:ext cx="7700645" cy="137795"/>
            </a:xfrm>
            <a:custGeom>
              <a:avLst/>
              <a:gdLst/>
              <a:ahLst/>
              <a:cxnLst/>
              <a:rect l="l" t="t" r="r" b="b"/>
              <a:pathLst>
                <a:path w="7700645" h="137795">
                  <a:moveTo>
                    <a:pt x="0" y="0"/>
                  </a:moveTo>
                  <a:lnTo>
                    <a:pt x="7700210" y="0"/>
                  </a:lnTo>
                  <a:lnTo>
                    <a:pt x="7700210" y="137503"/>
                  </a:lnTo>
                  <a:lnTo>
                    <a:pt x="0" y="137503"/>
                  </a:lnTo>
                  <a:lnTo>
                    <a:pt x="0" y="0"/>
                  </a:lnTo>
                  <a:close/>
                </a:path>
              </a:pathLst>
            </a:custGeom>
            <a:ln w="9525">
              <a:solidFill>
                <a:srgbClr val="40458C"/>
              </a:solidFill>
            </a:ln>
          </p:spPr>
          <p:txBody>
            <a:bodyPr wrap="square" lIns="0" tIns="0" rIns="0" bIns="0" rtlCol="0"/>
            <a:lstStyle/>
            <a:p/>
          </p:txBody>
        </p:sp>
        <p:pic>
          <p:nvPicPr>
            <p:cNvPr id="68" name="object 68" descr=""/>
            <p:cNvPicPr/>
            <p:nvPr/>
          </p:nvPicPr>
          <p:blipFill>
            <a:blip r:embed="rId14" cstate="print"/>
            <a:stretch>
              <a:fillRect/>
            </a:stretch>
          </p:blipFill>
          <p:spPr>
            <a:xfrm>
              <a:off x="3306349" y="3090873"/>
              <a:ext cx="117475" cy="117475"/>
            </a:xfrm>
            <a:prstGeom prst="rect">
              <a:avLst/>
            </a:prstGeom>
          </p:spPr>
        </p:pic>
        <p:pic>
          <p:nvPicPr>
            <p:cNvPr id="69" name="object 69" descr=""/>
            <p:cNvPicPr/>
            <p:nvPr/>
          </p:nvPicPr>
          <p:blipFill>
            <a:blip r:embed="rId5" cstate="print"/>
            <a:stretch>
              <a:fillRect/>
            </a:stretch>
          </p:blipFill>
          <p:spPr>
            <a:xfrm>
              <a:off x="3676067" y="3083998"/>
              <a:ext cx="117475" cy="117475"/>
            </a:xfrm>
            <a:prstGeom prst="rect">
              <a:avLst/>
            </a:prstGeom>
          </p:spPr>
        </p:pic>
        <p:pic>
          <p:nvPicPr>
            <p:cNvPr id="70" name="object 70" descr=""/>
            <p:cNvPicPr/>
            <p:nvPr/>
          </p:nvPicPr>
          <p:blipFill>
            <a:blip r:embed="rId15" cstate="print"/>
            <a:stretch>
              <a:fillRect/>
            </a:stretch>
          </p:blipFill>
          <p:spPr>
            <a:xfrm>
              <a:off x="4042487" y="3090189"/>
              <a:ext cx="117475" cy="117475"/>
            </a:xfrm>
            <a:prstGeom prst="rect">
              <a:avLst/>
            </a:prstGeom>
          </p:spPr>
        </p:pic>
        <p:pic>
          <p:nvPicPr>
            <p:cNvPr id="71" name="object 71" descr=""/>
            <p:cNvPicPr/>
            <p:nvPr/>
          </p:nvPicPr>
          <p:blipFill>
            <a:blip r:embed="rId14" cstate="print"/>
            <a:stretch>
              <a:fillRect/>
            </a:stretch>
          </p:blipFill>
          <p:spPr>
            <a:xfrm>
              <a:off x="3283271" y="4858540"/>
              <a:ext cx="117475" cy="117475"/>
            </a:xfrm>
            <a:prstGeom prst="rect">
              <a:avLst/>
            </a:prstGeom>
          </p:spPr>
        </p:pic>
        <p:pic>
          <p:nvPicPr>
            <p:cNvPr id="72" name="object 72" descr=""/>
            <p:cNvPicPr/>
            <p:nvPr/>
          </p:nvPicPr>
          <p:blipFill>
            <a:blip r:embed="rId5" cstate="print"/>
            <a:stretch>
              <a:fillRect/>
            </a:stretch>
          </p:blipFill>
          <p:spPr>
            <a:xfrm>
              <a:off x="3673772" y="4851664"/>
              <a:ext cx="117475" cy="117475"/>
            </a:xfrm>
            <a:prstGeom prst="rect">
              <a:avLst/>
            </a:prstGeom>
          </p:spPr>
        </p:pic>
        <p:pic>
          <p:nvPicPr>
            <p:cNvPr id="73" name="object 73" descr=""/>
            <p:cNvPicPr/>
            <p:nvPr/>
          </p:nvPicPr>
          <p:blipFill>
            <a:blip r:embed="rId14" cstate="print"/>
            <a:stretch>
              <a:fillRect/>
            </a:stretch>
          </p:blipFill>
          <p:spPr>
            <a:xfrm>
              <a:off x="4033633" y="4857855"/>
              <a:ext cx="117475" cy="117475"/>
            </a:xfrm>
            <a:prstGeom prst="rect">
              <a:avLst/>
            </a:prstGeom>
          </p:spPr>
        </p:pic>
        <p:pic>
          <p:nvPicPr>
            <p:cNvPr id="74" name="object 74" descr=""/>
            <p:cNvPicPr/>
            <p:nvPr/>
          </p:nvPicPr>
          <p:blipFill>
            <a:blip r:embed="rId6" cstate="print"/>
            <a:stretch>
              <a:fillRect/>
            </a:stretch>
          </p:blipFill>
          <p:spPr>
            <a:xfrm>
              <a:off x="5340543" y="4856675"/>
              <a:ext cx="117475" cy="117475"/>
            </a:xfrm>
            <a:prstGeom prst="rect">
              <a:avLst/>
            </a:prstGeom>
          </p:spPr>
        </p:pic>
        <p:pic>
          <p:nvPicPr>
            <p:cNvPr id="75" name="object 75" descr=""/>
            <p:cNvPicPr/>
            <p:nvPr/>
          </p:nvPicPr>
          <p:blipFill>
            <a:blip r:embed="rId6" cstate="print"/>
            <a:stretch>
              <a:fillRect/>
            </a:stretch>
          </p:blipFill>
          <p:spPr>
            <a:xfrm>
              <a:off x="5311091" y="3090039"/>
              <a:ext cx="117475" cy="117475"/>
            </a:xfrm>
            <a:prstGeom prst="rect">
              <a:avLst/>
            </a:prstGeom>
          </p:spPr>
        </p:pic>
        <p:pic>
          <p:nvPicPr>
            <p:cNvPr id="76" name="object 76" descr=""/>
            <p:cNvPicPr/>
            <p:nvPr/>
          </p:nvPicPr>
          <p:blipFill>
            <a:blip r:embed="rId16" cstate="print"/>
            <a:stretch>
              <a:fillRect/>
            </a:stretch>
          </p:blipFill>
          <p:spPr>
            <a:xfrm>
              <a:off x="6643980" y="3088243"/>
              <a:ext cx="117475" cy="117475"/>
            </a:xfrm>
            <a:prstGeom prst="rect">
              <a:avLst/>
            </a:prstGeom>
          </p:spPr>
        </p:pic>
        <p:pic>
          <p:nvPicPr>
            <p:cNvPr id="77" name="object 77" descr=""/>
            <p:cNvPicPr/>
            <p:nvPr/>
          </p:nvPicPr>
          <p:blipFill>
            <a:blip r:embed="rId17" cstate="print"/>
            <a:stretch>
              <a:fillRect/>
            </a:stretch>
          </p:blipFill>
          <p:spPr>
            <a:xfrm>
              <a:off x="6682900" y="4858311"/>
              <a:ext cx="117475" cy="117475"/>
            </a:xfrm>
            <a:prstGeom prst="rect">
              <a:avLst/>
            </a:prstGeom>
          </p:spPr>
        </p:pic>
        <p:sp>
          <p:nvSpPr>
            <p:cNvPr id="78" name="object 78" descr=""/>
            <p:cNvSpPr/>
            <p:nvPr/>
          </p:nvSpPr>
          <p:spPr>
            <a:xfrm>
              <a:off x="6472565" y="3816539"/>
              <a:ext cx="88265" cy="97790"/>
            </a:xfrm>
            <a:custGeom>
              <a:avLst/>
              <a:gdLst/>
              <a:ahLst/>
              <a:cxnLst/>
              <a:rect l="l" t="t" r="r" b="b"/>
              <a:pathLst>
                <a:path w="88265" h="97789">
                  <a:moveTo>
                    <a:pt x="88239" y="0"/>
                  </a:moveTo>
                  <a:lnTo>
                    <a:pt x="0" y="0"/>
                  </a:lnTo>
                  <a:lnTo>
                    <a:pt x="0" y="97276"/>
                  </a:lnTo>
                  <a:lnTo>
                    <a:pt x="88239" y="97276"/>
                  </a:lnTo>
                  <a:lnTo>
                    <a:pt x="88239" y="0"/>
                  </a:lnTo>
                  <a:close/>
                </a:path>
              </a:pathLst>
            </a:custGeom>
            <a:solidFill>
              <a:srgbClr val="00B050"/>
            </a:solidFill>
          </p:spPr>
          <p:txBody>
            <a:bodyPr wrap="square" lIns="0" tIns="0" rIns="0" bIns="0" rtlCol="0"/>
            <a:lstStyle/>
            <a:p/>
          </p:txBody>
        </p:sp>
        <p:sp>
          <p:nvSpPr>
            <p:cNvPr id="79" name="object 79" descr=""/>
            <p:cNvSpPr/>
            <p:nvPr/>
          </p:nvSpPr>
          <p:spPr>
            <a:xfrm>
              <a:off x="6472565" y="3816539"/>
              <a:ext cx="88265" cy="97790"/>
            </a:xfrm>
            <a:custGeom>
              <a:avLst/>
              <a:gdLst/>
              <a:ahLst/>
              <a:cxnLst/>
              <a:rect l="l" t="t" r="r" b="b"/>
              <a:pathLst>
                <a:path w="88265" h="97789">
                  <a:moveTo>
                    <a:pt x="0" y="0"/>
                  </a:moveTo>
                  <a:lnTo>
                    <a:pt x="88239" y="0"/>
                  </a:lnTo>
                  <a:lnTo>
                    <a:pt x="88239" y="97277"/>
                  </a:lnTo>
                  <a:lnTo>
                    <a:pt x="0" y="97277"/>
                  </a:lnTo>
                  <a:lnTo>
                    <a:pt x="0" y="0"/>
                  </a:lnTo>
                  <a:close/>
                </a:path>
              </a:pathLst>
            </a:custGeom>
            <a:ln w="9525">
              <a:solidFill>
                <a:srgbClr val="40458C"/>
              </a:solidFill>
            </a:ln>
          </p:spPr>
          <p:txBody>
            <a:bodyPr wrap="square" lIns="0" tIns="0" rIns="0" bIns="0" rtlCol="0"/>
            <a:lstStyle/>
            <a:p/>
          </p:txBody>
        </p:sp>
        <p:sp>
          <p:nvSpPr>
            <p:cNvPr id="80" name="object 80" descr=""/>
            <p:cNvSpPr/>
            <p:nvPr/>
          </p:nvSpPr>
          <p:spPr>
            <a:xfrm>
              <a:off x="6971145" y="4307470"/>
              <a:ext cx="536575" cy="516255"/>
            </a:xfrm>
            <a:custGeom>
              <a:avLst/>
              <a:gdLst/>
              <a:ahLst/>
              <a:cxnLst/>
              <a:rect l="l" t="t" r="r" b="b"/>
              <a:pathLst>
                <a:path w="536575" h="516254">
                  <a:moveTo>
                    <a:pt x="0" y="0"/>
                  </a:moveTo>
                  <a:lnTo>
                    <a:pt x="536265" y="0"/>
                  </a:lnTo>
                  <a:lnTo>
                    <a:pt x="536265" y="515748"/>
                  </a:lnTo>
                  <a:lnTo>
                    <a:pt x="0" y="515748"/>
                  </a:lnTo>
                  <a:lnTo>
                    <a:pt x="0" y="0"/>
                  </a:lnTo>
                  <a:close/>
                </a:path>
              </a:pathLst>
            </a:custGeom>
            <a:ln w="9525">
              <a:solidFill>
                <a:srgbClr val="40458C"/>
              </a:solidFill>
            </a:ln>
          </p:spPr>
          <p:txBody>
            <a:bodyPr wrap="square" lIns="0" tIns="0" rIns="0" bIns="0" rtlCol="0"/>
            <a:lstStyle/>
            <a:p/>
          </p:txBody>
        </p:sp>
      </p:grpSp>
      <p:sp>
        <p:nvSpPr>
          <p:cNvPr id="81" name="object 81" descr=""/>
          <p:cNvSpPr txBox="1"/>
          <p:nvPr/>
        </p:nvSpPr>
        <p:spPr>
          <a:xfrm>
            <a:off x="4962448" y="3386849"/>
            <a:ext cx="261620" cy="528320"/>
          </a:xfrm>
          <a:prstGeom prst="rect">
            <a:avLst/>
          </a:prstGeom>
          <a:solidFill>
            <a:srgbClr val="00B0F0"/>
          </a:solidFill>
          <a:ln w="9525">
            <a:solidFill>
              <a:srgbClr val="40458C"/>
            </a:solidFill>
          </a:ln>
        </p:spPr>
        <p:txBody>
          <a:bodyPr wrap="square" lIns="0" tIns="33019" rIns="0" bIns="0" rtlCol="0" vert="vert270">
            <a:spAutoFit/>
          </a:bodyPr>
          <a:lstStyle/>
          <a:p>
            <a:pPr marL="153035">
              <a:lnSpc>
                <a:spcPct val="100000"/>
              </a:lnSpc>
              <a:spcBef>
                <a:spcPts val="259"/>
              </a:spcBef>
            </a:pPr>
            <a:r>
              <a:rPr dirty="0" sz="900" spc="-25">
                <a:latin typeface="游ゴシック"/>
                <a:cs typeface="游ゴシック"/>
              </a:rPr>
              <a:t>CST</a:t>
            </a:r>
            <a:endParaRPr sz="900">
              <a:latin typeface="游ゴシック"/>
              <a:cs typeface="游ゴシック"/>
            </a:endParaRPr>
          </a:p>
        </p:txBody>
      </p:sp>
      <p:sp>
        <p:nvSpPr>
          <p:cNvPr id="82" name="object 82" descr=""/>
          <p:cNvSpPr txBox="1"/>
          <p:nvPr/>
        </p:nvSpPr>
        <p:spPr>
          <a:xfrm>
            <a:off x="4962447" y="4155177"/>
            <a:ext cx="261620" cy="496570"/>
          </a:xfrm>
          <a:prstGeom prst="rect">
            <a:avLst/>
          </a:prstGeom>
          <a:solidFill>
            <a:srgbClr val="00B0F0"/>
          </a:solidFill>
          <a:ln w="9525">
            <a:solidFill>
              <a:srgbClr val="40458C"/>
            </a:solidFill>
          </a:ln>
        </p:spPr>
        <p:txBody>
          <a:bodyPr wrap="square" lIns="0" tIns="33019" rIns="0" bIns="0" rtlCol="0" vert="vert270">
            <a:spAutoFit/>
          </a:bodyPr>
          <a:lstStyle/>
          <a:p>
            <a:pPr marL="137160">
              <a:lnSpc>
                <a:spcPct val="100000"/>
              </a:lnSpc>
              <a:spcBef>
                <a:spcPts val="259"/>
              </a:spcBef>
            </a:pPr>
            <a:r>
              <a:rPr dirty="0" sz="900" spc="-25">
                <a:latin typeface="游ゴシック"/>
                <a:cs typeface="游ゴシック"/>
              </a:rPr>
              <a:t>CST</a:t>
            </a:r>
            <a:endParaRPr sz="900">
              <a:latin typeface="游ゴシック"/>
              <a:cs typeface="游ゴシック"/>
            </a:endParaRPr>
          </a:p>
        </p:txBody>
      </p:sp>
      <p:sp>
        <p:nvSpPr>
          <p:cNvPr id="83" name="object 83" descr=""/>
          <p:cNvSpPr txBox="1"/>
          <p:nvPr/>
        </p:nvSpPr>
        <p:spPr>
          <a:xfrm>
            <a:off x="6971145" y="4307470"/>
            <a:ext cx="536575" cy="516255"/>
          </a:xfrm>
          <a:prstGeom prst="rect">
            <a:avLst/>
          </a:prstGeom>
          <a:solidFill>
            <a:srgbClr val="00B0F0"/>
          </a:solidFill>
        </p:spPr>
        <p:txBody>
          <a:bodyPr wrap="square" lIns="0" tIns="34290" rIns="0" bIns="0" rtlCol="0" vert="horz">
            <a:spAutoFit/>
          </a:bodyPr>
          <a:lstStyle/>
          <a:p>
            <a:pPr marL="116205" marR="107950" indent="67945">
              <a:lnSpc>
                <a:spcPct val="100000"/>
              </a:lnSpc>
              <a:spcBef>
                <a:spcPts val="270"/>
              </a:spcBef>
            </a:pPr>
            <a:r>
              <a:rPr dirty="0" sz="900" spc="-25">
                <a:solidFill>
                  <a:srgbClr val="40458C"/>
                </a:solidFill>
                <a:latin typeface="游ゴシック"/>
                <a:cs typeface="游ゴシック"/>
              </a:rPr>
              <a:t>IC/ </a:t>
            </a:r>
            <a:r>
              <a:rPr dirty="0" sz="900" spc="-20">
                <a:solidFill>
                  <a:srgbClr val="40458C"/>
                </a:solidFill>
                <a:latin typeface="游ゴシック"/>
                <a:cs typeface="游ゴシック"/>
              </a:rPr>
              <a:t>PCCS</a:t>
            </a:r>
            <a:endParaRPr sz="900">
              <a:latin typeface="游ゴシック"/>
              <a:cs typeface="游ゴシック"/>
            </a:endParaRPr>
          </a:p>
        </p:txBody>
      </p:sp>
      <p:grpSp>
        <p:nvGrpSpPr>
          <p:cNvPr id="84" name="object 84" descr=""/>
          <p:cNvGrpSpPr/>
          <p:nvPr/>
        </p:nvGrpSpPr>
        <p:grpSpPr>
          <a:xfrm>
            <a:off x="3489034" y="3080463"/>
            <a:ext cx="3448050" cy="1901825"/>
            <a:chOff x="3489034" y="3080463"/>
            <a:chExt cx="3448050" cy="1901825"/>
          </a:xfrm>
        </p:grpSpPr>
        <p:pic>
          <p:nvPicPr>
            <p:cNvPr id="85" name="object 85" descr=""/>
            <p:cNvPicPr/>
            <p:nvPr/>
          </p:nvPicPr>
          <p:blipFill>
            <a:blip r:embed="rId18" cstate="print"/>
            <a:stretch>
              <a:fillRect/>
            </a:stretch>
          </p:blipFill>
          <p:spPr>
            <a:xfrm>
              <a:off x="3489034" y="4861533"/>
              <a:ext cx="117475" cy="117475"/>
            </a:xfrm>
            <a:prstGeom prst="rect">
              <a:avLst/>
            </a:prstGeom>
          </p:spPr>
        </p:pic>
        <p:pic>
          <p:nvPicPr>
            <p:cNvPr id="86" name="object 86" descr=""/>
            <p:cNvPicPr/>
            <p:nvPr/>
          </p:nvPicPr>
          <p:blipFill>
            <a:blip r:embed="rId19" cstate="print"/>
            <a:stretch>
              <a:fillRect/>
            </a:stretch>
          </p:blipFill>
          <p:spPr>
            <a:xfrm>
              <a:off x="3854884" y="4864527"/>
              <a:ext cx="117475" cy="117475"/>
            </a:xfrm>
            <a:prstGeom prst="rect">
              <a:avLst/>
            </a:prstGeom>
          </p:spPr>
        </p:pic>
        <p:pic>
          <p:nvPicPr>
            <p:cNvPr id="87" name="object 87" descr=""/>
            <p:cNvPicPr/>
            <p:nvPr/>
          </p:nvPicPr>
          <p:blipFill>
            <a:blip r:embed="rId19" cstate="print"/>
            <a:stretch>
              <a:fillRect/>
            </a:stretch>
          </p:blipFill>
          <p:spPr>
            <a:xfrm>
              <a:off x="4207077" y="4853856"/>
              <a:ext cx="117475" cy="117475"/>
            </a:xfrm>
            <a:prstGeom prst="rect">
              <a:avLst/>
            </a:prstGeom>
          </p:spPr>
        </p:pic>
        <p:pic>
          <p:nvPicPr>
            <p:cNvPr id="88" name="object 88" descr=""/>
            <p:cNvPicPr/>
            <p:nvPr/>
          </p:nvPicPr>
          <p:blipFill>
            <a:blip r:embed="rId20" cstate="print"/>
            <a:stretch>
              <a:fillRect/>
            </a:stretch>
          </p:blipFill>
          <p:spPr>
            <a:xfrm>
              <a:off x="3502693" y="3103671"/>
              <a:ext cx="117475" cy="117475"/>
            </a:xfrm>
            <a:prstGeom prst="rect">
              <a:avLst/>
            </a:prstGeom>
          </p:spPr>
        </p:pic>
        <p:pic>
          <p:nvPicPr>
            <p:cNvPr id="89" name="object 89" descr=""/>
            <p:cNvPicPr/>
            <p:nvPr/>
          </p:nvPicPr>
          <p:blipFill>
            <a:blip r:embed="rId19" cstate="print"/>
            <a:stretch>
              <a:fillRect/>
            </a:stretch>
          </p:blipFill>
          <p:spPr>
            <a:xfrm>
              <a:off x="3886902" y="3082328"/>
              <a:ext cx="117475" cy="117475"/>
            </a:xfrm>
            <a:prstGeom prst="rect">
              <a:avLst/>
            </a:prstGeom>
          </p:spPr>
        </p:pic>
        <p:pic>
          <p:nvPicPr>
            <p:cNvPr id="90" name="object 90" descr=""/>
            <p:cNvPicPr/>
            <p:nvPr/>
          </p:nvPicPr>
          <p:blipFill>
            <a:blip r:embed="rId19" cstate="print"/>
            <a:stretch>
              <a:fillRect/>
            </a:stretch>
          </p:blipFill>
          <p:spPr>
            <a:xfrm>
              <a:off x="4228421" y="3092999"/>
              <a:ext cx="117475" cy="117475"/>
            </a:xfrm>
            <a:prstGeom prst="rect">
              <a:avLst/>
            </a:prstGeom>
          </p:spPr>
        </p:pic>
        <p:pic>
          <p:nvPicPr>
            <p:cNvPr id="91" name="object 91" descr=""/>
            <p:cNvPicPr/>
            <p:nvPr/>
          </p:nvPicPr>
          <p:blipFill>
            <a:blip r:embed="rId9" cstate="print"/>
            <a:stretch>
              <a:fillRect/>
            </a:stretch>
          </p:blipFill>
          <p:spPr>
            <a:xfrm>
              <a:off x="5492943" y="4848998"/>
              <a:ext cx="117475" cy="117475"/>
            </a:xfrm>
            <a:prstGeom prst="rect">
              <a:avLst/>
            </a:prstGeom>
          </p:spPr>
        </p:pic>
        <p:pic>
          <p:nvPicPr>
            <p:cNvPr id="92" name="object 92" descr=""/>
            <p:cNvPicPr/>
            <p:nvPr/>
          </p:nvPicPr>
          <p:blipFill>
            <a:blip r:embed="rId9" cstate="print"/>
            <a:stretch>
              <a:fillRect/>
            </a:stretch>
          </p:blipFill>
          <p:spPr>
            <a:xfrm>
              <a:off x="6819318" y="4862664"/>
              <a:ext cx="117475" cy="117475"/>
            </a:xfrm>
            <a:prstGeom prst="rect">
              <a:avLst/>
            </a:prstGeom>
          </p:spPr>
        </p:pic>
        <p:pic>
          <p:nvPicPr>
            <p:cNvPr id="93" name="object 93" descr=""/>
            <p:cNvPicPr/>
            <p:nvPr/>
          </p:nvPicPr>
          <p:blipFill>
            <a:blip r:embed="rId21" cstate="print"/>
            <a:stretch>
              <a:fillRect/>
            </a:stretch>
          </p:blipFill>
          <p:spPr>
            <a:xfrm>
              <a:off x="5453237" y="3080463"/>
              <a:ext cx="117475" cy="117475"/>
            </a:xfrm>
            <a:prstGeom prst="rect">
              <a:avLst/>
            </a:prstGeom>
          </p:spPr>
        </p:pic>
        <p:pic>
          <p:nvPicPr>
            <p:cNvPr id="94" name="object 94" descr=""/>
            <p:cNvPicPr/>
            <p:nvPr/>
          </p:nvPicPr>
          <p:blipFill>
            <a:blip r:embed="rId9" cstate="print"/>
            <a:stretch>
              <a:fillRect/>
            </a:stretch>
          </p:blipFill>
          <p:spPr>
            <a:xfrm>
              <a:off x="6797974" y="3091136"/>
              <a:ext cx="117475" cy="117475"/>
            </a:xfrm>
            <a:prstGeom prst="rect">
              <a:avLst/>
            </a:prstGeom>
          </p:spPr>
        </p:pic>
      </p:grpSp>
      <p:sp>
        <p:nvSpPr>
          <p:cNvPr id="95" name="object 9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96" name="object 9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97" name="object 97"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40</a:t>
            </a:r>
            <a:r>
              <a:rPr dirty="0" spc="-10"/>
              <a:t>/47</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0" y="2293058"/>
            <a:ext cx="11450955" cy="2846705"/>
            <a:chOff x="0" y="2293058"/>
            <a:chExt cx="11450955" cy="2846705"/>
          </a:xfrm>
        </p:grpSpPr>
        <p:sp>
          <p:nvSpPr>
            <p:cNvPr id="3" name="object 3" descr=""/>
            <p:cNvSpPr/>
            <p:nvPr/>
          </p:nvSpPr>
          <p:spPr>
            <a:xfrm>
              <a:off x="13874" y="3212485"/>
              <a:ext cx="11436985" cy="1927225"/>
            </a:xfrm>
            <a:custGeom>
              <a:avLst/>
              <a:gdLst/>
              <a:ahLst/>
              <a:cxnLst/>
              <a:rect l="l" t="t" r="r" b="b"/>
              <a:pathLst>
                <a:path w="11436985" h="1927225">
                  <a:moveTo>
                    <a:pt x="11436752" y="0"/>
                  </a:moveTo>
                  <a:lnTo>
                    <a:pt x="0" y="0"/>
                  </a:lnTo>
                  <a:lnTo>
                    <a:pt x="0" y="1926906"/>
                  </a:lnTo>
                  <a:lnTo>
                    <a:pt x="11436752" y="1926906"/>
                  </a:lnTo>
                  <a:lnTo>
                    <a:pt x="11436752" y="0"/>
                  </a:lnTo>
                  <a:close/>
                </a:path>
              </a:pathLst>
            </a:custGeom>
            <a:solidFill>
              <a:srgbClr val="2D44A4"/>
            </a:solidFill>
          </p:spPr>
          <p:txBody>
            <a:bodyPr wrap="square" lIns="0" tIns="0" rIns="0" bIns="0" rtlCol="0"/>
            <a:lstStyle/>
            <a:p/>
          </p:txBody>
        </p:sp>
        <p:pic>
          <p:nvPicPr>
            <p:cNvPr id="4" name="object 4" descr=""/>
            <p:cNvPicPr/>
            <p:nvPr/>
          </p:nvPicPr>
          <p:blipFill>
            <a:blip r:embed="rId2" cstate="print"/>
            <a:stretch>
              <a:fillRect/>
            </a:stretch>
          </p:blipFill>
          <p:spPr>
            <a:xfrm>
              <a:off x="2927648" y="2486464"/>
              <a:ext cx="12700" cy="2311400"/>
            </a:xfrm>
            <a:prstGeom prst="rect">
              <a:avLst/>
            </a:prstGeom>
          </p:spPr>
        </p:pic>
        <p:pic>
          <p:nvPicPr>
            <p:cNvPr id="5" name="object 5" descr=""/>
            <p:cNvPicPr/>
            <p:nvPr/>
          </p:nvPicPr>
          <p:blipFill>
            <a:blip r:embed="rId3" cstate="print"/>
            <a:stretch>
              <a:fillRect/>
            </a:stretch>
          </p:blipFill>
          <p:spPr>
            <a:xfrm>
              <a:off x="0" y="3825240"/>
              <a:ext cx="502920" cy="502919"/>
            </a:xfrm>
            <a:prstGeom prst="rect">
              <a:avLst/>
            </a:prstGeom>
          </p:spPr>
        </p:pic>
        <p:pic>
          <p:nvPicPr>
            <p:cNvPr id="6" name="object 6" descr=""/>
            <p:cNvPicPr/>
            <p:nvPr/>
          </p:nvPicPr>
          <p:blipFill>
            <a:blip r:embed="rId4" cstate="print"/>
            <a:stretch>
              <a:fillRect/>
            </a:stretch>
          </p:blipFill>
          <p:spPr>
            <a:xfrm>
              <a:off x="310895" y="3291840"/>
              <a:ext cx="502919" cy="502920"/>
            </a:xfrm>
            <a:prstGeom prst="rect">
              <a:avLst/>
            </a:prstGeom>
          </p:spPr>
        </p:pic>
        <p:pic>
          <p:nvPicPr>
            <p:cNvPr id="7" name="object 7" descr=""/>
            <p:cNvPicPr/>
            <p:nvPr/>
          </p:nvPicPr>
          <p:blipFill>
            <a:blip r:embed="rId5" cstate="print"/>
            <a:stretch>
              <a:fillRect/>
            </a:stretch>
          </p:blipFill>
          <p:spPr>
            <a:xfrm>
              <a:off x="201168" y="3569208"/>
              <a:ext cx="502919" cy="505968"/>
            </a:xfrm>
            <a:prstGeom prst="rect">
              <a:avLst/>
            </a:prstGeom>
          </p:spPr>
        </p:pic>
        <p:pic>
          <p:nvPicPr>
            <p:cNvPr id="8" name="object 8" descr=""/>
            <p:cNvPicPr/>
            <p:nvPr/>
          </p:nvPicPr>
          <p:blipFill>
            <a:blip r:embed="rId6" cstate="print"/>
            <a:stretch>
              <a:fillRect/>
            </a:stretch>
          </p:blipFill>
          <p:spPr>
            <a:xfrm>
              <a:off x="463295" y="3130296"/>
              <a:ext cx="335280" cy="335279"/>
            </a:xfrm>
            <a:prstGeom prst="rect">
              <a:avLst/>
            </a:prstGeom>
          </p:spPr>
        </p:pic>
        <p:pic>
          <p:nvPicPr>
            <p:cNvPr id="9" name="object 9" descr=""/>
            <p:cNvPicPr/>
            <p:nvPr/>
          </p:nvPicPr>
          <p:blipFill>
            <a:blip r:embed="rId7" cstate="print"/>
            <a:stretch>
              <a:fillRect/>
            </a:stretch>
          </p:blipFill>
          <p:spPr>
            <a:xfrm>
              <a:off x="496823" y="2691384"/>
              <a:ext cx="326136" cy="326136"/>
            </a:xfrm>
            <a:prstGeom prst="rect">
              <a:avLst/>
            </a:prstGeom>
          </p:spPr>
        </p:pic>
        <p:pic>
          <p:nvPicPr>
            <p:cNvPr id="10" name="object 10" descr=""/>
            <p:cNvPicPr/>
            <p:nvPr/>
          </p:nvPicPr>
          <p:blipFill>
            <a:blip r:embed="rId8" cstate="print"/>
            <a:stretch>
              <a:fillRect/>
            </a:stretch>
          </p:blipFill>
          <p:spPr>
            <a:xfrm>
              <a:off x="478536" y="2889504"/>
              <a:ext cx="353567" cy="353567"/>
            </a:xfrm>
            <a:prstGeom prst="rect">
              <a:avLst/>
            </a:prstGeom>
          </p:spPr>
        </p:pic>
        <p:pic>
          <p:nvPicPr>
            <p:cNvPr id="11" name="object 11" descr=""/>
            <p:cNvPicPr/>
            <p:nvPr/>
          </p:nvPicPr>
          <p:blipFill>
            <a:blip r:embed="rId9" cstate="print"/>
            <a:stretch>
              <a:fillRect/>
            </a:stretch>
          </p:blipFill>
          <p:spPr>
            <a:xfrm>
              <a:off x="5194273" y="2293058"/>
              <a:ext cx="1686641" cy="2098809"/>
            </a:xfrm>
            <a:prstGeom prst="rect">
              <a:avLst/>
            </a:prstGeom>
          </p:spPr>
        </p:pic>
        <p:sp>
          <p:nvSpPr>
            <p:cNvPr id="12" name="object 12" descr=""/>
            <p:cNvSpPr/>
            <p:nvPr/>
          </p:nvSpPr>
          <p:spPr>
            <a:xfrm>
              <a:off x="2432112" y="2829650"/>
              <a:ext cx="1076325" cy="8890"/>
            </a:xfrm>
            <a:custGeom>
              <a:avLst/>
              <a:gdLst/>
              <a:ahLst/>
              <a:cxnLst/>
              <a:rect l="l" t="t" r="r" b="b"/>
              <a:pathLst>
                <a:path w="1076325" h="8889">
                  <a:moveTo>
                    <a:pt x="1076304" y="0"/>
                  </a:moveTo>
                  <a:lnTo>
                    <a:pt x="0" y="8637"/>
                  </a:lnTo>
                </a:path>
              </a:pathLst>
            </a:custGeom>
            <a:solidFill>
              <a:srgbClr val="ECD882"/>
            </a:solidFill>
          </p:spPr>
          <p:txBody>
            <a:bodyPr wrap="square" lIns="0" tIns="0" rIns="0" bIns="0" rtlCol="0"/>
            <a:lstStyle/>
            <a:p/>
          </p:txBody>
        </p:sp>
        <p:sp>
          <p:nvSpPr>
            <p:cNvPr id="13" name="object 13" descr=""/>
            <p:cNvSpPr/>
            <p:nvPr/>
          </p:nvSpPr>
          <p:spPr>
            <a:xfrm>
              <a:off x="2432111" y="2829650"/>
              <a:ext cx="1076325" cy="8890"/>
            </a:xfrm>
            <a:custGeom>
              <a:avLst/>
              <a:gdLst/>
              <a:ahLst/>
              <a:cxnLst/>
              <a:rect l="l" t="t" r="r" b="b"/>
              <a:pathLst>
                <a:path w="1076325" h="8889">
                  <a:moveTo>
                    <a:pt x="1076305" y="0"/>
                  </a:moveTo>
                  <a:lnTo>
                    <a:pt x="0" y="8637"/>
                  </a:lnTo>
                </a:path>
              </a:pathLst>
            </a:custGeom>
            <a:ln w="9525">
              <a:solidFill>
                <a:srgbClr val="40458C"/>
              </a:solidFill>
            </a:ln>
          </p:spPr>
          <p:txBody>
            <a:bodyPr wrap="square" lIns="0" tIns="0" rIns="0" bIns="0" rtlCol="0"/>
            <a:lstStyle/>
            <a:p/>
          </p:txBody>
        </p:sp>
        <p:sp>
          <p:nvSpPr>
            <p:cNvPr id="14" name="object 14" descr=""/>
            <p:cNvSpPr/>
            <p:nvPr/>
          </p:nvSpPr>
          <p:spPr>
            <a:xfrm>
              <a:off x="7479936" y="3334289"/>
              <a:ext cx="1816100" cy="904875"/>
            </a:xfrm>
            <a:custGeom>
              <a:avLst/>
              <a:gdLst/>
              <a:ahLst/>
              <a:cxnLst/>
              <a:rect l="l" t="t" r="r" b="b"/>
              <a:pathLst>
                <a:path w="1816100" h="904875">
                  <a:moveTo>
                    <a:pt x="0" y="904458"/>
                  </a:moveTo>
                  <a:lnTo>
                    <a:pt x="1815828" y="904458"/>
                  </a:lnTo>
                  <a:lnTo>
                    <a:pt x="1815828" y="0"/>
                  </a:lnTo>
                  <a:lnTo>
                    <a:pt x="0" y="0"/>
                  </a:lnTo>
                  <a:lnTo>
                    <a:pt x="0" y="904458"/>
                  </a:lnTo>
                  <a:close/>
                </a:path>
              </a:pathLst>
            </a:custGeom>
            <a:solidFill>
              <a:srgbClr val="FFFFFF"/>
            </a:solidFill>
          </p:spPr>
          <p:txBody>
            <a:bodyPr wrap="square" lIns="0" tIns="0" rIns="0" bIns="0" rtlCol="0"/>
            <a:lstStyle/>
            <a:p/>
          </p:txBody>
        </p:sp>
        <p:sp>
          <p:nvSpPr>
            <p:cNvPr id="15" name="object 15" descr=""/>
            <p:cNvSpPr/>
            <p:nvPr/>
          </p:nvSpPr>
          <p:spPr>
            <a:xfrm>
              <a:off x="7479936" y="3334289"/>
              <a:ext cx="1816100" cy="947419"/>
            </a:xfrm>
            <a:custGeom>
              <a:avLst/>
              <a:gdLst/>
              <a:ahLst/>
              <a:cxnLst/>
              <a:rect l="l" t="t" r="r" b="b"/>
              <a:pathLst>
                <a:path w="1816100" h="947420">
                  <a:moveTo>
                    <a:pt x="0" y="0"/>
                  </a:moveTo>
                  <a:lnTo>
                    <a:pt x="1815829" y="0"/>
                  </a:lnTo>
                  <a:lnTo>
                    <a:pt x="1815829" y="946824"/>
                  </a:lnTo>
                  <a:lnTo>
                    <a:pt x="0" y="946824"/>
                  </a:lnTo>
                  <a:lnTo>
                    <a:pt x="0" y="0"/>
                  </a:lnTo>
                  <a:close/>
                </a:path>
              </a:pathLst>
            </a:custGeom>
            <a:ln w="9525">
              <a:solidFill>
                <a:srgbClr val="40458C"/>
              </a:solidFill>
            </a:ln>
          </p:spPr>
          <p:txBody>
            <a:bodyPr wrap="square" lIns="0" tIns="0" rIns="0" bIns="0" rtlCol="0"/>
            <a:lstStyle/>
            <a:p/>
          </p:txBody>
        </p:sp>
        <p:pic>
          <p:nvPicPr>
            <p:cNvPr id="16" name="object 16" descr=""/>
            <p:cNvPicPr/>
            <p:nvPr/>
          </p:nvPicPr>
          <p:blipFill>
            <a:blip r:embed="rId10" cstate="print"/>
            <a:stretch>
              <a:fillRect/>
            </a:stretch>
          </p:blipFill>
          <p:spPr>
            <a:xfrm>
              <a:off x="2139695" y="3459480"/>
              <a:ext cx="515112" cy="515112"/>
            </a:xfrm>
            <a:prstGeom prst="rect">
              <a:avLst/>
            </a:prstGeom>
          </p:spPr>
        </p:pic>
        <p:pic>
          <p:nvPicPr>
            <p:cNvPr id="17" name="object 17" descr=""/>
            <p:cNvPicPr/>
            <p:nvPr/>
          </p:nvPicPr>
          <p:blipFill>
            <a:blip r:embed="rId11" cstate="print"/>
            <a:stretch>
              <a:fillRect/>
            </a:stretch>
          </p:blipFill>
          <p:spPr>
            <a:xfrm>
              <a:off x="2148839" y="3112008"/>
              <a:ext cx="518160" cy="518159"/>
            </a:xfrm>
            <a:prstGeom prst="rect">
              <a:avLst/>
            </a:prstGeom>
          </p:spPr>
        </p:pic>
        <p:sp>
          <p:nvSpPr>
            <p:cNvPr id="18" name="object 18" descr=""/>
            <p:cNvSpPr/>
            <p:nvPr/>
          </p:nvSpPr>
          <p:spPr>
            <a:xfrm>
              <a:off x="9302640" y="2642575"/>
              <a:ext cx="1779270" cy="1253490"/>
            </a:xfrm>
            <a:custGeom>
              <a:avLst/>
              <a:gdLst/>
              <a:ahLst/>
              <a:cxnLst/>
              <a:rect l="l" t="t" r="r" b="b"/>
              <a:pathLst>
                <a:path w="1779270" h="1253489">
                  <a:moveTo>
                    <a:pt x="0" y="1253186"/>
                  </a:moveTo>
                  <a:lnTo>
                    <a:pt x="1778963" y="1253186"/>
                  </a:lnTo>
                  <a:lnTo>
                    <a:pt x="1778963" y="0"/>
                  </a:lnTo>
                  <a:lnTo>
                    <a:pt x="0" y="0"/>
                  </a:lnTo>
                  <a:lnTo>
                    <a:pt x="0" y="1253186"/>
                  </a:lnTo>
                  <a:close/>
                </a:path>
              </a:pathLst>
            </a:custGeom>
            <a:solidFill>
              <a:srgbClr val="FFFFFF"/>
            </a:solidFill>
          </p:spPr>
          <p:txBody>
            <a:bodyPr wrap="square" lIns="0" tIns="0" rIns="0" bIns="0" rtlCol="0"/>
            <a:lstStyle/>
            <a:p/>
          </p:txBody>
        </p:sp>
        <p:sp>
          <p:nvSpPr>
            <p:cNvPr id="19" name="object 19" descr=""/>
            <p:cNvSpPr/>
            <p:nvPr/>
          </p:nvSpPr>
          <p:spPr>
            <a:xfrm>
              <a:off x="9302640" y="2642575"/>
              <a:ext cx="1779270" cy="1568450"/>
            </a:xfrm>
            <a:custGeom>
              <a:avLst/>
              <a:gdLst/>
              <a:ahLst/>
              <a:cxnLst/>
              <a:rect l="l" t="t" r="r" b="b"/>
              <a:pathLst>
                <a:path w="1779270" h="1568450">
                  <a:moveTo>
                    <a:pt x="0" y="0"/>
                  </a:moveTo>
                  <a:lnTo>
                    <a:pt x="1778964" y="0"/>
                  </a:lnTo>
                  <a:lnTo>
                    <a:pt x="1778964" y="1568049"/>
                  </a:lnTo>
                  <a:lnTo>
                    <a:pt x="0" y="1568049"/>
                  </a:lnTo>
                  <a:lnTo>
                    <a:pt x="0" y="0"/>
                  </a:lnTo>
                  <a:close/>
                </a:path>
              </a:pathLst>
            </a:custGeom>
            <a:ln w="9525">
              <a:solidFill>
                <a:srgbClr val="40458C"/>
              </a:solidFill>
            </a:ln>
          </p:spPr>
          <p:txBody>
            <a:bodyPr wrap="square" lIns="0" tIns="0" rIns="0" bIns="0" rtlCol="0"/>
            <a:lstStyle/>
            <a:p/>
          </p:txBody>
        </p:sp>
        <p:sp>
          <p:nvSpPr>
            <p:cNvPr id="20" name="object 20" descr=""/>
            <p:cNvSpPr/>
            <p:nvPr/>
          </p:nvSpPr>
          <p:spPr>
            <a:xfrm>
              <a:off x="7473400" y="2642077"/>
              <a:ext cx="1821814" cy="767080"/>
            </a:xfrm>
            <a:custGeom>
              <a:avLst/>
              <a:gdLst/>
              <a:ahLst/>
              <a:cxnLst/>
              <a:rect l="l" t="t" r="r" b="b"/>
              <a:pathLst>
                <a:path w="1821815" h="767079">
                  <a:moveTo>
                    <a:pt x="1821765" y="0"/>
                  </a:moveTo>
                  <a:lnTo>
                    <a:pt x="0" y="0"/>
                  </a:lnTo>
                  <a:lnTo>
                    <a:pt x="0" y="766688"/>
                  </a:lnTo>
                  <a:lnTo>
                    <a:pt x="1821765" y="766688"/>
                  </a:lnTo>
                  <a:lnTo>
                    <a:pt x="1821765" y="0"/>
                  </a:lnTo>
                  <a:close/>
                </a:path>
              </a:pathLst>
            </a:custGeom>
            <a:solidFill>
              <a:srgbClr val="FFFFFF"/>
            </a:solidFill>
          </p:spPr>
          <p:txBody>
            <a:bodyPr wrap="square" lIns="0" tIns="0" rIns="0" bIns="0" rtlCol="0"/>
            <a:lstStyle/>
            <a:p/>
          </p:txBody>
        </p:sp>
        <p:sp>
          <p:nvSpPr>
            <p:cNvPr id="21" name="object 21" descr=""/>
            <p:cNvSpPr/>
            <p:nvPr/>
          </p:nvSpPr>
          <p:spPr>
            <a:xfrm>
              <a:off x="7473400" y="2642077"/>
              <a:ext cx="1821814" cy="767080"/>
            </a:xfrm>
            <a:custGeom>
              <a:avLst/>
              <a:gdLst/>
              <a:ahLst/>
              <a:cxnLst/>
              <a:rect l="l" t="t" r="r" b="b"/>
              <a:pathLst>
                <a:path w="1821815" h="767079">
                  <a:moveTo>
                    <a:pt x="0" y="0"/>
                  </a:moveTo>
                  <a:lnTo>
                    <a:pt x="1821766" y="0"/>
                  </a:lnTo>
                  <a:lnTo>
                    <a:pt x="1821766" y="766689"/>
                  </a:lnTo>
                  <a:lnTo>
                    <a:pt x="0" y="766689"/>
                  </a:lnTo>
                  <a:lnTo>
                    <a:pt x="0" y="0"/>
                  </a:lnTo>
                  <a:close/>
                </a:path>
              </a:pathLst>
            </a:custGeom>
            <a:ln w="9525">
              <a:solidFill>
                <a:srgbClr val="40458C"/>
              </a:solidFill>
            </a:ln>
          </p:spPr>
          <p:txBody>
            <a:bodyPr wrap="square" lIns="0" tIns="0" rIns="0" bIns="0" rtlCol="0"/>
            <a:lstStyle/>
            <a:p/>
          </p:txBody>
        </p:sp>
      </p:grpSp>
      <p:sp>
        <p:nvSpPr>
          <p:cNvPr id="22" name="object 22" descr=""/>
          <p:cNvSpPr txBox="1"/>
          <p:nvPr/>
        </p:nvSpPr>
        <p:spPr>
          <a:xfrm>
            <a:off x="5547064" y="5248147"/>
            <a:ext cx="603885" cy="299720"/>
          </a:xfrm>
          <a:prstGeom prst="rect">
            <a:avLst/>
          </a:prstGeom>
        </p:spPr>
        <p:txBody>
          <a:bodyPr wrap="square" lIns="0" tIns="12700" rIns="0" bIns="0" rtlCol="0" vert="horz">
            <a:spAutoFit/>
          </a:bodyPr>
          <a:lstStyle/>
          <a:p>
            <a:pPr marL="12700">
              <a:lnSpc>
                <a:spcPct val="100000"/>
              </a:lnSpc>
              <a:spcBef>
                <a:spcPts val="100"/>
              </a:spcBef>
            </a:pPr>
            <a:r>
              <a:rPr dirty="0" sz="1800" spc="-20">
                <a:latin typeface="游ゴシック"/>
                <a:cs typeface="游ゴシック"/>
              </a:rPr>
              <a:t>360m</a:t>
            </a:r>
            <a:endParaRPr sz="1800">
              <a:latin typeface="游ゴシック"/>
              <a:cs typeface="游ゴシック"/>
            </a:endParaRPr>
          </a:p>
        </p:txBody>
      </p:sp>
      <p:sp>
        <p:nvSpPr>
          <p:cNvPr id="23" name="object 23" descr=""/>
          <p:cNvSpPr/>
          <p:nvPr/>
        </p:nvSpPr>
        <p:spPr>
          <a:xfrm>
            <a:off x="11504676" y="2662821"/>
            <a:ext cx="145415" cy="1691005"/>
          </a:xfrm>
          <a:custGeom>
            <a:avLst/>
            <a:gdLst/>
            <a:ahLst/>
            <a:cxnLst/>
            <a:rect l="l" t="t" r="r" b="b"/>
            <a:pathLst>
              <a:path w="145415" h="1691004">
                <a:moveTo>
                  <a:pt x="145288" y="629132"/>
                </a:moveTo>
                <a:lnTo>
                  <a:pt x="138938" y="616432"/>
                </a:lnTo>
                <a:lnTo>
                  <a:pt x="107188" y="552932"/>
                </a:lnTo>
                <a:lnTo>
                  <a:pt x="69088" y="629132"/>
                </a:lnTo>
                <a:lnTo>
                  <a:pt x="102425" y="629132"/>
                </a:lnTo>
                <a:lnTo>
                  <a:pt x="102425" y="1614297"/>
                </a:lnTo>
                <a:lnTo>
                  <a:pt x="74015" y="1614297"/>
                </a:lnTo>
                <a:lnTo>
                  <a:pt x="76200" y="1609928"/>
                </a:lnTo>
                <a:lnTo>
                  <a:pt x="42862" y="1609928"/>
                </a:lnTo>
                <a:lnTo>
                  <a:pt x="42862" y="76200"/>
                </a:lnTo>
                <a:lnTo>
                  <a:pt x="76200" y="76200"/>
                </a:lnTo>
                <a:lnTo>
                  <a:pt x="69850" y="63500"/>
                </a:lnTo>
                <a:lnTo>
                  <a:pt x="38100" y="0"/>
                </a:lnTo>
                <a:lnTo>
                  <a:pt x="0" y="76200"/>
                </a:lnTo>
                <a:lnTo>
                  <a:pt x="33337" y="76200"/>
                </a:lnTo>
                <a:lnTo>
                  <a:pt x="33337" y="1609928"/>
                </a:lnTo>
                <a:lnTo>
                  <a:pt x="0" y="1609928"/>
                </a:lnTo>
                <a:lnTo>
                  <a:pt x="38100" y="1686128"/>
                </a:lnTo>
                <a:lnTo>
                  <a:pt x="69850" y="1622628"/>
                </a:lnTo>
                <a:lnTo>
                  <a:pt x="71551" y="1619224"/>
                </a:lnTo>
                <a:lnTo>
                  <a:pt x="107188" y="1690497"/>
                </a:lnTo>
                <a:lnTo>
                  <a:pt x="138938" y="1626997"/>
                </a:lnTo>
                <a:lnTo>
                  <a:pt x="145288" y="1614297"/>
                </a:lnTo>
                <a:lnTo>
                  <a:pt x="111950" y="1614297"/>
                </a:lnTo>
                <a:lnTo>
                  <a:pt x="111950" y="629132"/>
                </a:lnTo>
                <a:lnTo>
                  <a:pt x="145288" y="629132"/>
                </a:lnTo>
                <a:close/>
              </a:path>
            </a:pathLst>
          </a:custGeom>
          <a:solidFill>
            <a:srgbClr val="40458C"/>
          </a:solidFill>
        </p:spPr>
        <p:txBody>
          <a:bodyPr wrap="square" lIns="0" tIns="0" rIns="0" bIns="0" rtlCol="0"/>
          <a:lstStyle/>
          <a:p/>
        </p:txBody>
      </p:sp>
      <p:sp>
        <p:nvSpPr>
          <p:cNvPr id="24" name="object 24" descr=""/>
          <p:cNvSpPr txBox="1"/>
          <p:nvPr/>
        </p:nvSpPr>
        <p:spPr>
          <a:xfrm>
            <a:off x="11627659" y="2797555"/>
            <a:ext cx="324485"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游ゴシック"/>
                <a:cs typeface="游ゴシック"/>
              </a:rPr>
              <a:t>63m</a:t>
            </a:r>
            <a:endParaRPr sz="1200">
              <a:latin typeface="游ゴシック"/>
              <a:cs typeface="游ゴシック"/>
            </a:endParaRPr>
          </a:p>
        </p:txBody>
      </p:sp>
      <p:sp>
        <p:nvSpPr>
          <p:cNvPr id="25" name="object 25" descr=""/>
          <p:cNvSpPr txBox="1"/>
          <p:nvPr/>
        </p:nvSpPr>
        <p:spPr>
          <a:xfrm>
            <a:off x="11671954" y="3398011"/>
            <a:ext cx="324485"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游ゴシック"/>
                <a:cs typeface="游ゴシック"/>
              </a:rPr>
              <a:t>35m</a:t>
            </a:r>
            <a:endParaRPr sz="1200">
              <a:latin typeface="游ゴシック"/>
              <a:cs typeface="游ゴシック"/>
            </a:endParaRPr>
          </a:p>
        </p:txBody>
      </p:sp>
      <p:sp>
        <p:nvSpPr>
          <p:cNvPr id="26" name="object 26" descr=""/>
          <p:cNvSpPr/>
          <p:nvPr/>
        </p:nvSpPr>
        <p:spPr>
          <a:xfrm>
            <a:off x="700122" y="5195276"/>
            <a:ext cx="10369550" cy="76200"/>
          </a:xfrm>
          <a:custGeom>
            <a:avLst/>
            <a:gdLst/>
            <a:ahLst/>
            <a:cxnLst/>
            <a:rect l="l" t="t" r="r" b="b"/>
            <a:pathLst>
              <a:path w="10369550" h="76200">
                <a:moveTo>
                  <a:pt x="10293019" y="1"/>
                </a:moveTo>
                <a:lnTo>
                  <a:pt x="10293019" y="76201"/>
                </a:lnTo>
                <a:lnTo>
                  <a:pt x="10359694" y="42863"/>
                </a:lnTo>
                <a:lnTo>
                  <a:pt x="10305727" y="42863"/>
                </a:lnTo>
                <a:lnTo>
                  <a:pt x="10305727" y="33338"/>
                </a:lnTo>
                <a:lnTo>
                  <a:pt x="10359694" y="33338"/>
                </a:lnTo>
                <a:lnTo>
                  <a:pt x="10293019" y="1"/>
                </a:lnTo>
                <a:close/>
              </a:path>
              <a:path w="10369550" h="76200">
                <a:moveTo>
                  <a:pt x="76200" y="0"/>
                </a:moveTo>
                <a:lnTo>
                  <a:pt x="0" y="38099"/>
                </a:lnTo>
                <a:lnTo>
                  <a:pt x="76200" y="76199"/>
                </a:lnTo>
                <a:lnTo>
                  <a:pt x="76200" y="42862"/>
                </a:lnTo>
                <a:lnTo>
                  <a:pt x="63491" y="42862"/>
                </a:lnTo>
                <a:lnTo>
                  <a:pt x="63491" y="33337"/>
                </a:lnTo>
                <a:lnTo>
                  <a:pt x="76200" y="33337"/>
                </a:lnTo>
                <a:lnTo>
                  <a:pt x="76200" y="0"/>
                </a:lnTo>
                <a:close/>
              </a:path>
              <a:path w="10369550" h="76200">
                <a:moveTo>
                  <a:pt x="76200" y="33337"/>
                </a:moveTo>
                <a:lnTo>
                  <a:pt x="76200" y="42862"/>
                </a:lnTo>
                <a:lnTo>
                  <a:pt x="10305727" y="42863"/>
                </a:lnTo>
                <a:lnTo>
                  <a:pt x="10293019" y="42863"/>
                </a:lnTo>
                <a:lnTo>
                  <a:pt x="10293019" y="33338"/>
                </a:lnTo>
                <a:lnTo>
                  <a:pt x="10305727" y="33338"/>
                </a:lnTo>
                <a:lnTo>
                  <a:pt x="76200" y="33337"/>
                </a:lnTo>
                <a:close/>
              </a:path>
              <a:path w="10369550" h="76200">
                <a:moveTo>
                  <a:pt x="10359694" y="33338"/>
                </a:moveTo>
                <a:lnTo>
                  <a:pt x="10305727" y="33338"/>
                </a:lnTo>
                <a:lnTo>
                  <a:pt x="10305727" y="42863"/>
                </a:lnTo>
                <a:lnTo>
                  <a:pt x="10359697" y="42862"/>
                </a:lnTo>
                <a:lnTo>
                  <a:pt x="10369219" y="38101"/>
                </a:lnTo>
                <a:lnTo>
                  <a:pt x="10359694" y="33338"/>
                </a:lnTo>
                <a:close/>
              </a:path>
              <a:path w="10369550" h="76200">
                <a:moveTo>
                  <a:pt x="76200" y="33337"/>
                </a:moveTo>
                <a:lnTo>
                  <a:pt x="63491" y="33337"/>
                </a:lnTo>
                <a:lnTo>
                  <a:pt x="63491" y="42862"/>
                </a:lnTo>
                <a:lnTo>
                  <a:pt x="76200" y="42862"/>
                </a:lnTo>
                <a:lnTo>
                  <a:pt x="76200" y="33337"/>
                </a:lnTo>
                <a:close/>
              </a:path>
            </a:pathLst>
          </a:custGeom>
          <a:solidFill>
            <a:srgbClr val="40458C"/>
          </a:solidFill>
        </p:spPr>
        <p:txBody>
          <a:bodyPr wrap="square" lIns="0" tIns="0" rIns="0" bIns="0" rtlCol="0"/>
          <a:lstStyle/>
          <a:p/>
        </p:txBody>
      </p:sp>
      <p:sp>
        <p:nvSpPr>
          <p:cNvPr id="27" name="object 27"/>
          <p:cNvSpPr txBox="1">
            <a:spLocks noGrp="1"/>
          </p:cNvSpPr>
          <p:nvPr>
            <p:ph type="title"/>
          </p:nvPr>
        </p:nvSpPr>
        <p:spPr>
          <a:prstGeom prst="rect"/>
        </p:spPr>
        <p:txBody>
          <a:bodyPr wrap="square" lIns="0" tIns="12700" rIns="0" bIns="0" rtlCol="0" vert="horz">
            <a:spAutoFit/>
          </a:bodyPr>
          <a:lstStyle/>
          <a:p>
            <a:pPr marL="12700">
              <a:lnSpc>
                <a:spcPct val="100000"/>
              </a:lnSpc>
              <a:spcBef>
                <a:spcPts val="100"/>
              </a:spcBef>
            </a:pPr>
            <a:r>
              <a:rPr dirty="0" spc="-5"/>
              <a:t>浮体基本配置(横⾯図</a:t>
            </a:r>
            <a:r>
              <a:rPr dirty="0" spc="-50"/>
              <a:t>）</a:t>
            </a:r>
          </a:p>
        </p:txBody>
      </p:sp>
      <p:sp>
        <p:nvSpPr>
          <p:cNvPr id="28" name="object 28" descr=""/>
          <p:cNvSpPr/>
          <p:nvPr/>
        </p:nvSpPr>
        <p:spPr>
          <a:xfrm>
            <a:off x="11660533" y="3738266"/>
            <a:ext cx="76200" cy="612775"/>
          </a:xfrm>
          <a:custGeom>
            <a:avLst/>
            <a:gdLst/>
            <a:ahLst/>
            <a:cxnLst/>
            <a:rect l="l" t="t" r="r" b="b"/>
            <a:pathLst>
              <a:path w="76200" h="612775">
                <a:moveTo>
                  <a:pt x="33338" y="535999"/>
                </a:moveTo>
                <a:lnTo>
                  <a:pt x="1" y="535999"/>
                </a:lnTo>
                <a:lnTo>
                  <a:pt x="38101" y="612199"/>
                </a:lnTo>
                <a:lnTo>
                  <a:pt x="69851" y="548699"/>
                </a:lnTo>
                <a:lnTo>
                  <a:pt x="33338" y="548699"/>
                </a:lnTo>
                <a:lnTo>
                  <a:pt x="33338" y="535999"/>
                </a:lnTo>
                <a:close/>
              </a:path>
              <a:path w="76200" h="612775">
                <a:moveTo>
                  <a:pt x="42862" y="63500"/>
                </a:moveTo>
                <a:lnTo>
                  <a:pt x="33337" y="63500"/>
                </a:lnTo>
                <a:lnTo>
                  <a:pt x="33338" y="548699"/>
                </a:lnTo>
                <a:lnTo>
                  <a:pt x="42863" y="548699"/>
                </a:lnTo>
                <a:lnTo>
                  <a:pt x="42862" y="63500"/>
                </a:lnTo>
                <a:close/>
              </a:path>
              <a:path w="76200" h="612775">
                <a:moveTo>
                  <a:pt x="76201" y="535999"/>
                </a:moveTo>
                <a:lnTo>
                  <a:pt x="42863" y="535999"/>
                </a:lnTo>
                <a:lnTo>
                  <a:pt x="42863" y="548699"/>
                </a:lnTo>
                <a:lnTo>
                  <a:pt x="69851" y="548699"/>
                </a:lnTo>
                <a:lnTo>
                  <a:pt x="76201" y="535999"/>
                </a:lnTo>
                <a:close/>
              </a:path>
              <a:path w="76200" h="612775">
                <a:moveTo>
                  <a:pt x="38100" y="0"/>
                </a:moveTo>
                <a:lnTo>
                  <a:pt x="0" y="76200"/>
                </a:lnTo>
                <a:lnTo>
                  <a:pt x="33337" y="76200"/>
                </a:lnTo>
                <a:lnTo>
                  <a:pt x="33337" y="63500"/>
                </a:lnTo>
                <a:lnTo>
                  <a:pt x="69850" y="63500"/>
                </a:lnTo>
                <a:lnTo>
                  <a:pt x="38100" y="0"/>
                </a:lnTo>
                <a:close/>
              </a:path>
              <a:path w="76200" h="612775">
                <a:moveTo>
                  <a:pt x="69850" y="63500"/>
                </a:moveTo>
                <a:lnTo>
                  <a:pt x="42862" y="63500"/>
                </a:lnTo>
                <a:lnTo>
                  <a:pt x="42862" y="76200"/>
                </a:lnTo>
                <a:lnTo>
                  <a:pt x="76200" y="76200"/>
                </a:lnTo>
                <a:lnTo>
                  <a:pt x="69850" y="63500"/>
                </a:lnTo>
                <a:close/>
              </a:path>
            </a:pathLst>
          </a:custGeom>
          <a:solidFill>
            <a:srgbClr val="40458C"/>
          </a:solidFill>
        </p:spPr>
        <p:txBody>
          <a:bodyPr wrap="square" lIns="0" tIns="0" rIns="0" bIns="0" rtlCol="0"/>
          <a:lstStyle/>
          <a:p/>
        </p:txBody>
      </p:sp>
      <p:sp>
        <p:nvSpPr>
          <p:cNvPr id="29" name="object 29" descr=""/>
          <p:cNvSpPr txBox="1"/>
          <p:nvPr/>
        </p:nvSpPr>
        <p:spPr>
          <a:xfrm>
            <a:off x="11733832" y="3879595"/>
            <a:ext cx="324485"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游ゴシック"/>
                <a:cs typeface="游ゴシック"/>
              </a:rPr>
              <a:t>20m</a:t>
            </a:r>
            <a:endParaRPr sz="1200">
              <a:latin typeface="游ゴシック"/>
              <a:cs typeface="游ゴシック"/>
            </a:endParaRPr>
          </a:p>
        </p:txBody>
      </p:sp>
      <p:sp>
        <p:nvSpPr>
          <p:cNvPr id="30" name="object 30" descr=""/>
          <p:cNvSpPr txBox="1"/>
          <p:nvPr/>
        </p:nvSpPr>
        <p:spPr>
          <a:xfrm>
            <a:off x="9567350" y="674115"/>
            <a:ext cx="1419860" cy="510540"/>
          </a:xfrm>
          <a:prstGeom prst="rect">
            <a:avLst/>
          </a:prstGeom>
        </p:spPr>
        <p:txBody>
          <a:bodyPr wrap="square" lIns="0" tIns="22860" rIns="0" bIns="0" rtlCol="0" vert="horz">
            <a:spAutoFit/>
          </a:bodyPr>
          <a:lstStyle/>
          <a:p>
            <a:pPr marL="12700" marR="5080">
              <a:lnSpc>
                <a:spcPts val="1900"/>
              </a:lnSpc>
              <a:spcBef>
                <a:spcPts val="180"/>
              </a:spcBef>
            </a:pPr>
            <a:r>
              <a:rPr dirty="0" sz="1600" spc="-5">
                <a:solidFill>
                  <a:srgbClr val="40458C"/>
                </a:solidFill>
                <a:latin typeface="游ゴシック"/>
                <a:cs typeface="游ゴシック"/>
              </a:rPr>
              <a:t>内外殻外幅５</a:t>
            </a:r>
            <a:r>
              <a:rPr dirty="0" sz="1600" spc="-25">
                <a:solidFill>
                  <a:srgbClr val="40458C"/>
                </a:solidFill>
                <a:latin typeface="游ゴシック"/>
                <a:cs typeface="游ゴシック"/>
              </a:rPr>
              <a:t>m</a:t>
            </a:r>
            <a:r>
              <a:rPr dirty="0" sz="1600" spc="-5">
                <a:solidFill>
                  <a:srgbClr val="40458C"/>
                </a:solidFill>
                <a:latin typeface="游ゴシック"/>
                <a:cs typeface="游ゴシック"/>
              </a:rPr>
              <a:t>内外殻内幅４</a:t>
            </a:r>
            <a:r>
              <a:rPr dirty="0" sz="1600" spc="-25">
                <a:solidFill>
                  <a:srgbClr val="40458C"/>
                </a:solidFill>
                <a:latin typeface="游ゴシック"/>
                <a:cs typeface="游ゴシック"/>
              </a:rPr>
              <a:t>m</a:t>
            </a:r>
            <a:endParaRPr sz="1600">
              <a:latin typeface="游ゴシック"/>
              <a:cs typeface="游ゴシック"/>
            </a:endParaRPr>
          </a:p>
        </p:txBody>
      </p:sp>
      <p:sp>
        <p:nvSpPr>
          <p:cNvPr id="31" name="object 31" descr=""/>
          <p:cNvSpPr txBox="1"/>
          <p:nvPr/>
        </p:nvSpPr>
        <p:spPr>
          <a:xfrm>
            <a:off x="7933589" y="3685032"/>
            <a:ext cx="863600" cy="193040"/>
          </a:xfrm>
          <a:prstGeom prst="rect">
            <a:avLst/>
          </a:prstGeom>
        </p:spPr>
        <p:txBody>
          <a:bodyPr wrap="square" lIns="0" tIns="12700" rIns="0" bIns="0" rtlCol="0" vert="horz">
            <a:spAutoFit/>
          </a:bodyPr>
          <a:lstStyle/>
          <a:p>
            <a:pPr marL="12700">
              <a:lnSpc>
                <a:spcPct val="100000"/>
              </a:lnSpc>
              <a:spcBef>
                <a:spcPts val="100"/>
              </a:spcBef>
            </a:pPr>
            <a:r>
              <a:rPr dirty="0" sz="1100" spc="-10">
                <a:solidFill>
                  <a:srgbClr val="40458C"/>
                </a:solidFill>
                <a:latin typeface="游ゴシック"/>
                <a:cs typeface="游ゴシック"/>
              </a:rPr>
              <a:t>廃棄物処理室</a:t>
            </a:r>
            <a:endParaRPr sz="1100">
              <a:latin typeface="游ゴシック"/>
              <a:cs typeface="游ゴシック"/>
            </a:endParaRPr>
          </a:p>
        </p:txBody>
      </p:sp>
      <p:sp>
        <p:nvSpPr>
          <p:cNvPr id="32" name="object 32" descr=""/>
          <p:cNvSpPr txBox="1"/>
          <p:nvPr/>
        </p:nvSpPr>
        <p:spPr>
          <a:xfrm>
            <a:off x="7861626" y="2916935"/>
            <a:ext cx="1003300" cy="358140"/>
          </a:xfrm>
          <a:prstGeom prst="rect">
            <a:avLst/>
          </a:prstGeom>
        </p:spPr>
        <p:txBody>
          <a:bodyPr wrap="square" lIns="0" tIns="12700" rIns="0" bIns="0" rtlCol="0" vert="horz">
            <a:spAutoFit/>
          </a:bodyPr>
          <a:lstStyle/>
          <a:p>
            <a:pPr marL="12700">
              <a:lnSpc>
                <a:spcPts val="1310"/>
              </a:lnSpc>
              <a:spcBef>
                <a:spcPts val="100"/>
              </a:spcBef>
            </a:pPr>
            <a:r>
              <a:rPr dirty="0" sz="1100" spc="-10">
                <a:latin typeface="游ゴシック"/>
                <a:cs typeface="游ゴシック"/>
              </a:rPr>
              <a:t>中央制御室</a:t>
            </a:r>
            <a:endParaRPr sz="1100">
              <a:latin typeface="游ゴシック"/>
              <a:cs typeface="游ゴシック"/>
            </a:endParaRPr>
          </a:p>
          <a:p>
            <a:pPr marL="12700">
              <a:lnSpc>
                <a:spcPts val="1310"/>
              </a:lnSpc>
            </a:pPr>
            <a:r>
              <a:rPr dirty="0" sz="1100" spc="-10">
                <a:latin typeface="游ゴシック"/>
                <a:cs typeface="游ゴシック"/>
              </a:rPr>
              <a:t>⼊退域管理区画</a:t>
            </a:r>
            <a:endParaRPr sz="1100">
              <a:latin typeface="游ゴシック"/>
              <a:cs typeface="游ゴシック"/>
            </a:endParaRPr>
          </a:p>
        </p:txBody>
      </p:sp>
      <p:sp>
        <p:nvSpPr>
          <p:cNvPr id="33" name="object 33" descr=""/>
          <p:cNvSpPr txBox="1"/>
          <p:nvPr/>
        </p:nvSpPr>
        <p:spPr>
          <a:xfrm>
            <a:off x="9780891" y="3034284"/>
            <a:ext cx="736600" cy="238760"/>
          </a:xfrm>
          <a:prstGeom prst="rect">
            <a:avLst/>
          </a:prstGeom>
        </p:spPr>
        <p:txBody>
          <a:bodyPr wrap="square" lIns="0" tIns="12700" rIns="0" bIns="0" rtlCol="0" vert="horz">
            <a:spAutoFit/>
          </a:bodyPr>
          <a:lstStyle/>
          <a:p>
            <a:pPr marL="12700">
              <a:lnSpc>
                <a:spcPct val="100000"/>
              </a:lnSpc>
              <a:spcBef>
                <a:spcPts val="100"/>
              </a:spcBef>
            </a:pPr>
            <a:r>
              <a:rPr dirty="0" sz="1400" spc="-15">
                <a:latin typeface="游ゴシック"/>
                <a:cs typeface="游ゴシック"/>
              </a:rPr>
              <a:t>居住区画</a:t>
            </a:r>
            <a:endParaRPr sz="1400">
              <a:latin typeface="游ゴシック"/>
              <a:cs typeface="游ゴシック"/>
            </a:endParaRPr>
          </a:p>
        </p:txBody>
      </p:sp>
      <p:grpSp>
        <p:nvGrpSpPr>
          <p:cNvPr id="34" name="object 34" descr=""/>
          <p:cNvGrpSpPr/>
          <p:nvPr/>
        </p:nvGrpSpPr>
        <p:grpSpPr>
          <a:xfrm>
            <a:off x="722861" y="2595425"/>
            <a:ext cx="4224020" cy="1714500"/>
            <a:chOff x="722861" y="2595425"/>
            <a:chExt cx="4224020" cy="1714500"/>
          </a:xfrm>
        </p:grpSpPr>
        <p:pic>
          <p:nvPicPr>
            <p:cNvPr id="35" name="object 35" descr=""/>
            <p:cNvPicPr/>
            <p:nvPr/>
          </p:nvPicPr>
          <p:blipFill>
            <a:blip r:embed="rId12" cstate="print"/>
            <a:stretch>
              <a:fillRect/>
            </a:stretch>
          </p:blipFill>
          <p:spPr>
            <a:xfrm>
              <a:off x="2126373" y="2595425"/>
              <a:ext cx="2820440" cy="1699059"/>
            </a:xfrm>
            <a:prstGeom prst="rect">
              <a:avLst/>
            </a:prstGeom>
          </p:spPr>
        </p:pic>
        <p:sp>
          <p:nvSpPr>
            <p:cNvPr id="36" name="object 36" descr=""/>
            <p:cNvSpPr/>
            <p:nvPr/>
          </p:nvSpPr>
          <p:spPr>
            <a:xfrm>
              <a:off x="727623" y="2645112"/>
              <a:ext cx="1441450" cy="1593850"/>
            </a:xfrm>
            <a:custGeom>
              <a:avLst/>
              <a:gdLst/>
              <a:ahLst/>
              <a:cxnLst/>
              <a:rect l="l" t="t" r="r" b="b"/>
              <a:pathLst>
                <a:path w="1441450" h="1593850">
                  <a:moveTo>
                    <a:pt x="0" y="1593635"/>
                  </a:moveTo>
                  <a:lnTo>
                    <a:pt x="1441010" y="1593635"/>
                  </a:lnTo>
                  <a:lnTo>
                    <a:pt x="1441010" y="0"/>
                  </a:lnTo>
                  <a:lnTo>
                    <a:pt x="0" y="0"/>
                  </a:lnTo>
                  <a:lnTo>
                    <a:pt x="0" y="1593635"/>
                  </a:lnTo>
                  <a:close/>
                </a:path>
              </a:pathLst>
            </a:custGeom>
            <a:solidFill>
              <a:srgbClr val="FFFFFF"/>
            </a:solidFill>
          </p:spPr>
          <p:txBody>
            <a:bodyPr wrap="square" lIns="0" tIns="0" rIns="0" bIns="0" rtlCol="0"/>
            <a:lstStyle/>
            <a:p/>
          </p:txBody>
        </p:sp>
        <p:sp>
          <p:nvSpPr>
            <p:cNvPr id="37" name="object 37" descr=""/>
            <p:cNvSpPr/>
            <p:nvPr/>
          </p:nvSpPr>
          <p:spPr>
            <a:xfrm>
              <a:off x="727623" y="2645112"/>
              <a:ext cx="1441450" cy="1659889"/>
            </a:xfrm>
            <a:custGeom>
              <a:avLst/>
              <a:gdLst/>
              <a:ahLst/>
              <a:cxnLst/>
              <a:rect l="l" t="t" r="r" b="b"/>
              <a:pathLst>
                <a:path w="1441450" h="1659889">
                  <a:moveTo>
                    <a:pt x="0" y="0"/>
                  </a:moveTo>
                  <a:lnTo>
                    <a:pt x="1441010" y="0"/>
                  </a:lnTo>
                  <a:lnTo>
                    <a:pt x="1441010" y="1659496"/>
                  </a:lnTo>
                  <a:lnTo>
                    <a:pt x="0" y="1659496"/>
                  </a:lnTo>
                  <a:lnTo>
                    <a:pt x="0" y="0"/>
                  </a:lnTo>
                  <a:close/>
                </a:path>
              </a:pathLst>
            </a:custGeom>
            <a:ln w="9525">
              <a:solidFill>
                <a:srgbClr val="40458C"/>
              </a:solidFill>
            </a:ln>
          </p:spPr>
          <p:txBody>
            <a:bodyPr wrap="square" lIns="0" tIns="0" rIns="0" bIns="0" rtlCol="0"/>
            <a:lstStyle/>
            <a:p/>
          </p:txBody>
        </p:sp>
        <p:sp>
          <p:nvSpPr>
            <p:cNvPr id="38" name="object 38" descr=""/>
            <p:cNvSpPr/>
            <p:nvPr/>
          </p:nvSpPr>
          <p:spPr>
            <a:xfrm>
              <a:off x="765893" y="2693020"/>
              <a:ext cx="357505" cy="653415"/>
            </a:xfrm>
            <a:custGeom>
              <a:avLst/>
              <a:gdLst/>
              <a:ahLst/>
              <a:cxnLst/>
              <a:rect l="l" t="t" r="r" b="b"/>
              <a:pathLst>
                <a:path w="357505" h="653414">
                  <a:moveTo>
                    <a:pt x="0" y="0"/>
                  </a:moveTo>
                  <a:lnTo>
                    <a:pt x="356963" y="0"/>
                  </a:lnTo>
                  <a:lnTo>
                    <a:pt x="356963" y="652806"/>
                  </a:lnTo>
                  <a:lnTo>
                    <a:pt x="0" y="652806"/>
                  </a:lnTo>
                  <a:lnTo>
                    <a:pt x="0" y="0"/>
                  </a:lnTo>
                  <a:close/>
                </a:path>
              </a:pathLst>
            </a:custGeom>
            <a:ln w="9525">
              <a:solidFill>
                <a:srgbClr val="40458C"/>
              </a:solidFill>
            </a:ln>
          </p:spPr>
          <p:txBody>
            <a:bodyPr wrap="square" lIns="0" tIns="0" rIns="0" bIns="0" rtlCol="0"/>
            <a:lstStyle/>
            <a:p/>
          </p:txBody>
        </p:sp>
        <p:sp>
          <p:nvSpPr>
            <p:cNvPr id="39" name="object 39" descr=""/>
            <p:cNvSpPr/>
            <p:nvPr/>
          </p:nvSpPr>
          <p:spPr>
            <a:xfrm>
              <a:off x="1145609" y="2696123"/>
              <a:ext cx="357505" cy="653415"/>
            </a:xfrm>
            <a:custGeom>
              <a:avLst/>
              <a:gdLst/>
              <a:ahLst/>
              <a:cxnLst/>
              <a:rect l="l" t="t" r="r" b="b"/>
              <a:pathLst>
                <a:path w="357505" h="653414">
                  <a:moveTo>
                    <a:pt x="0" y="0"/>
                  </a:moveTo>
                  <a:lnTo>
                    <a:pt x="356963" y="0"/>
                  </a:lnTo>
                  <a:lnTo>
                    <a:pt x="356963" y="652806"/>
                  </a:lnTo>
                  <a:lnTo>
                    <a:pt x="0" y="652806"/>
                  </a:lnTo>
                  <a:lnTo>
                    <a:pt x="0" y="0"/>
                  </a:lnTo>
                  <a:close/>
                </a:path>
              </a:pathLst>
            </a:custGeom>
            <a:ln w="9525">
              <a:solidFill>
                <a:srgbClr val="40458C"/>
              </a:solidFill>
            </a:ln>
          </p:spPr>
          <p:txBody>
            <a:bodyPr wrap="square" lIns="0" tIns="0" rIns="0" bIns="0" rtlCol="0"/>
            <a:lstStyle/>
            <a:p/>
          </p:txBody>
        </p:sp>
      </p:grpSp>
      <p:sp>
        <p:nvSpPr>
          <p:cNvPr id="40" name="object 40" descr=""/>
          <p:cNvSpPr txBox="1"/>
          <p:nvPr/>
        </p:nvSpPr>
        <p:spPr>
          <a:xfrm>
            <a:off x="1267972" y="2765551"/>
            <a:ext cx="179705" cy="444500"/>
          </a:xfrm>
          <a:prstGeom prst="rect">
            <a:avLst/>
          </a:prstGeom>
        </p:spPr>
        <p:txBody>
          <a:bodyPr wrap="square" lIns="0" tIns="0" rIns="0" bIns="0" rtlCol="0" vert="vert270">
            <a:spAutoFit/>
          </a:bodyPr>
          <a:lstStyle/>
          <a:p>
            <a:pPr marL="12700">
              <a:lnSpc>
                <a:spcPts val="1290"/>
              </a:lnSpc>
            </a:pPr>
            <a:r>
              <a:rPr dirty="0" sz="1100" spc="-20">
                <a:latin typeface="游ゴシック"/>
                <a:cs typeface="游ゴシック"/>
              </a:rPr>
              <a:t>変圧器</a:t>
            </a:r>
            <a:endParaRPr sz="1100">
              <a:latin typeface="游ゴシック"/>
              <a:cs typeface="游ゴシック"/>
            </a:endParaRPr>
          </a:p>
        </p:txBody>
      </p:sp>
      <p:sp>
        <p:nvSpPr>
          <p:cNvPr id="41" name="object 41" descr=""/>
          <p:cNvSpPr txBox="1"/>
          <p:nvPr/>
        </p:nvSpPr>
        <p:spPr>
          <a:xfrm>
            <a:off x="854201" y="2796032"/>
            <a:ext cx="179705" cy="444500"/>
          </a:xfrm>
          <a:prstGeom prst="rect">
            <a:avLst/>
          </a:prstGeom>
        </p:spPr>
        <p:txBody>
          <a:bodyPr wrap="square" lIns="0" tIns="0" rIns="0" bIns="0" rtlCol="0" vert="vert270">
            <a:spAutoFit/>
          </a:bodyPr>
          <a:lstStyle/>
          <a:p>
            <a:pPr marL="12700">
              <a:lnSpc>
                <a:spcPts val="1290"/>
              </a:lnSpc>
            </a:pPr>
            <a:r>
              <a:rPr dirty="0" sz="1100" spc="-20">
                <a:latin typeface="游ゴシック"/>
                <a:cs typeface="游ゴシック"/>
              </a:rPr>
              <a:t>ボイラ</a:t>
            </a:r>
            <a:endParaRPr sz="1100">
              <a:latin typeface="游ゴシック"/>
              <a:cs typeface="游ゴシック"/>
            </a:endParaRPr>
          </a:p>
        </p:txBody>
      </p:sp>
      <p:grpSp>
        <p:nvGrpSpPr>
          <p:cNvPr id="42" name="object 42" descr=""/>
          <p:cNvGrpSpPr/>
          <p:nvPr/>
        </p:nvGrpSpPr>
        <p:grpSpPr>
          <a:xfrm>
            <a:off x="729736" y="2291947"/>
            <a:ext cx="10361295" cy="2070100"/>
            <a:chOff x="729736" y="2291947"/>
            <a:chExt cx="10361295" cy="2070100"/>
          </a:xfrm>
        </p:grpSpPr>
        <p:sp>
          <p:nvSpPr>
            <p:cNvPr id="43" name="object 43" descr=""/>
            <p:cNvSpPr/>
            <p:nvPr/>
          </p:nvSpPr>
          <p:spPr>
            <a:xfrm>
              <a:off x="6805183" y="2641760"/>
              <a:ext cx="2504440" cy="0"/>
            </a:xfrm>
            <a:custGeom>
              <a:avLst/>
              <a:gdLst/>
              <a:ahLst/>
              <a:cxnLst/>
              <a:rect l="l" t="t" r="r" b="b"/>
              <a:pathLst>
                <a:path w="2504440" h="0">
                  <a:moveTo>
                    <a:pt x="2504050" y="1"/>
                  </a:moveTo>
                  <a:lnTo>
                    <a:pt x="0" y="0"/>
                  </a:lnTo>
                </a:path>
              </a:pathLst>
            </a:custGeom>
            <a:solidFill>
              <a:srgbClr val="ECD882"/>
            </a:solidFill>
          </p:spPr>
          <p:txBody>
            <a:bodyPr wrap="square" lIns="0" tIns="0" rIns="0" bIns="0" rtlCol="0"/>
            <a:lstStyle/>
            <a:p/>
          </p:txBody>
        </p:sp>
        <p:sp>
          <p:nvSpPr>
            <p:cNvPr id="44" name="object 44" descr=""/>
            <p:cNvSpPr/>
            <p:nvPr/>
          </p:nvSpPr>
          <p:spPr>
            <a:xfrm>
              <a:off x="6805183" y="2641760"/>
              <a:ext cx="2504440" cy="0"/>
            </a:xfrm>
            <a:custGeom>
              <a:avLst/>
              <a:gdLst/>
              <a:ahLst/>
              <a:cxnLst/>
              <a:rect l="l" t="t" r="r" b="b"/>
              <a:pathLst>
                <a:path w="2504440" h="0">
                  <a:moveTo>
                    <a:pt x="0" y="0"/>
                  </a:moveTo>
                  <a:lnTo>
                    <a:pt x="2504050" y="1"/>
                  </a:lnTo>
                </a:path>
              </a:pathLst>
            </a:custGeom>
            <a:ln w="9525">
              <a:solidFill>
                <a:srgbClr val="40458C"/>
              </a:solidFill>
            </a:ln>
          </p:spPr>
          <p:txBody>
            <a:bodyPr wrap="square" lIns="0" tIns="0" rIns="0" bIns="0" rtlCol="0"/>
            <a:lstStyle/>
            <a:p/>
          </p:txBody>
        </p:sp>
        <p:sp>
          <p:nvSpPr>
            <p:cNvPr id="45" name="object 45" descr=""/>
            <p:cNvSpPr/>
            <p:nvPr/>
          </p:nvSpPr>
          <p:spPr>
            <a:xfrm>
              <a:off x="734498" y="4238748"/>
              <a:ext cx="10351770" cy="118745"/>
            </a:xfrm>
            <a:custGeom>
              <a:avLst/>
              <a:gdLst/>
              <a:ahLst/>
              <a:cxnLst/>
              <a:rect l="l" t="t" r="r" b="b"/>
              <a:pathLst>
                <a:path w="10351770" h="118745">
                  <a:moveTo>
                    <a:pt x="10351545" y="0"/>
                  </a:moveTo>
                  <a:lnTo>
                    <a:pt x="0" y="0"/>
                  </a:lnTo>
                  <a:lnTo>
                    <a:pt x="0" y="118285"/>
                  </a:lnTo>
                  <a:lnTo>
                    <a:pt x="10351545" y="118285"/>
                  </a:lnTo>
                  <a:lnTo>
                    <a:pt x="10351545" y="0"/>
                  </a:lnTo>
                  <a:close/>
                </a:path>
              </a:pathLst>
            </a:custGeom>
            <a:solidFill>
              <a:srgbClr val="73FEFF"/>
            </a:solidFill>
          </p:spPr>
          <p:txBody>
            <a:bodyPr wrap="square" lIns="0" tIns="0" rIns="0" bIns="0" rtlCol="0"/>
            <a:lstStyle/>
            <a:p/>
          </p:txBody>
        </p:sp>
        <p:sp>
          <p:nvSpPr>
            <p:cNvPr id="46" name="object 46" descr=""/>
            <p:cNvSpPr/>
            <p:nvPr/>
          </p:nvSpPr>
          <p:spPr>
            <a:xfrm>
              <a:off x="734498" y="4238748"/>
              <a:ext cx="10351770" cy="118745"/>
            </a:xfrm>
            <a:custGeom>
              <a:avLst/>
              <a:gdLst/>
              <a:ahLst/>
              <a:cxnLst/>
              <a:rect l="l" t="t" r="r" b="b"/>
              <a:pathLst>
                <a:path w="10351770" h="118745">
                  <a:moveTo>
                    <a:pt x="0" y="0"/>
                  </a:moveTo>
                  <a:lnTo>
                    <a:pt x="10351546" y="0"/>
                  </a:lnTo>
                  <a:lnTo>
                    <a:pt x="10351546" y="118285"/>
                  </a:lnTo>
                  <a:lnTo>
                    <a:pt x="0" y="118285"/>
                  </a:lnTo>
                  <a:lnTo>
                    <a:pt x="0" y="0"/>
                  </a:lnTo>
                  <a:close/>
                </a:path>
              </a:pathLst>
            </a:custGeom>
            <a:ln w="9525">
              <a:solidFill>
                <a:srgbClr val="40458C"/>
              </a:solidFill>
            </a:ln>
          </p:spPr>
          <p:txBody>
            <a:bodyPr wrap="square" lIns="0" tIns="0" rIns="0" bIns="0" rtlCol="0"/>
            <a:lstStyle/>
            <a:p/>
          </p:txBody>
        </p:sp>
        <p:sp>
          <p:nvSpPr>
            <p:cNvPr id="47" name="object 47" descr=""/>
            <p:cNvSpPr/>
            <p:nvPr/>
          </p:nvSpPr>
          <p:spPr>
            <a:xfrm>
              <a:off x="1603973" y="2296710"/>
              <a:ext cx="533400" cy="321310"/>
            </a:xfrm>
            <a:custGeom>
              <a:avLst/>
              <a:gdLst/>
              <a:ahLst/>
              <a:cxnLst/>
              <a:rect l="l" t="t" r="r" b="b"/>
              <a:pathLst>
                <a:path w="533400" h="321310">
                  <a:moveTo>
                    <a:pt x="0" y="0"/>
                  </a:moveTo>
                  <a:lnTo>
                    <a:pt x="533063" y="0"/>
                  </a:lnTo>
                  <a:lnTo>
                    <a:pt x="533063" y="320900"/>
                  </a:lnTo>
                  <a:lnTo>
                    <a:pt x="0" y="320900"/>
                  </a:lnTo>
                  <a:lnTo>
                    <a:pt x="0" y="0"/>
                  </a:lnTo>
                  <a:close/>
                </a:path>
              </a:pathLst>
            </a:custGeom>
            <a:ln w="9525">
              <a:solidFill>
                <a:srgbClr val="40458C"/>
              </a:solidFill>
            </a:ln>
          </p:spPr>
          <p:txBody>
            <a:bodyPr wrap="square" lIns="0" tIns="0" rIns="0" bIns="0" rtlCol="0"/>
            <a:lstStyle/>
            <a:p/>
          </p:txBody>
        </p:sp>
      </p:grpSp>
      <p:sp>
        <p:nvSpPr>
          <p:cNvPr id="48" name="object 48" descr=""/>
          <p:cNvSpPr txBox="1"/>
          <p:nvPr/>
        </p:nvSpPr>
        <p:spPr>
          <a:xfrm>
            <a:off x="1644511" y="2261615"/>
            <a:ext cx="444500" cy="358140"/>
          </a:xfrm>
          <a:prstGeom prst="rect">
            <a:avLst/>
          </a:prstGeom>
        </p:spPr>
        <p:txBody>
          <a:bodyPr wrap="square" lIns="0" tIns="20320" rIns="0" bIns="0" rtlCol="0" vert="horz">
            <a:spAutoFit/>
          </a:bodyPr>
          <a:lstStyle/>
          <a:p>
            <a:pPr marL="12700" marR="5080" indent="69850">
              <a:lnSpc>
                <a:spcPts val="1300"/>
              </a:lnSpc>
              <a:spcBef>
                <a:spcPts val="160"/>
              </a:spcBef>
            </a:pPr>
            <a:r>
              <a:rPr dirty="0" sz="1100" spc="-25">
                <a:latin typeface="游ゴシック"/>
                <a:cs typeface="游ゴシック"/>
              </a:rPr>
              <a:t>軽油</a:t>
            </a:r>
            <a:r>
              <a:rPr dirty="0" sz="1100" spc="-20">
                <a:latin typeface="游ゴシック"/>
                <a:cs typeface="游ゴシック"/>
              </a:rPr>
              <a:t>タンク</a:t>
            </a:r>
            <a:endParaRPr sz="1100">
              <a:latin typeface="游ゴシック"/>
              <a:cs typeface="游ゴシック"/>
            </a:endParaRPr>
          </a:p>
        </p:txBody>
      </p:sp>
      <p:grpSp>
        <p:nvGrpSpPr>
          <p:cNvPr id="49" name="object 49" descr=""/>
          <p:cNvGrpSpPr/>
          <p:nvPr/>
        </p:nvGrpSpPr>
        <p:grpSpPr>
          <a:xfrm>
            <a:off x="721933" y="2630548"/>
            <a:ext cx="10355580" cy="1607820"/>
            <a:chOff x="721933" y="2630548"/>
            <a:chExt cx="10355580" cy="1607820"/>
          </a:xfrm>
        </p:grpSpPr>
        <p:sp>
          <p:nvSpPr>
            <p:cNvPr id="50" name="object 50" descr=""/>
            <p:cNvSpPr/>
            <p:nvPr/>
          </p:nvSpPr>
          <p:spPr>
            <a:xfrm>
              <a:off x="6846539" y="3002620"/>
              <a:ext cx="626110" cy="556895"/>
            </a:xfrm>
            <a:custGeom>
              <a:avLst/>
              <a:gdLst/>
              <a:ahLst/>
              <a:cxnLst/>
              <a:rect l="l" t="t" r="r" b="b"/>
              <a:pathLst>
                <a:path w="626109" h="556895">
                  <a:moveTo>
                    <a:pt x="625643" y="0"/>
                  </a:moveTo>
                  <a:lnTo>
                    <a:pt x="0" y="0"/>
                  </a:lnTo>
                  <a:lnTo>
                    <a:pt x="0" y="556891"/>
                  </a:lnTo>
                  <a:lnTo>
                    <a:pt x="625643" y="556891"/>
                  </a:lnTo>
                  <a:lnTo>
                    <a:pt x="625643" y="0"/>
                  </a:lnTo>
                  <a:close/>
                </a:path>
              </a:pathLst>
            </a:custGeom>
            <a:solidFill>
              <a:srgbClr val="73FEFF"/>
            </a:solidFill>
          </p:spPr>
          <p:txBody>
            <a:bodyPr wrap="square" lIns="0" tIns="0" rIns="0" bIns="0" rtlCol="0"/>
            <a:lstStyle/>
            <a:p/>
          </p:txBody>
        </p:sp>
        <p:sp>
          <p:nvSpPr>
            <p:cNvPr id="51" name="object 51" descr=""/>
            <p:cNvSpPr/>
            <p:nvPr/>
          </p:nvSpPr>
          <p:spPr>
            <a:xfrm>
              <a:off x="6846539" y="3002620"/>
              <a:ext cx="626110" cy="556895"/>
            </a:xfrm>
            <a:custGeom>
              <a:avLst/>
              <a:gdLst/>
              <a:ahLst/>
              <a:cxnLst/>
              <a:rect l="l" t="t" r="r" b="b"/>
              <a:pathLst>
                <a:path w="626109" h="556895">
                  <a:moveTo>
                    <a:pt x="0" y="0"/>
                  </a:moveTo>
                  <a:lnTo>
                    <a:pt x="625643" y="0"/>
                  </a:lnTo>
                  <a:lnTo>
                    <a:pt x="625643" y="556891"/>
                  </a:lnTo>
                  <a:lnTo>
                    <a:pt x="0" y="556891"/>
                  </a:lnTo>
                  <a:lnTo>
                    <a:pt x="0" y="0"/>
                  </a:lnTo>
                  <a:close/>
                </a:path>
              </a:pathLst>
            </a:custGeom>
            <a:ln w="9525">
              <a:solidFill>
                <a:srgbClr val="000000"/>
              </a:solidFill>
            </a:ln>
          </p:spPr>
          <p:txBody>
            <a:bodyPr wrap="square" lIns="0" tIns="0" rIns="0" bIns="0" rtlCol="0"/>
            <a:lstStyle/>
            <a:p/>
          </p:txBody>
        </p:sp>
        <p:sp>
          <p:nvSpPr>
            <p:cNvPr id="52" name="object 52" descr=""/>
            <p:cNvSpPr/>
            <p:nvPr/>
          </p:nvSpPr>
          <p:spPr>
            <a:xfrm>
              <a:off x="731458" y="3354076"/>
              <a:ext cx="1468755" cy="0"/>
            </a:xfrm>
            <a:custGeom>
              <a:avLst/>
              <a:gdLst/>
              <a:ahLst/>
              <a:cxnLst/>
              <a:rect l="l" t="t" r="r" b="b"/>
              <a:pathLst>
                <a:path w="1468755" h="0">
                  <a:moveTo>
                    <a:pt x="1468430" y="0"/>
                  </a:moveTo>
                  <a:lnTo>
                    <a:pt x="0" y="0"/>
                  </a:lnTo>
                </a:path>
              </a:pathLst>
            </a:custGeom>
            <a:solidFill>
              <a:srgbClr val="ECD882"/>
            </a:solidFill>
          </p:spPr>
          <p:txBody>
            <a:bodyPr wrap="square" lIns="0" tIns="0" rIns="0" bIns="0" rtlCol="0"/>
            <a:lstStyle/>
            <a:p/>
          </p:txBody>
        </p:sp>
        <p:sp>
          <p:nvSpPr>
            <p:cNvPr id="53" name="object 53" descr=""/>
            <p:cNvSpPr/>
            <p:nvPr/>
          </p:nvSpPr>
          <p:spPr>
            <a:xfrm>
              <a:off x="731458" y="3354076"/>
              <a:ext cx="1468755" cy="0"/>
            </a:xfrm>
            <a:custGeom>
              <a:avLst/>
              <a:gdLst/>
              <a:ahLst/>
              <a:cxnLst/>
              <a:rect l="l" t="t" r="r" b="b"/>
              <a:pathLst>
                <a:path w="1468755" h="0">
                  <a:moveTo>
                    <a:pt x="1468430" y="0"/>
                  </a:moveTo>
                  <a:lnTo>
                    <a:pt x="0" y="1"/>
                  </a:lnTo>
                </a:path>
              </a:pathLst>
            </a:custGeom>
            <a:ln w="19050">
              <a:solidFill>
                <a:srgbClr val="000000"/>
              </a:solidFill>
            </a:ln>
          </p:spPr>
          <p:txBody>
            <a:bodyPr wrap="square" lIns="0" tIns="0" rIns="0" bIns="0" rtlCol="0"/>
            <a:lstStyle/>
            <a:p/>
          </p:txBody>
        </p:sp>
        <p:sp>
          <p:nvSpPr>
            <p:cNvPr id="54" name="object 54" descr=""/>
            <p:cNvSpPr/>
            <p:nvPr/>
          </p:nvSpPr>
          <p:spPr>
            <a:xfrm>
              <a:off x="4942697" y="2635311"/>
              <a:ext cx="281305" cy="1014094"/>
            </a:xfrm>
            <a:custGeom>
              <a:avLst/>
              <a:gdLst/>
              <a:ahLst/>
              <a:cxnLst/>
              <a:rect l="l" t="t" r="r" b="b"/>
              <a:pathLst>
                <a:path w="281304" h="1014095">
                  <a:moveTo>
                    <a:pt x="0" y="1013578"/>
                  </a:moveTo>
                  <a:lnTo>
                    <a:pt x="281297" y="1013578"/>
                  </a:lnTo>
                  <a:lnTo>
                    <a:pt x="281297" y="0"/>
                  </a:lnTo>
                  <a:lnTo>
                    <a:pt x="0" y="0"/>
                  </a:lnTo>
                  <a:lnTo>
                    <a:pt x="0" y="1013578"/>
                  </a:lnTo>
                  <a:close/>
                </a:path>
              </a:pathLst>
            </a:custGeom>
            <a:solidFill>
              <a:srgbClr val="FFFFFF"/>
            </a:solidFill>
          </p:spPr>
          <p:txBody>
            <a:bodyPr wrap="square" lIns="0" tIns="0" rIns="0" bIns="0" rtlCol="0"/>
            <a:lstStyle/>
            <a:p/>
          </p:txBody>
        </p:sp>
        <p:sp>
          <p:nvSpPr>
            <p:cNvPr id="55" name="object 55" descr=""/>
            <p:cNvSpPr/>
            <p:nvPr/>
          </p:nvSpPr>
          <p:spPr>
            <a:xfrm>
              <a:off x="4942697" y="2635311"/>
              <a:ext cx="281305" cy="1557020"/>
            </a:xfrm>
            <a:custGeom>
              <a:avLst/>
              <a:gdLst/>
              <a:ahLst/>
              <a:cxnLst/>
              <a:rect l="l" t="t" r="r" b="b"/>
              <a:pathLst>
                <a:path w="281304" h="1557020">
                  <a:moveTo>
                    <a:pt x="0" y="0"/>
                  </a:moveTo>
                  <a:lnTo>
                    <a:pt x="281297" y="0"/>
                  </a:lnTo>
                  <a:lnTo>
                    <a:pt x="281297" y="1556426"/>
                  </a:lnTo>
                  <a:lnTo>
                    <a:pt x="0" y="1556426"/>
                  </a:lnTo>
                  <a:lnTo>
                    <a:pt x="0" y="0"/>
                  </a:lnTo>
                  <a:close/>
                </a:path>
              </a:pathLst>
            </a:custGeom>
            <a:ln w="9525">
              <a:solidFill>
                <a:srgbClr val="40458C"/>
              </a:solidFill>
            </a:ln>
          </p:spPr>
          <p:txBody>
            <a:bodyPr wrap="square" lIns="0" tIns="0" rIns="0" bIns="0" rtlCol="0"/>
            <a:lstStyle/>
            <a:p/>
          </p:txBody>
        </p:sp>
        <p:sp>
          <p:nvSpPr>
            <p:cNvPr id="56" name="object 56" descr=""/>
            <p:cNvSpPr/>
            <p:nvPr/>
          </p:nvSpPr>
          <p:spPr>
            <a:xfrm>
              <a:off x="9299005" y="3895761"/>
              <a:ext cx="1774189" cy="337820"/>
            </a:xfrm>
            <a:custGeom>
              <a:avLst/>
              <a:gdLst/>
              <a:ahLst/>
              <a:cxnLst/>
              <a:rect l="l" t="t" r="r" b="b"/>
              <a:pathLst>
                <a:path w="1774190" h="337820">
                  <a:moveTo>
                    <a:pt x="1773676" y="0"/>
                  </a:moveTo>
                  <a:lnTo>
                    <a:pt x="0" y="0"/>
                  </a:lnTo>
                  <a:lnTo>
                    <a:pt x="0" y="337225"/>
                  </a:lnTo>
                  <a:lnTo>
                    <a:pt x="1773676" y="337225"/>
                  </a:lnTo>
                  <a:lnTo>
                    <a:pt x="1773676" y="0"/>
                  </a:lnTo>
                  <a:close/>
                </a:path>
              </a:pathLst>
            </a:custGeom>
            <a:solidFill>
              <a:srgbClr val="73FEFF"/>
            </a:solidFill>
          </p:spPr>
          <p:txBody>
            <a:bodyPr wrap="square" lIns="0" tIns="0" rIns="0" bIns="0" rtlCol="0"/>
            <a:lstStyle/>
            <a:p/>
          </p:txBody>
        </p:sp>
        <p:sp>
          <p:nvSpPr>
            <p:cNvPr id="57" name="object 57" descr=""/>
            <p:cNvSpPr/>
            <p:nvPr/>
          </p:nvSpPr>
          <p:spPr>
            <a:xfrm>
              <a:off x="9299005" y="3895761"/>
              <a:ext cx="1774189" cy="337820"/>
            </a:xfrm>
            <a:custGeom>
              <a:avLst/>
              <a:gdLst/>
              <a:ahLst/>
              <a:cxnLst/>
              <a:rect l="l" t="t" r="r" b="b"/>
              <a:pathLst>
                <a:path w="1774190" h="337820">
                  <a:moveTo>
                    <a:pt x="0" y="0"/>
                  </a:moveTo>
                  <a:lnTo>
                    <a:pt x="1773677" y="0"/>
                  </a:lnTo>
                  <a:lnTo>
                    <a:pt x="1773677" y="337226"/>
                  </a:lnTo>
                  <a:lnTo>
                    <a:pt x="0" y="337226"/>
                  </a:lnTo>
                  <a:lnTo>
                    <a:pt x="0" y="0"/>
                  </a:lnTo>
                  <a:close/>
                </a:path>
              </a:pathLst>
            </a:custGeom>
            <a:ln w="9525">
              <a:solidFill>
                <a:srgbClr val="40458C"/>
              </a:solidFill>
            </a:ln>
          </p:spPr>
          <p:txBody>
            <a:bodyPr wrap="square" lIns="0" tIns="0" rIns="0" bIns="0" rtlCol="0"/>
            <a:lstStyle/>
            <a:p/>
          </p:txBody>
        </p:sp>
      </p:grpSp>
      <p:sp>
        <p:nvSpPr>
          <p:cNvPr id="58" name="object 58" descr=""/>
          <p:cNvSpPr txBox="1"/>
          <p:nvPr/>
        </p:nvSpPr>
        <p:spPr>
          <a:xfrm>
            <a:off x="7785653" y="4209796"/>
            <a:ext cx="455930" cy="177800"/>
          </a:xfrm>
          <a:prstGeom prst="rect">
            <a:avLst/>
          </a:prstGeom>
        </p:spPr>
        <p:txBody>
          <a:bodyPr wrap="square" lIns="0" tIns="12700" rIns="0" bIns="0" rtlCol="0" vert="horz">
            <a:spAutoFit/>
          </a:bodyPr>
          <a:lstStyle/>
          <a:p>
            <a:pPr marL="12700">
              <a:lnSpc>
                <a:spcPct val="100000"/>
              </a:lnSpc>
              <a:spcBef>
                <a:spcPts val="100"/>
              </a:spcBef>
            </a:pPr>
            <a:r>
              <a:rPr dirty="0" sz="1000" spc="-10">
                <a:solidFill>
                  <a:srgbClr val="40458C"/>
                </a:solidFill>
                <a:latin typeface="游ゴシック"/>
                <a:cs typeface="游ゴシック"/>
              </a:rPr>
              <a:t>90,000t</a:t>
            </a:r>
            <a:endParaRPr sz="1000">
              <a:latin typeface="游ゴシック"/>
              <a:cs typeface="游ゴシック"/>
            </a:endParaRPr>
          </a:p>
        </p:txBody>
      </p:sp>
      <p:sp>
        <p:nvSpPr>
          <p:cNvPr id="59" name="object 59" descr=""/>
          <p:cNvSpPr txBox="1"/>
          <p:nvPr/>
        </p:nvSpPr>
        <p:spPr>
          <a:xfrm>
            <a:off x="9465295" y="4008120"/>
            <a:ext cx="1338580" cy="193040"/>
          </a:xfrm>
          <a:prstGeom prst="rect">
            <a:avLst/>
          </a:prstGeom>
        </p:spPr>
        <p:txBody>
          <a:bodyPr wrap="square" lIns="0" tIns="12700" rIns="0" bIns="0" rtlCol="0" vert="horz">
            <a:spAutoFit/>
          </a:bodyPr>
          <a:lstStyle/>
          <a:p>
            <a:pPr marL="12700">
              <a:lnSpc>
                <a:spcPct val="100000"/>
              </a:lnSpc>
              <a:spcBef>
                <a:spcPts val="100"/>
              </a:spcBef>
            </a:pPr>
            <a:r>
              <a:rPr dirty="0" sz="1100">
                <a:solidFill>
                  <a:srgbClr val="40458C"/>
                </a:solidFill>
                <a:latin typeface="游ゴシック"/>
                <a:cs typeface="游ゴシック"/>
              </a:rPr>
              <a:t>船尾バラスト</a:t>
            </a:r>
            <a:r>
              <a:rPr dirty="0" sz="1100" spc="-10">
                <a:solidFill>
                  <a:srgbClr val="40458C"/>
                </a:solidFill>
                <a:latin typeface="游ゴシック"/>
                <a:cs typeface="游ゴシック"/>
              </a:rPr>
              <a:t>30,000t</a:t>
            </a:r>
            <a:endParaRPr sz="1100">
              <a:latin typeface="游ゴシック"/>
              <a:cs typeface="游ゴシック"/>
            </a:endParaRPr>
          </a:p>
        </p:txBody>
      </p:sp>
      <p:grpSp>
        <p:nvGrpSpPr>
          <p:cNvPr id="60" name="object 60" descr=""/>
          <p:cNvGrpSpPr/>
          <p:nvPr/>
        </p:nvGrpSpPr>
        <p:grpSpPr>
          <a:xfrm>
            <a:off x="736611" y="3919134"/>
            <a:ext cx="1424305" cy="311785"/>
            <a:chOff x="736611" y="3919134"/>
            <a:chExt cx="1424305" cy="311785"/>
          </a:xfrm>
        </p:grpSpPr>
        <p:sp>
          <p:nvSpPr>
            <p:cNvPr id="61" name="object 61" descr=""/>
            <p:cNvSpPr/>
            <p:nvPr/>
          </p:nvSpPr>
          <p:spPr>
            <a:xfrm>
              <a:off x="741373" y="3923897"/>
              <a:ext cx="1414780" cy="302260"/>
            </a:xfrm>
            <a:custGeom>
              <a:avLst/>
              <a:gdLst/>
              <a:ahLst/>
              <a:cxnLst/>
              <a:rect l="l" t="t" r="r" b="b"/>
              <a:pathLst>
                <a:path w="1414780" h="302260">
                  <a:moveTo>
                    <a:pt x="1414289" y="0"/>
                  </a:moveTo>
                  <a:lnTo>
                    <a:pt x="0" y="0"/>
                  </a:lnTo>
                  <a:lnTo>
                    <a:pt x="0" y="302214"/>
                  </a:lnTo>
                  <a:lnTo>
                    <a:pt x="1414289" y="302214"/>
                  </a:lnTo>
                  <a:lnTo>
                    <a:pt x="1414289" y="0"/>
                  </a:lnTo>
                  <a:close/>
                </a:path>
              </a:pathLst>
            </a:custGeom>
            <a:solidFill>
              <a:srgbClr val="73FEFF"/>
            </a:solidFill>
          </p:spPr>
          <p:txBody>
            <a:bodyPr wrap="square" lIns="0" tIns="0" rIns="0" bIns="0" rtlCol="0"/>
            <a:lstStyle/>
            <a:p/>
          </p:txBody>
        </p:sp>
        <p:sp>
          <p:nvSpPr>
            <p:cNvPr id="62" name="object 62" descr=""/>
            <p:cNvSpPr/>
            <p:nvPr/>
          </p:nvSpPr>
          <p:spPr>
            <a:xfrm>
              <a:off x="741373" y="3923897"/>
              <a:ext cx="1414780" cy="302260"/>
            </a:xfrm>
            <a:custGeom>
              <a:avLst/>
              <a:gdLst/>
              <a:ahLst/>
              <a:cxnLst/>
              <a:rect l="l" t="t" r="r" b="b"/>
              <a:pathLst>
                <a:path w="1414780" h="302260">
                  <a:moveTo>
                    <a:pt x="0" y="0"/>
                  </a:moveTo>
                  <a:lnTo>
                    <a:pt x="1414290" y="0"/>
                  </a:lnTo>
                  <a:lnTo>
                    <a:pt x="1414290" y="302215"/>
                  </a:lnTo>
                  <a:lnTo>
                    <a:pt x="0" y="302215"/>
                  </a:lnTo>
                  <a:lnTo>
                    <a:pt x="0" y="0"/>
                  </a:lnTo>
                  <a:close/>
                </a:path>
              </a:pathLst>
            </a:custGeom>
            <a:ln w="9525">
              <a:solidFill>
                <a:srgbClr val="40458C"/>
              </a:solidFill>
            </a:ln>
          </p:spPr>
          <p:txBody>
            <a:bodyPr wrap="square" lIns="0" tIns="0" rIns="0" bIns="0" rtlCol="0"/>
            <a:lstStyle/>
            <a:p/>
          </p:txBody>
        </p:sp>
      </p:grpSp>
      <p:sp>
        <p:nvSpPr>
          <p:cNvPr id="63" name="object 63" descr=""/>
          <p:cNvSpPr txBox="1"/>
          <p:nvPr/>
        </p:nvSpPr>
        <p:spPr>
          <a:xfrm>
            <a:off x="793086" y="4038600"/>
            <a:ext cx="1338580" cy="193040"/>
          </a:xfrm>
          <a:prstGeom prst="rect">
            <a:avLst/>
          </a:prstGeom>
        </p:spPr>
        <p:txBody>
          <a:bodyPr wrap="square" lIns="0" tIns="12700" rIns="0" bIns="0" rtlCol="0" vert="horz">
            <a:spAutoFit/>
          </a:bodyPr>
          <a:lstStyle/>
          <a:p>
            <a:pPr marL="12700">
              <a:lnSpc>
                <a:spcPct val="100000"/>
              </a:lnSpc>
              <a:spcBef>
                <a:spcPts val="100"/>
              </a:spcBef>
            </a:pPr>
            <a:r>
              <a:rPr dirty="0" sz="1100">
                <a:solidFill>
                  <a:srgbClr val="40458C"/>
                </a:solidFill>
                <a:latin typeface="游ゴシック"/>
                <a:cs typeface="游ゴシック"/>
              </a:rPr>
              <a:t>船⾸バラスト</a:t>
            </a:r>
            <a:r>
              <a:rPr dirty="0" sz="1100" spc="-10">
                <a:solidFill>
                  <a:srgbClr val="40458C"/>
                </a:solidFill>
                <a:latin typeface="游ゴシック"/>
                <a:cs typeface="游ゴシック"/>
              </a:rPr>
              <a:t>30,000t</a:t>
            </a:r>
            <a:endParaRPr sz="1100">
              <a:latin typeface="游ゴシック"/>
              <a:cs typeface="游ゴシック"/>
            </a:endParaRPr>
          </a:p>
        </p:txBody>
      </p:sp>
      <p:grpSp>
        <p:nvGrpSpPr>
          <p:cNvPr id="64" name="object 64" descr=""/>
          <p:cNvGrpSpPr/>
          <p:nvPr/>
        </p:nvGrpSpPr>
        <p:grpSpPr>
          <a:xfrm>
            <a:off x="4937157" y="3559511"/>
            <a:ext cx="2541905" cy="687705"/>
            <a:chOff x="4937157" y="3559511"/>
            <a:chExt cx="2541905" cy="687705"/>
          </a:xfrm>
        </p:grpSpPr>
        <p:sp>
          <p:nvSpPr>
            <p:cNvPr id="65" name="object 65" descr=""/>
            <p:cNvSpPr/>
            <p:nvPr/>
          </p:nvSpPr>
          <p:spPr>
            <a:xfrm>
              <a:off x="6839663" y="3559511"/>
              <a:ext cx="639445" cy="687705"/>
            </a:xfrm>
            <a:custGeom>
              <a:avLst/>
              <a:gdLst/>
              <a:ahLst/>
              <a:cxnLst/>
              <a:rect l="l" t="t" r="r" b="b"/>
              <a:pathLst>
                <a:path w="639445" h="687704">
                  <a:moveTo>
                    <a:pt x="639392" y="0"/>
                  </a:moveTo>
                  <a:lnTo>
                    <a:pt x="0" y="0"/>
                  </a:lnTo>
                  <a:lnTo>
                    <a:pt x="0" y="687518"/>
                  </a:lnTo>
                  <a:lnTo>
                    <a:pt x="639392" y="687518"/>
                  </a:lnTo>
                  <a:lnTo>
                    <a:pt x="639392" y="0"/>
                  </a:lnTo>
                  <a:close/>
                </a:path>
              </a:pathLst>
            </a:custGeom>
            <a:solidFill>
              <a:srgbClr val="FFFFFF"/>
            </a:solidFill>
          </p:spPr>
          <p:txBody>
            <a:bodyPr wrap="square" lIns="0" tIns="0" rIns="0" bIns="0" rtlCol="0"/>
            <a:lstStyle/>
            <a:p/>
          </p:txBody>
        </p:sp>
        <p:sp>
          <p:nvSpPr>
            <p:cNvPr id="66" name="object 66" descr=""/>
            <p:cNvSpPr/>
            <p:nvPr/>
          </p:nvSpPr>
          <p:spPr>
            <a:xfrm>
              <a:off x="4941920" y="3648888"/>
              <a:ext cx="282575" cy="591820"/>
            </a:xfrm>
            <a:custGeom>
              <a:avLst/>
              <a:gdLst/>
              <a:ahLst/>
              <a:cxnLst/>
              <a:rect l="l" t="t" r="r" b="b"/>
              <a:pathLst>
                <a:path w="282575" h="591820">
                  <a:moveTo>
                    <a:pt x="282075" y="0"/>
                  </a:moveTo>
                  <a:lnTo>
                    <a:pt x="0" y="0"/>
                  </a:lnTo>
                  <a:lnTo>
                    <a:pt x="0" y="591266"/>
                  </a:lnTo>
                  <a:lnTo>
                    <a:pt x="282075" y="591266"/>
                  </a:lnTo>
                  <a:lnTo>
                    <a:pt x="282075" y="0"/>
                  </a:lnTo>
                  <a:close/>
                </a:path>
              </a:pathLst>
            </a:custGeom>
            <a:solidFill>
              <a:srgbClr val="73FEFF"/>
            </a:solidFill>
          </p:spPr>
          <p:txBody>
            <a:bodyPr wrap="square" lIns="0" tIns="0" rIns="0" bIns="0" rtlCol="0"/>
            <a:lstStyle/>
            <a:p/>
          </p:txBody>
        </p:sp>
        <p:sp>
          <p:nvSpPr>
            <p:cNvPr id="67" name="object 67" descr=""/>
            <p:cNvSpPr/>
            <p:nvPr/>
          </p:nvSpPr>
          <p:spPr>
            <a:xfrm>
              <a:off x="4941920" y="3648888"/>
              <a:ext cx="282575" cy="591820"/>
            </a:xfrm>
            <a:custGeom>
              <a:avLst/>
              <a:gdLst/>
              <a:ahLst/>
              <a:cxnLst/>
              <a:rect l="l" t="t" r="r" b="b"/>
              <a:pathLst>
                <a:path w="282575" h="591820">
                  <a:moveTo>
                    <a:pt x="0" y="0"/>
                  </a:moveTo>
                  <a:lnTo>
                    <a:pt x="282076" y="0"/>
                  </a:lnTo>
                  <a:lnTo>
                    <a:pt x="282076" y="591266"/>
                  </a:lnTo>
                  <a:lnTo>
                    <a:pt x="0" y="591266"/>
                  </a:lnTo>
                  <a:lnTo>
                    <a:pt x="0" y="0"/>
                  </a:lnTo>
                  <a:close/>
                </a:path>
              </a:pathLst>
            </a:custGeom>
            <a:ln w="9525">
              <a:solidFill>
                <a:srgbClr val="40458C"/>
              </a:solidFill>
            </a:ln>
          </p:spPr>
          <p:txBody>
            <a:bodyPr wrap="square" lIns="0" tIns="0" rIns="0" bIns="0" rtlCol="0"/>
            <a:lstStyle/>
            <a:p/>
          </p:txBody>
        </p:sp>
      </p:grpSp>
      <p:sp>
        <p:nvSpPr>
          <p:cNvPr id="68" name="object 68" descr=""/>
          <p:cNvSpPr txBox="1"/>
          <p:nvPr/>
        </p:nvSpPr>
        <p:spPr>
          <a:xfrm>
            <a:off x="7025725" y="3130803"/>
            <a:ext cx="237490" cy="177800"/>
          </a:xfrm>
          <a:prstGeom prst="rect">
            <a:avLst/>
          </a:prstGeom>
        </p:spPr>
        <p:txBody>
          <a:bodyPr wrap="square" lIns="0" tIns="12700" rIns="0" bIns="0" rtlCol="0" vert="horz">
            <a:spAutoFit/>
          </a:bodyPr>
          <a:lstStyle/>
          <a:p>
            <a:pPr marL="12700">
              <a:lnSpc>
                <a:spcPct val="100000"/>
              </a:lnSpc>
              <a:spcBef>
                <a:spcPts val="100"/>
              </a:spcBef>
            </a:pPr>
            <a:r>
              <a:rPr dirty="0" sz="1000">
                <a:latin typeface="Tahoma"/>
                <a:cs typeface="Tahoma"/>
              </a:rPr>
              <a:t>IC</a:t>
            </a:r>
            <a:r>
              <a:rPr dirty="0" sz="1000" spc="-15">
                <a:latin typeface="Tahoma"/>
                <a:cs typeface="Tahoma"/>
              </a:rPr>
              <a:t> </a:t>
            </a:r>
            <a:r>
              <a:rPr dirty="0" sz="1000" spc="-50">
                <a:latin typeface="Tahoma"/>
                <a:cs typeface="Tahoma"/>
              </a:rPr>
              <a:t>/</a:t>
            </a:r>
            <a:endParaRPr sz="1000">
              <a:latin typeface="Tahoma"/>
              <a:cs typeface="Tahoma"/>
            </a:endParaRPr>
          </a:p>
        </p:txBody>
      </p:sp>
      <p:sp>
        <p:nvSpPr>
          <p:cNvPr id="69" name="object 69" descr=""/>
          <p:cNvSpPr txBox="1"/>
          <p:nvPr/>
        </p:nvSpPr>
        <p:spPr>
          <a:xfrm>
            <a:off x="7025725" y="3283203"/>
            <a:ext cx="318770" cy="177800"/>
          </a:xfrm>
          <a:prstGeom prst="rect">
            <a:avLst/>
          </a:prstGeom>
        </p:spPr>
        <p:txBody>
          <a:bodyPr wrap="square" lIns="0" tIns="12700" rIns="0" bIns="0" rtlCol="0" vert="horz">
            <a:spAutoFit/>
          </a:bodyPr>
          <a:lstStyle/>
          <a:p>
            <a:pPr marL="12700">
              <a:lnSpc>
                <a:spcPct val="100000"/>
              </a:lnSpc>
              <a:spcBef>
                <a:spcPts val="100"/>
              </a:spcBef>
            </a:pPr>
            <a:r>
              <a:rPr dirty="0" sz="1000" spc="-20">
                <a:latin typeface="Tahoma"/>
                <a:cs typeface="Tahoma"/>
              </a:rPr>
              <a:t>PCCS</a:t>
            </a:r>
            <a:endParaRPr sz="1000">
              <a:latin typeface="Tahoma"/>
              <a:cs typeface="Tahoma"/>
            </a:endParaRPr>
          </a:p>
        </p:txBody>
      </p:sp>
      <p:sp>
        <p:nvSpPr>
          <p:cNvPr id="70" name="object 70" descr=""/>
          <p:cNvSpPr txBox="1"/>
          <p:nvPr/>
        </p:nvSpPr>
        <p:spPr>
          <a:xfrm>
            <a:off x="4993777" y="3801054"/>
            <a:ext cx="179070" cy="247650"/>
          </a:xfrm>
          <a:prstGeom prst="rect">
            <a:avLst/>
          </a:prstGeom>
        </p:spPr>
        <p:txBody>
          <a:bodyPr wrap="square" lIns="0" tIns="12700" rIns="0" bIns="0" rtlCol="0" vert="vert270">
            <a:spAutoFit/>
          </a:bodyPr>
          <a:lstStyle/>
          <a:p>
            <a:pPr marL="12700">
              <a:lnSpc>
                <a:spcPct val="100000"/>
              </a:lnSpc>
              <a:spcBef>
                <a:spcPts val="100"/>
              </a:spcBef>
            </a:pPr>
            <a:r>
              <a:rPr dirty="0" sz="1000" spc="-25">
                <a:solidFill>
                  <a:srgbClr val="40458C"/>
                </a:solidFill>
                <a:latin typeface="Tahoma"/>
                <a:cs typeface="Tahoma"/>
              </a:rPr>
              <a:t>CST</a:t>
            </a:r>
            <a:endParaRPr sz="1000">
              <a:latin typeface="Tahoma"/>
              <a:cs typeface="Tahoma"/>
            </a:endParaRPr>
          </a:p>
        </p:txBody>
      </p:sp>
      <p:grpSp>
        <p:nvGrpSpPr>
          <p:cNvPr id="71" name="object 71" descr=""/>
          <p:cNvGrpSpPr/>
          <p:nvPr/>
        </p:nvGrpSpPr>
        <p:grpSpPr>
          <a:xfrm>
            <a:off x="5824250" y="2062833"/>
            <a:ext cx="869315" cy="573405"/>
            <a:chOff x="5824250" y="2062833"/>
            <a:chExt cx="869315" cy="573405"/>
          </a:xfrm>
        </p:grpSpPr>
        <p:sp>
          <p:nvSpPr>
            <p:cNvPr id="72" name="object 72" descr=""/>
            <p:cNvSpPr/>
            <p:nvPr/>
          </p:nvSpPr>
          <p:spPr>
            <a:xfrm>
              <a:off x="5829012" y="2177599"/>
              <a:ext cx="653415" cy="454025"/>
            </a:xfrm>
            <a:custGeom>
              <a:avLst/>
              <a:gdLst/>
              <a:ahLst/>
              <a:cxnLst/>
              <a:rect l="l" t="t" r="r" b="b"/>
              <a:pathLst>
                <a:path w="653414" h="454025">
                  <a:moveTo>
                    <a:pt x="0" y="226881"/>
                  </a:moveTo>
                  <a:lnTo>
                    <a:pt x="16648" y="155169"/>
                  </a:lnTo>
                  <a:lnTo>
                    <a:pt x="36451" y="122616"/>
                  </a:lnTo>
                  <a:lnTo>
                    <a:pt x="63009" y="92888"/>
                  </a:lnTo>
                  <a:lnTo>
                    <a:pt x="95650" y="66452"/>
                  </a:lnTo>
                  <a:lnTo>
                    <a:pt x="133702" y="43774"/>
                  </a:lnTo>
                  <a:lnTo>
                    <a:pt x="176493" y="25324"/>
                  </a:lnTo>
                  <a:lnTo>
                    <a:pt x="223349" y="11566"/>
                  </a:lnTo>
                  <a:lnTo>
                    <a:pt x="273599" y="2969"/>
                  </a:lnTo>
                  <a:lnTo>
                    <a:pt x="326571" y="0"/>
                  </a:lnTo>
                  <a:lnTo>
                    <a:pt x="379543" y="2969"/>
                  </a:lnTo>
                  <a:lnTo>
                    <a:pt x="429793" y="11566"/>
                  </a:lnTo>
                  <a:lnTo>
                    <a:pt x="476649" y="25324"/>
                  </a:lnTo>
                  <a:lnTo>
                    <a:pt x="519440" y="43774"/>
                  </a:lnTo>
                  <a:lnTo>
                    <a:pt x="557492" y="66452"/>
                  </a:lnTo>
                  <a:lnTo>
                    <a:pt x="590133" y="92888"/>
                  </a:lnTo>
                  <a:lnTo>
                    <a:pt x="616691" y="122616"/>
                  </a:lnTo>
                  <a:lnTo>
                    <a:pt x="636494" y="155169"/>
                  </a:lnTo>
                  <a:lnTo>
                    <a:pt x="653143" y="226881"/>
                  </a:lnTo>
                  <a:lnTo>
                    <a:pt x="648868" y="263682"/>
                  </a:lnTo>
                  <a:lnTo>
                    <a:pt x="616691" y="331146"/>
                  </a:lnTo>
                  <a:lnTo>
                    <a:pt x="590133" y="360874"/>
                  </a:lnTo>
                  <a:lnTo>
                    <a:pt x="557492" y="387310"/>
                  </a:lnTo>
                  <a:lnTo>
                    <a:pt x="519440" y="409988"/>
                  </a:lnTo>
                  <a:lnTo>
                    <a:pt x="476649" y="428438"/>
                  </a:lnTo>
                  <a:lnTo>
                    <a:pt x="429793" y="442196"/>
                  </a:lnTo>
                  <a:lnTo>
                    <a:pt x="379543" y="450793"/>
                  </a:lnTo>
                  <a:lnTo>
                    <a:pt x="326571" y="453763"/>
                  </a:lnTo>
                  <a:lnTo>
                    <a:pt x="273599" y="450793"/>
                  </a:lnTo>
                  <a:lnTo>
                    <a:pt x="223349" y="442196"/>
                  </a:lnTo>
                  <a:lnTo>
                    <a:pt x="176493" y="428438"/>
                  </a:lnTo>
                  <a:lnTo>
                    <a:pt x="133702" y="409988"/>
                  </a:lnTo>
                  <a:lnTo>
                    <a:pt x="95650" y="387310"/>
                  </a:lnTo>
                  <a:lnTo>
                    <a:pt x="63009" y="360874"/>
                  </a:lnTo>
                  <a:lnTo>
                    <a:pt x="36451" y="331146"/>
                  </a:lnTo>
                  <a:lnTo>
                    <a:pt x="16648" y="298593"/>
                  </a:lnTo>
                  <a:lnTo>
                    <a:pt x="0" y="226881"/>
                  </a:lnTo>
                  <a:close/>
                </a:path>
              </a:pathLst>
            </a:custGeom>
            <a:ln w="9525">
              <a:solidFill>
                <a:srgbClr val="40458C"/>
              </a:solidFill>
            </a:ln>
          </p:spPr>
          <p:txBody>
            <a:bodyPr wrap="square" lIns="0" tIns="0" rIns="0" bIns="0" rtlCol="0"/>
            <a:lstStyle/>
            <a:p/>
          </p:txBody>
        </p:sp>
        <p:sp>
          <p:nvSpPr>
            <p:cNvPr id="73" name="object 73" descr=""/>
            <p:cNvSpPr/>
            <p:nvPr/>
          </p:nvSpPr>
          <p:spPr>
            <a:xfrm>
              <a:off x="6372152" y="2067595"/>
              <a:ext cx="316865" cy="151765"/>
            </a:xfrm>
            <a:custGeom>
              <a:avLst/>
              <a:gdLst/>
              <a:ahLst/>
              <a:cxnLst/>
              <a:rect l="l" t="t" r="r" b="b"/>
              <a:pathLst>
                <a:path w="316865" h="151764">
                  <a:moveTo>
                    <a:pt x="240631" y="0"/>
                  </a:moveTo>
                  <a:lnTo>
                    <a:pt x="240631" y="37814"/>
                  </a:lnTo>
                  <a:lnTo>
                    <a:pt x="0" y="37814"/>
                  </a:lnTo>
                  <a:lnTo>
                    <a:pt x="0" y="113440"/>
                  </a:lnTo>
                  <a:lnTo>
                    <a:pt x="240631" y="113440"/>
                  </a:lnTo>
                  <a:lnTo>
                    <a:pt x="240631" y="151254"/>
                  </a:lnTo>
                  <a:lnTo>
                    <a:pt x="316257" y="75627"/>
                  </a:lnTo>
                  <a:lnTo>
                    <a:pt x="240631" y="0"/>
                  </a:lnTo>
                  <a:close/>
                </a:path>
              </a:pathLst>
            </a:custGeom>
            <a:solidFill>
              <a:srgbClr val="ECD882"/>
            </a:solidFill>
          </p:spPr>
          <p:txBody>
            <a:bodyPr wrap="square" lIns="0" tIns="0" rIns="0" bIns="0" rtlCol="0"/>
            <a:lstStyle/>
            <a:p/>
          </p:txBody>
        </p:sp>
        <p:sp>
          <p:nvSpPr>
            <p:cNvPr id="74" name="object 74" descr=""/>
            <p:cNvSpPr/>
            <p:nvPr/>
          </p:nvSpPr>
          <p:spPr>
            <a:xfrm>
              <a:off x="6372152" y="2067595"/>
              <a:ext cx="316865" cy="151765"/>
            </a:xfrm>
            <a:custGeom>
              <a:avLst/>
              <a:gdLst/>
              <a:ahLst/>
              <a:cxnLst/>
              <a:rect l="l" t="t" r="r" b="b"/>
              <a:pathLst>
                <a:path w="316865" h="151764">
                  <a:moveTo>
                    <a:pt x="0" y="37813"/>
                  </a:moveTo>
                  <a:lnTo>
                    <a:pt x="240631" y="37813"/>
                  </a:lnTo>
                  <a:lnTo>
                    <a:pt x="240631" y="0"/>
                  </a:lnTo>
                  <a:lnTo>
                    <a:pt x="316258" y="75627"/>
                  </a:lnTo>
                  <a:lnTo>
                    <a:pt x="240631" y="151253"/>
                  </a:lnTo>
                  <a:lnTo>
                    <a:pt x="240631" y="113440"/>
                  </a:lnTo>
                  <a:lnTo>
                    <a:pt x="0" y="113440"/>
                  </a:lnTo>
                  <a:lnTo>
                    <a:pt x="0" y="37813"/>
                  </a:lnTo>
                  <a:close/>
                </a:path>
              </a:pathLst>
            </a:custGeom>
            <a:ln w="9525">
              <a:solidFill>
                <a:srgbClr val="40458C"/>
              </a:solidFill>
            </a:ln>
          </p:spPr>
          <p:txBody>
            <a:bodyPr wrap="square" lIns="0" tIns="0" rIns="0" bIns="0" rtlCol="0"/>
            <a:lstStyle/>
            <a:p/>
          </p:txBody>
        </p:sp>
      </p:grpSp>
      <p:sp>
        <p:nvSpPr>
          <p:cNvPr id="75" name="object 75" descr=""/>
          <p:cNvSpPr txBox="1"/>
          <p:nvPr/>
        </p:nvSpPr>
        <p:spPr>
          <a:xfrm>
            <a:off x="6948290" y="2169667"/>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spc="-15">
                <a:solidFill>
                  <a:srgbClr val="40458C"/>
                </a:solidFill>
                <a:latin typeface="游ゴシック"/>
                <a:cs typeface="游ゴシック"/>
              </a:rPr>
              <a:t>海⽔中へ</a:t>
            </a:r>
            <a:endParaRPr sz="1800">
              <a:latin typeface="游ゴシック"/>
              <a:cs typeface="游ゴシック"/>
            </a:endParaRPr>
          </a:p>
        </p:txBody>
      </p:sp>
      <p:sp>
        <p:nvSpPr>
          <p:cNvPr id="76" name="object 76"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77" name="object 77"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78" name="object 78"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41</a:t>
            </a:r>
            <a:r>
              <a:rPr dirty="0" spc="-10"/>
              <a:t>/47</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39" y="181356"/>
            <a:ext cx="6891655" cy="513080"/>
          </a:xfrm>
          <a:prstGeom prst="rect"/>
        </p:spPr>
        <p:txBody>
          <a:bodyPr wrap="square" lIns="0" tIns="12700" rIns="0" bIns="0" rtlCol="0" vert="horz">
            <a:spAutoFit/>
          </a:bodyPr>
          <a:lstStyle/>
          <a:p>
            <a:pPr marL="12700">
              <a:lnSpc>
                <a:spcPct val="100000"/>
              </a:lnSpc>
              <a:spcBef>
                <a:spcPts val="100"/>
              </a:spcBef>
            </a:pPr>
            <a:r>
              <a:rPr dirty="0" b="1">
                <a:latin typeface="游ゴシック"/>
                <a:cs typeface="游ゴシック"/>
              </a:rPr>
              <a:t>フェーズ</a:t>
            </a:r>
            <a:r>
              <a:rPr dirty="0" spc="-10" b="1">
                <a:latin typeface="游ゴシック"/>
                <a:cs typeface="游ゴシック"/>
              </a:rPr>
              <a:t>I（</a:t>
            </a:r>
            <a:r>
              <a:rPr dirty="0" b="1">
                <a:latin typeface="游ゴシック"/>
                <a:cs typeface="游ゴシック"/>
              </a:rPr>
              <a:t>基本設計、</a:t>
            </a:r>
            <a:r>
              <a:rPr dirty="0" spc="-25" b="1">
                <a:latin typeface="游ゴシック"/>
                <a:cs typeface="游ゴシック"/>
              </a:rPr>
              <a:t>2</a:t>
            </a:r>
            <a:r>
              <a:rPr dirty="0" b="1">
                <a:latin typeface="游ゴシック"/>
                <a:cs typeface="游ゴシック"/>
              </a:rPr>
              <a:t>年間）</a:t>
            </a:r>
            <a:r>
              <a:rPr dirty="0" spc="-20" b="1">
                <a:latin typeface="游ゴシック"/>
                <a:cs typeface="游ゴシック"/>
              </a:rPr>
              <a:t>の内容</a:t>
            </a:r>
          </a:p>
        </p:txBody>
      </p:sp>
      <p:sp>
        <p:nvSpPr>
          <p:cNvPr id="3" name="object 3" descr=""/>
          <p:cNvSpPr/>
          <p:nvPr/>
        </p:nvSpPr>
        <p:spPr>
          <a:xfrm>
            <a:off x="4626498" y="6318801"/>
            <a:ext cx="0" cy="122555"/>
          </a:xfrm>
          <a:custGeom>
            <a:avLst/>
            <a:gdLst/>
            <a:ahLst/>
            <a:cxnLst/>
            <a:rect l="l" t="t" r="r" b="b"/>
            <a:pathLst>
              <a:path w="0" h="122554">
                <a:moveTo>
                  <a:pt x="0" y="0"/>
                </a:moveTo>
                <a:lnTo>
                  <a:pt x="0" y="122076"/>
                </a:lnTo>
              </a:path>
            </a:pathLst>
          </a:custGeom>
          <a:ln w="9526">
            <a:solidFill>
              <a:srgbClr val="BFBFBF"/>
            </a:solidFill>
          </a:ln>
        </p:spPr>
        <p:txBody>
          <a:bodyPr wrap="square" lIns="0" tIns="0" rIns="0" bIns="0" rtlCol="0"/>
          <a:lstStyle/>
          <a:p/>
        </p:txBody>
      </p:sp>
      <p:sp>
        <p:nvSpPr>
          <p:cNvPr id="4" name="object 4" descr=""/>
          <p:cNvSpPr/>
          <p:nvPr/>
        </p:nvSpPr>
        <p:spPr>
          <a:xfrm>
            <a:off x="7985659" y="6318801"/>
            <a:ext cx="0" cy="122555"/>
          </a:xfrm>
          <a:custGeom>
            <a:avLst/>
            <a:gdLst/>
            <a:ahLst/>
            <a:cxnLst/>
            <a:rect l="l" t="t" r="r" b="b"/>
            <a:pathLst>
              <a:path w="0" h="122554">
                <a:moveTo>
                  <a:pt x="0" y="0"/>
                </a:moveTo>
                <a:lnTo>
                  <a:pt x="0" y="122076"/>
                </a:lnTo>
              </a:path>
            </a:pathLst>
          </a:custGeom>
          <a:ln w="9526">
            <a:solidFill>
              <a:srgbClr val="BFBFBF"/>
            </a:solidFill>
          </a:ln>
        </p:spPr>
        <p:txBody>
          <a:bodyPr wrap="square" lIns="0" tIns="0" rIns="0" bIns="0" rtlCol="0"/>
          <a:lstStyle/>
          <a:p/>
        </p:txBody>
      </p:sp>
      <p:grpSp>
        <p:nvGrpSpPr>
          <p:cNvPr id="5" name="object 5" descr=""/>
          <p:cNvGrpSpPr/>
          <p:nvPr/>
        </p:nvGrpSpPr>
        <p:grpSpPr>
          <a:xfrm>
            <a:off x="29836" y="661611"/>
            <a:ext cx="12134850" cy="5944870"/>
            <a:chOff x="29836" y="661611"/>
            <a:chExt cx="12134850" cy="5944870"/>
          </a:xfrm>
        </p:grpSpPr>
        <p:sp>
          <p:nvSpPr>
            <p:cNvPr id="6" name="object 6" descr=""/>
            <p:cNvSpPr/>
            <p:nvPr/>
          </p:nvSpPr>
          <p:spPr>
            <a:xfrm>
              <a:off x="33011" y="664786"/>
              <a:ext cx="12128500" cy="1438910"/>
            </a:xfrm>
            <a:custGeom>
              <a:avLst/>
              <a:gdLst/>
              <a:ahLst/>
              <a:cxnLst/>
              <a:rect l="l" t="t" r="r" b="b"/>
              <a:pathLst>
                <a:path w="12128500" h="1438910">
                  <a:moveTo>
                    <a:pt x="0" y="0"/>
                  </a:moveTo>
                  <a:lnTo>
                    <a:pt x="12128166" y="0"/>
                  </a:lnTo>
                  <a:lnTo>
                    <a:pt x="12128166" y="1438855"/>
                  </a:lnTo>
                  <a:lnTo>
                    <a:pt x="0" y="1438855"/>
                  </a:lnTo>
                  <a:lnTo>
                    <a:pt x="0" y="0"/>
                  </a:lnTo>
                  <a:close/>
                </a:path>
              </a:pathLst>
            </a:custGeom>
            <a:ln w="6350">
              <a:solidFill>
                <a:srgbClr val="000000"/>
              </a:solidFill>
            </a:ln>
          </p:spPr>
          <p:txBody>
            <a:bodyPr wrap="square" lIns="0" tIns="0" rIns="0" bIns="0" rtlCol="0"/>
            <a:lstStyle/>
            <a:p/>
          </p:txBody>
        </p:sp>
        <p:sp>
          <p:nvSpPr>
            <p:cNvPr id="7" name="object 7" descr=""/>
            <p:cNvSpPr/>
            <p:nvPr/>
          </p:nvSpPr>
          <p:spPr>
            <a:xfrm>
              <a:off x="1257967" y="2237950"/>
              <a:ext cx="0" cy="4271645"/>
            </a:xfrm>
            <a:custGeom>
              <a:avLst/>
              <a:gdLst/>
              <a:ahLst/>
              <a:cxnLst/>
              <a:rect l="l" t="t" r="r" b="b"/>
              <a:pathLst>
                <a:path w="0" h="4271645">
                  <a:moveTo>
                    <a:pt x="0" y="0"/>
                  </a:moveTo>
                  <a:lnTo>
                    <a:pt x="1" y="4271165"/>
                  </a:lnTo>
                </a:path>
              </a:pathLst>
            </a:custGeom>
            <a:ln w="19050">
              <a:solidFill>
                <a:srgbClr val="BFBFBF"/>
              </a:solidFill>
            </a:ln>
          </p:spPr>
          <p:txBody>
            <a:bodyPr wrap="square" lIns="0" tIns="0" rIns="0" bIns="0" rtlCol="0"/>
            <a:lstStyle/>
            <a:p/>
          </p:txBody>
        </p:sp>
        <p:sp>
          <p:nvSpPr>
            <p:cNvPr id="8" name="object 8" descr=""/>
            <p:cNvSpPr/>
            <p:nvPr/>
          </p:nvSpPr>
          <p:spPr>
            <a:xfrm>
              <a:off x="2373315" y="2126294"/>
              <a:ext cx="1139190" cy="4295775"/>
            </a:xfrm>
            <a:custGeom>
              <a:avLst/>
              <a:gdLst/>
              <a:ahLst/>
              <a:cxnLst/>
              <a:rect l="l" t="t" r="r" b="b"/>
              <a:pathLst>
                <a:path w="1139189" h="4295775">
                  <a:moveTo>
                    <a:pt x="0" y="0"/>
                  </a:moveTo>
                  <a:lnTo>
                    <a:pt x="0" y="37740"/>
                  </a:lnTo>
                </a:path>
                <a:path w="1139189" h="4295775">
                  <a:moveTo>
                    <a:pt x="0" y="950578"/>
                  </a:moveTo>
                  <a:lnTo>
                    <a:pt x="0" y="1456386"/>
                  </a:lnTo>
                </a:path>
                <a:path w="1139189" h="4295775">
                  <a:moveTo>
                    <a:pt x="0" y="1733384"/>
                  </a:moveTo>
                  <a:lnTo>
                    <a:pt x="0" y="2015101"/>
                  </a:lnTo>
                </a:path>
                <a:path w="1139189" h="4295775">
                  <a:moveTo>
                    <a:pt x="0" y="2791272"/>
                  </a:moveTo>
                  <a:lnTo>
                    <a:pt x="0" y="4271165"/>
                  </a:lnTo>
                </a:path>
                <a:path w="1139189" h="4295775">
                  <a:moveTo>
                    <a:pt x="1138646" y="24168"/>
                  </a:moveTo>
                  <a:lnTo>
                    <a:pt x="1138646" y="37740"/>
                  </a:lnTo>
                </a:path>
                <a:path w="1139189" h="4295775">
                  <a:moveTo>
                    <a:pt x="1138646" y="950578"/>
                  </a:moveTo>
                  <a:lnTo>
                    <a:pt x="1138646" y="2883354"/>
                  </a:lnTo>
                </a:path>
                <a:path w="1139189" h="4295775">
                  <a:moveTo>
                    <a:pt x="1138646" y="3006425"/>
                  </a:moveTo>
                  <a:lnTo>
                    <a:pt x="1138646" y="4295333"/>
                  </a:lnTo>
                </a:path>
              </a:pathLst>
            </a:custGeom>
            <a:ln w="9526">
              <a:solidFill>
                <a:srgbClr val="BFBFBF"/>
              </a:solidFill>
            </a:ln>
          </p:spPr>
          <p:txBody>
            <a:bodyPr wrap="square" lIns="0" tIns="0" rIns="0" bIns="0" rtlCol="0"/>
            <a:lstStyle/>
            <a:p/>
          </p:txBody>
        </p:sp>
        <p:sp>
          <p:nvSpPr>
            <p:cNvPr id="9" name="object 9" descr=""/>
            <p:cNvSpPr/>
            <p:nvPr/>
          </p:nvSpPr>
          <p:spPr>
            <a:xfrm>
              <a:off x="5745364" y="2644824"/>
              <a:ext cx="0" cy="1273175"/>
            </a:xfrm>
            <a:custGeom>
              <a:avLst/>
              <a:gdLst/>
              <a:ahLst/>
              <a:cxnLst/>
              <a:rect l="l" t="t" r="r" b="b"/>
              <a:pathLst>
                <a:path w="0" h="1273175">
                  <a:moveTo>
                    <a:pt x="0" y="0"/>
                  </a:moveTo>
                  <a:lnTo>
                    <a:pt x="0" y="1273084"/>
                  </a:lnTo>
                </a:path>
              </a:pathLst>
            </a:custGeom>
            <a:ln w="19051">
              <a:solidFill>
                <a:srgbClr val="BFBFBF"/>
              </a:solidFill>
            </a:ln>
          </p:spPr>
          <p:txBody>
            <a:bodyPr wrap="square" lIns="0" tIns="0" rIns="0" bIns="0" rtlCol="0"/>
            <a:lstStyle/>
            <a:p/>
          </p:txBody>
        </p:sp>
        <p:sp>
          <p:nvSpPr>
            <p:cNvPr id="10" name="object 10" descr=""/>
            <p:cNvSpPr/>
            <p:nvPr/>
          </p:nvSpPr>
          <p:spPr>
            <a:xfrm>
              <a:off x="5735839" y="5134544"/>
              <a:ext cx="19050" cy="0"/>
            </a:xfrm>
            <a:custGeom>
              <a:avLst/>
              <a:gdLst/>
              <a:ahLst/>
              <a:cxnLst/>
              <a:rect l="l" t="t" r="r" b="b"/>
              <a:pathLst>
                <a:path w="19050" h="0">
                  <a:moveTo>
                    <a:pt x="0" y="0"/>
                  </a:moveTo>
                  <a:lnTo>
                    <a:pt x="19051" y="0"/>
                  </a:lnTo>
                </a:path>
              </a:pathLst>
            </a:custGeom>
            <a:ln w="3647">
              <a:solidFill>
                <a:srgbClr val="BFBFBF"/>
              </a:solidFill>
            </a:ln>
          </p:spPr>
          <p:txBody>
            <a:bodyPr wrap="square" lIns="0" tIns="0" rIns="0" bIns="0" rtlCol="0"/>
            <a:lstStyle/>
            <a:p/>
          </p:txBody>
        </p:sp>
        <p:sp>
          <p:nvSpPr>
            <p:cNvPr id="11" name="object 11" descr=""/>
            <p:cNvSpPr/>
            <p:nvPr/>
          </p:nvSpPr>
          <p:spPr>
            <a:xfrm>
              <a:off x="5745364" y="4056964"/>
              <a:ext cx="0" cy="1837055"/>
            </a:xfrm>
            <a:custGeom>
              <a:avLst/>
              <a:gdLst/>
              <a:ahLst/>
              <a:cxnLst/>
              <a:rect l="l" t="t" r="r" b="b"/>
              <a:pathLst>
                <a:path w="0" h="1837054">
                  <a:moveTo>
                    <a:pt x="0" y="0"/>
                  </a:moveTo>
                  <a:lnTo>
                    <a:pt x="0" y="952685"/>
                  </a:lnTo>
                </a:path>
                <a:path w="0" h="1837054">
                  <a:moveTo>
                    <a:pt x="0" y="1356403"/>
                  </a:moveTo>
                  <a:lnTo>
                    <a:pt x="0" y="1836604"/>
                  </a:lnTo>
                </a:path>
              </a:pathLst>
            </a:custGeom>
            <a:ln w="19051">
              <a:solidFill>
                <a:srgbClr val="BFBFBF"/>
              </a:solidFill>
            </a:ln>
          </p:spPr>
          <p:txBody>
            <a:bodyPr wrap="square" lIns="0" tIns="0" rIns="0" bIns="0" rtlCol="0"/>
            <a:lstStyle/>
            <a:p/>
          </p:txBody>
        </p:sp>
        <p:sp>
          <p:nvSpPr>
            <p:cNvPr id="12" name="object 12" descr=""/>
            <p:cNvSpPr/>
            <p:nvPr/>
          </p:nvSpPr>
          <p:spPr>
            <a:xfrm>
              <a:off x="5735839" y="6039082"/>
              <a:ext cx="19050" cy="0"/>
            </a:xfrm>
            <a:custGeom>
              <a:avLst/>
              <a:gdLst/>
              <a:ahLst/>
              <a:cxnLst/>
              <a:rect l="l" t="t" r="r" b="b"/>
              <a:pathLst>
                <a:path w="19050" h="0">
                  <a:moveTo>
                    <a:pt x="0" y="0"/>
                  </a:moveTo>
                  <a:lnTo>
                    <a:pt x="19051" y="0"/>
                  </a:lnTo>
                </a:path>
              </a:pathLst>
            </a:custGeom>
            <a:ln w="5441">
              <a:solidFill>
                <a:srgbClr val="BFBFBF"/>
              </a:solidFill>
            </a:ln>
          </p:spPr>
          <p:txBody>
            <a:bodyPr wrap="square" lIns="0" tIns="0" rIns="0" bIns="0" rtlCol="0"/>
            <a:lstStyle/>
            <a:p/>
          </p:txBody>
        </p:sp>
        <p:sp>
          <p:nvSpPr>
            <p:cNvPr id="13" name="object 13" descr=""/>
            <p:cNvSpPr/>
            <p:nvPr/>
          </p:nvSpPr>
          <p:spPr>
            <a:xfrm>
              <a:off x="5745364" y="6318801"/>
              <a:ext cx="0" cy="245745"/>
            </a:xfrm>
            <a:custGeom>
              <a:avLst/>
              <a:gdLst/>
              <a:ahLst/>
              <a:cxnLst/>
              <a:rect l="l" t="t" r="r" b="b"/>
              <a:pathLst>
                <a:path w="0" h="245745">
                  <a:moveTo>
                    <a:pt x="0" y="0"/>
                  </a:moveTo>
                  <a:lnTo>
                    <a:pt x="0" y="245181"/>
                  </a:lnTo>
                </a:path>
              </a:pathLst>
            </a:custGeom>
            <a:ln w="19051">
              <a:solidFill>
                <a:srgbClr val="BFBFBF"/>
              </a:solidFill>
            </a:ln>
          </p:spPr>
          <p:txBody>
            <a:bodyPr wrap="square" lIns="0" tIns="0" rIns="0" bIns="0" rtlCol="0"/>
            <a:lstStyle/>
            <a:p/>
          </p:txBody>
        </p:sp>
        <p:sp>
          <p:nvSpPr>
            <p:cNvPr id="14" name="object 14" descr=""/>
            <p:cNvSpPr/>
            <p:nvPr/>
          </p:nvSpPr>
          <p:spPr>
            <a:xfrm>
              <a:off x="4626498" y="3076873"/>
              <a:ext cx="0" cy="1932939"/>
            </a:xfrm>
            <a:custGeom>
              <a:avLst/>
              <a:gdLst/>
              <a:ahLst/>
              <a:cxnLst/>
              <a:rect l="l" t="t" r="r" b="b"/>
              <a:pathLst>
                <a:path w="0" h="1932939">
                  <a:moveTo>
                    <a:pt x="0" y="0"/>
                  </a:moveTo>
                  <a:lnTo>
                    <a:pt x="0" y="1932776"/>
                  </a:lnTo>
                </a:path>
              </a:pathLst>
            </a:custGeom>
            <a:ln w="9526">
              <a:solidFill>
                <a:srgbClr val="BFBFBF"/>
              </a:solidFill>
            </a:ln>
          </p:spPr>
          <p:txBody>
            <a:bodyPr wrap="square" lIns="0" tIns="0" rIns="0" bIns="0" rtlCol="0"/>
            <a:lstStyle/>
            <a:p/>
          </p:txBody>
        </p:sp>
        <p:sp>
          <p:nvSpPr>
            <p:cNvPr id="15" name="object 15" descr=""/>
            <p:cNvSpPr/>
            <p:nvPr/>
          </p:nvSpPr>
          <p:spPr>
            <a:xfrm>
              <a:off x="4621735" y="5134544"/>
              <a:ext cx="9525" cy="0"/>
            </a:xfrm>
            <a:custGeom>
              <a:avLst/>
              <a:gdLst/>
              <a:ahLst/>
              <a:cxnLst/>
              <a:rect l="l" t="t" r="r" b="b"/>
              <a:pathLst>
                <a:path w="9525" h="0">
                  <a:moveTo>
                    <a:pt x="0" y="0"/>
                  </a:moveTo>
                  <a:lnTo>
                    <a:pt x="9526" y="0"/>
                  </a:lnTo>
                </a:path>
              </a:pathLst>
            </a:custGeom>
            <a:ln w="3647">
              <a:solidFill>
                <a:srgbClr val="BFBFBF"/>
              </a:solidFill>
            </a:ln>
          </p:spPr>
          <p:txBody>
            <a:bodyPr wrap="square" lIns="0" tIns="0" rIns="0" bIns="0" rtlCol="0"/>
            <a:lstStyle/>
            <a:p/>
          </p:txBody>
        </p:sp>
        <p:sp>
          <p:nvSpPr>
            <p:cNvPr id="16" name="object 16" descr=""/>
            <p:cNvSpPr/>
            <p:nvPr/>
          </p:nvSpPr>
          <p:spPr>
            <a:xfrm>
              <a:off x="4626498" y="5413367"/>
              <a:ext cx="0" cy="480695"/>
            </a:xfrm>
            <a:custGeom>
              <a:avLst/>
              <a:gdLst/>
              <a:ahLst/>
              <a:cxnLst/>
              <a:rect l="l" t="t" r="r" b="b"/>
              <a:pathLst>
                <a:path w="0" h="480695">
                  <a:moveTo>
                    <a:pt x="0" y="0"/>
                  </a:moveTo>
                  <a:lnTo>
                    <a:pt x="0" y="480201"/>
                  </a:lnTo>
                </a:path>
              </a:pathLst>
            </a:custGeom>
            <a:ln w="9526">
              <a:solidFill>
                <a:srgbClr val="BFBFBF"/>
              </a:solidFill>
            </a:ln>
          </p:spPr>
          <p:txBody>
            <a:bodyPr wrap="square" lIns="0" tIns="0" rIns="0" bIns="0" rtlCol="0"/>
            <a:lstStyle/>
            <a:p/>
          </p:txBody>
        </p:sp>
        <p:sp>
          <p:nvSpPr>
            <p:cNvPr id="17" name="object 17" descr=""/>
            <p:cNvSpPr/>
            <p:nvPr/>
          </p:nvSpPr>
          <p:spPr>
            <a:xfrm>
              <a:off x="4621735" y="6039082"/>
              <a:ext cx="9525" cy="0"/>
            </a:xfrm>
            <a:custGeom>
              <a:avLst/>
              <a:gdLst/>
              <a:ahLst/>
              <a:cxnLst/>
              <a:rect l="l" t="t" r="r" b="b"/>
              <a:pathLst>
                <a:path w="9525" h="0">
                  <a:moveTo>
                    <a:pt x="0" y="0"/>
                  </a:moveTo>
                  <a:lnTo>
                    <a:pt x="9526" y="0"/>
                  </a:lnTo>
                </a:path>
              </a:pathLst>
            </a:custGeom>
            <a:ln w="5441">
              <a:solidFill>
                <a:srgbClr val="BFBFBF"/>
              </a:solidFill>
            </a:ln>
          </p:spPr>
          <p:txBody>
            <a:bodyPr wrap="square" lIns="0" tIns="0" rIns="0" bIns="0" rtlCol="0"/>
            <a:lstStyle/>
            <a:p/>
          </p:txBody>
        </p:sp>
        <p:sp>
          <p:nvSpPr>
            <p:cNvPr id="18" name="object 18" descr=""/>
            <p:cNvSpPr/>
            <p:nvPr/>
          </p:nvSpPr>
          <p:spPr>
            <a:xfrm>
              <a:off x="6769831" y="3076873"/>
              <a:ext cx="0" cy="841375"/>
            </a:xfrm>
            <a:custGeom>
              <a:avLst/>
              <a:gdLst/>
              <a:ahLst/>
              <a:cxnLst/>
              <a:rect l="l" t="t" r="r" b="b"/>
              <a:pathLst>
                <a:path w="0" h="841375">
                  <a:moveTo>
                    <a:pt x="0" y="0"/>
                  </a:moveTo>
                  <a:lnTo>
                    <a:pt x="0" y="841035"/>
                  </a:lnTo>
                </a:path>
              </a:pathLst>
            </a:custGeom>
            <a:ln w="9526">
              <a:solidFill>
                <a:srgbClr val="BFBFBF"/>
              </a:solidFill>
            </a:ln>
          </p:spPr>
          <p:txBody>
            <a:bodyPr wrap="square" lIns="0" tIns="0" rIns="0" bIns="0" rtlCol="0"/>
            <a:lstStyle/>
            <a:p/>
          </p:txBody>
        </p:sp>
        <p:sp>
          <p:nvSpPr>
            <p:cNvPr id="19" name="object 19" descr=""/>
            <p:cNvSpPr/>
            <p:nvPr/>
          </p:nvSpPr>
          <p:spPr>
            <a:xfrm>
              <a:off x="6765069" y="5134544"/>
              <a:ext cx="9525" cy="0"/>
            </a:xfrm>
            <a:custGeom>
              <a:avLst/>
              <a:gdLst/>
              <a:ahLst/>
              <a:cxnLst/>
              <a:rect l="l" t="t" r="r" b="b"/>
              <a:pathLst>
                <a:path w="9525" h="0">
                  <a:moveTo>
                    <a:pt x="0" y="0"/>
                  </a:moveTo>
                  <a:lnTo>
                    <a:pt x="9526" y="0"/>
                  </a:lnTo>
                </a:path>
              </a:pathLst>
            </a:custGeom>
            <a:ln w="3647">
              <a:solidFill>
                <a:srgbClr val="BFBFBF"/>
              </a:solidFill>
            </a:ln>
          </p:spPr>
          <p:txBody>
            <a:bodyPr wrap="square" lIns="0" tIns="0" rIns="0" bIns="0" rtlCol="0"/>
            <a:lstStyle/>
            <a:p/>
          </p:txBody>
        </p:sp>
        <p:sp>
          <p:nvSpPr>
            <p:cNvPr id="20" name="object 20" descr=""/>
            <p:cNvSpPr/>
            <p:nvPr/>
          </p:nvSpPr>
          <p:spPr>
            <a:xfrm>
              <a:off x="6769831" y="4056964"/>
              <a:ext cx="0" cy="1837055"/>
            </a:xfrm>
            <a:custGeom>
              <a:avLst/>
              <a:gdLst/>
              <a:ahLst/>
              <a:cxnLst/>
              <a:rect l="l" t="t" r="r" b="b"/>
              <a:pathLst>
                <a:path w="0" h="1837054">
                  <a:moveTo>
                    <a:pt x="0" y="314234"/>
                  </a:moveTo>
                  <a:lnTo>
                    <a:pt x="0" y="952685"/>
                  </a:lnTo>
                </a:path>
                <a:path w="0" h="1837054">
                  <a:moveTo>
                    <a:pt x="0" y="0"/>
                  </a:moveTo>
                  <a:lnTo>
                    <a:pt x="0" y="37235"/>
                  </a:lnTo>
                </a:path>
                <a:path w="0" h="1837054">
                  <a:moveTo>
                    <a:pt x="0" y="1356403"/>
                  </a:moveTo>
                  <a:lnTo>
                    <a:pt x="0" y="1836604"/>
                  </a:lnTo>
                </a:path>
              </a:pathLst>
            </a:custGeom>
            <a:ln w="9526">
              <a:solidFill>
                <a:srgbClr val="BFBFBF"/>
              </a:solidFill>
            </a:ln>
          </p:spPr>
          <p:txBody>
            <a:bodyPr wrap="square" lIns="0" tIns="0" rIns="0" bIns="0" rtlCol="0"/>
            <a:lstStyle/>
            <a:p/>
          </p:txBody>
        </p:sp>
        <p:sp>
          <p:nvSpPr>
            <p:cNvPr id="21" name="object 21" descr=""/>
            <p:cNvSpPr/>
            <p:nvPr/>
          </p:nvSpPr>
          <p:spPr>
            <a:xfrm>
              <a:off x="6765069" y="6039082"/>
              <a:ext cx="9525" cy="0"/>
            </a:xfrm>
            <a:custGeom>
              <a:avLst/>
              <a:gdLst/>
              <a:ahLst/>
              <a:cxnLst/>
              <a:rect l="l" t="t" r="r" b="b"/>
              <a:pathLst>
                <a:path w="9525" h="0">
                  <a:moveTo>
                    <a:pt x="0" y="0"/>
                  </a:moveTo>
                  <a:lnTo>
                    <a:pt x="9526" y="0"/>
                  </a:lnTo>
                </a:path>
              </a:pathLst>
            </a:custGeom>
            <a:ln w="5441">
              <a:solidFill>
                <a:srgbClr val="BFBFBF"/>
              </a:solidFill>
            </a:ln>
          </p:spPr>
          <p:txBody>
            <a:bodyPr wrap="square" lIns="0" tIns="0" rIns="0" bIns="0" rtlCol="0"/>
            <a:lstStyle/>
            <a:p/>
          </p:txBody>
        </p:sp>
        <p:sp>
          <p:nvSpPr>
            <p:cNvPr id="22" name="object 22" descr=""/>
            <p:cNvSpPr/>
            <p:nvPr/>
          </p:nvSpPr>
          <p:spPr>
            <a:xfrm>
              <a:off x="6769831" y="3076873"/>
              <a:ext cx="1216025" cy="3424554"/>
            </a:xfrm>
            <a:custGeom>
              <a:avLst/>
              <a:gdLst/>
              <a:ahLst/>
              <a:cxnLst/>
              <a:rect l="l" t="t" r="r" b="b"/>
              <a:pathLst>
                <a:path w="1216025" h="3424554">
                  <a:moveTo>
                    <a:pt x="0" y="3241928"/>
                  </a:moveTo>
                  <a:lnTo>
                    <a:pt x="0" y="3424444"/>
                  </a:lnTo>
                </a:path>
                <a:path w="1216025" h="3424554">
                  <a:moveTo>
                    <a:pt x="1215828" y="0"/>
                  </a:moveTo>
                  <a:lnTo>
                    <a:pt x="1215828" y="841035"/>
                  </a:lnTo>
                </a:path>
                <a:path w="1216025" h="3424554">
                  <a:moveTo>
                    <a:pt x="1215828" y="1294325"/>
                  </a:moveTo>
                  <a:lnTo>
                    <a:pt x="1215828" y="1932776"/>
                  </a:lnTo>
                </a:path>
              </a:pathLst>
            </a:custGeom>
            <a:ln w="9526">
              <a:solidFill>
                <a:srgbClr val="BFBFBF"/>
              </a:solidFill>
            </a:ln>
          </p:spPr>
          <p:txBody>
            <a:bodyPr wrap="square" lIns="0" tIns="0" rIns="0" bIns="0" rtlCol="0"/>
            <a:lstStyle/>
            <a:p/>
          </p:txBody>
        </p:sp>
        <p:sp>
          <p:nvSpPr>
            <p:cNvPr id="23" name="object 23" descr=""/>
            <p:cNvSpPr/>
            <p:nvPr/>
          </p:nvSpPr>
          <p:spPr>
            <a:xfrm>
              <a:off x="7980897" y="5134544"/>
              <a:ext cx="9525" cy="0"/>
            </a:xfrm>
            <a:custGeom>
              <a:avLst/>
              <a:gdLst/>
              <a:ahLst/>
              <a:cxnLst/>
              <a:rect l="l" t="t" r="r" b="b"/>
              <a:pathLst>
                <a:path w="9525" h="0">
                  <a:moveTo>
                    <a:pt x="0" y="0"/>
                  </a:moveTo>
                  <a:lnTo>
                    <a:pt x="9526" y="0"/>
                  </a:lnTo>
                </a:path>
              </a:pathLst>
            </a:custGeom>
            <a:ln w="3647">
              <a:solidFill>
                <a:srgbClr val="BFBFBF"/>
              </a:solidFill>
            </a:ln>
          </p:spPr>
          <p:txBody>
            <a:bodyPr wrap="square" lIns="0" tIns="0" rIns="0" bIns="0" rtlCol="0"/>
            <a:lstStyle/>
            <a:p/>
          </p:txBody>
        </p:sp>
        <p:sp>
          <p:nvSpPr>
            <p:cNvPr id="24" name="object 24" descr=""/>
            <p:cNvSpPr/>
            <p:nvPr/>
          </p:nvSpPr>
          <p:spPr>
            <a:xfrm>
              <a:off x="7985659" y="4056964"/>
              <a:ext cx="0" cy="1837055"/>
            </a:xfrm>
            <a:custGeom>
              <a:avLst/>
              <a:gdLst/>
              <a:ahLst/>
              <a:cxnLst/>
              <a:rect l="l" t="t" r="r" b="b"/>
              <a:pathLst>
                <a:path w="0" h="1837054">
                  <a:moveTo>
                    <a:pt x="0" y="0"/>
                  </a:moveTo>
                  <a:lnTo>
                    <a:pt x="0" y="37235"/>
                  </a:lnTo>
                </a:path>
                <a:path w="0" h="1837054">
                  <a:moveTo>
                    <a:pt x="0" y="1356403"/>
                  </a:moveTo>
                  <a:lnTo>
                    <a:pt x="0" y="1836604"/>
                  </a:lnTo>
                </a:path>
              </a:pathLst>
            </a:custGeom>
            <a:ln w="9526">
              <a:solidFill>
                <a:srgbClr val="BFBFBF"/>
              </a:solidFill>
            </a:ln>
          </p:spPr>
          <p:txBody>
            <a:bodyPr wrap="square" lIns="0" tIns="0" rIns="0" bIns="0" rtlCol="0"/>
            <a:lstStyle/>
            <a:p/>
          </p:txBody>
        </p:sp>
        <p:sp>
          <p:nvSpPr>
            <p:cNvPr id="25" name="object 25" descr=""/>
            <p:cNvSpPr/>
            <p:nvPr/>
          </p:nvSpPr>
          <p:spPr>
            <a:xfrm>
              <a:off x="7980897" y="6039082"/>
              <a:ext cx="9525" cy="0"/>
            </a:xfrm>
            <a:custGeom>
              <a:avLst/>
              <a:gdLst/>
              <a:ahLst/>
              <a:cxnLst/>
              <a:rect l="l" t="t" r="r" b="b"/>
              <a:pathLst>
                <a:path w="9525" h="0">
                  <a:moveTo>
                    <a:pt x="0" y="0"/>
                  </a:moveTo>
                  <a:lnTo>
                    <a:pt x="9526" y="0"/>
                  </a:lnTo>
                </a:path>
              </a:pathLst>
            </a:custGeom>
            <a:ln w="5441">
              <a:solidFill>
                <a:srgbClr val="BFBFBF"/>
              </a:solidFill>
            </a:ln>
          </p:spPr>
          <p:txBody>
            <a:bodyPr wrap="square" lIns="0" tIns="0" rIns="0" bIns="0" rtlCol="0"/>
            <a:lstStyle/>
            <a:p/>
          </p:txBody>
        </p:sp>
        <p:sp>
          <p:nvSpPr>
            <p:cNvPr id="26" name="object 26" descr=""/>
            <p:cNvSpPr/>
            <p:nvPr/>
          </p:nvSpPr>
          <p:spPr>
            <a:xfrm>
              <a:off x="9117904" y="3076873"/>
              <a:ext cx="0" cy="3524885"/>
            </a:xfrm>
            <a:custGeom>
              <a:avLst/>
              <a:gdLst/>
              <a:ahLst/>
              <a:cxnLst/>
              <a:rect l="l" t="t" r="r" b="b"/>
              <a:pathLst>
                <a:path w="0" h="3524884">
                  <a:moveTo>
                    <a:pt x="0" y="0"/>
                  </a:moveTo>
                  <a:lnTo>
                    <a:pt x="0" y="841035"/>
                  </a:lnTo>
                </a:path>
                <a:path w="0" h="3524884">
                  <a:moveTo>
                    <a:pt x="0" y="980090"/>
                  </a:moveTo>
                  <a:lnTo>
                    <a:pt x="0" y="1017325"/>
                  </a:lnTo>
                </a:path>
                <a:path w="0" h="3524884">
                  <a:moveTo>
                    <a:pt x="0" y="2959488"/>
                  </a:moveTo>
                  <a:lnTo>
                    <a:pt x="0" y="3524274"/>
                  </a:lnTo>
                </a:path>
                <a:path w="0" h="3524884">
                  <a:moveTo>
                    <a:pt x="0" y="2055846"/>
                  </a:moveTo>
                  <a:lnTo>
                    <a:pt x="0" y="2816695"/>
                  </a:lnTo>
                </a:path>
                <a:path w="0" h="3524884">
                  <a:moveTo>
                    <a:pt x="0" y="1294325"/>
                  </a:moveTo>
                  <a:lnTo>
                    <a:pt x="0" y="1932776"/>
                  </a:lnTo>
                </a:path>
              </a:pathLst>
            </a:custGeom>
            <a:ln w="9526">
              <a:solidFill>
                <a:srgbClr val="BFBFBF"/>
              </a:solidFill>
            </a:ln>
          </p:spPr>
          <p:txBody>
            <a:bodyPr wrap="square" lIns="0" tIns="0" rIns="0" bIns="0" rtlCol="0"/>
            <a:lstStyle/>
            <a:p/>
          </p:txBody>
        </p:sp>
        <p:sp>
          <p:nvSpPr>
            <p:cNvPr id="27" name="object 27" descr=""/>
            <p:cNvSpPr/>
            <p:nvPr/>
          </p:nvSpPr>
          <p:spPr>
            <a:xfrm>
              <a:off x="10209114" y="2292817"/>
              <a:ext cx="0" cy="4195445"/>
            </a:xfrm>
            <a:custGeom>
              <a:avLst/>
              <a:gdLst/>
              <a:ahLst/>
              <a:cxnLst/>
              <a:rect l="l" t="t" r="r" b="b"/>
              <a:pathLst>
                <a:path w="0" h="4195445">
                  <a:moveTo>
                    <a:pt x="0" y="0"/>
                  </a:moveTo>
                  <a:lnTo>
                    <a:pt x="0" y="3600751"/>
                  </a:lnTo>
                </a:path>
                <a:path w="0" h="4195445">
                  <a:moveTo>
                    <a:pt x="0" y="3743544"/>
                  </a:moveTo>
                  <a:lnTo>
                    <a:pt x="0" y="4195375"/>
                  </a:lnTo>
                </a:path>
              </a:pathLst>
            </a:custGeom>
            <a:ln w="19051">
              <a:solidFill>
                <a:srgbClr val="BFBFBF"/>
              </a:solidFill>
            </a:ln>
          </p:spPr>
          <p:txBody>
            <a:bodyPr wrap="square" lIns="0" tIns="0" rIns="0" bIns="0" rtlCol="0"/>
            <a:lstStyle/>
            <a:p/>
          </p:txBody>
        </p:sp>
        <p:sp>
          <p:nvSpPr>
            <p:cNvPr id="28" name="object 28" descr=""/>
            <p:cNvSpPr/>
            <p:nvPr/>
          </p:nvSpPr>
          <p:spPr>
            <a:xfrm>
              <a:off x="1261188" y="2164035"/>
              <a:ext cx="8949690" cy="481330"/>
            </a:xfrm>
            <a:custGeom>
              <a:avLst/>
              <a:gdLst/>
              <a:ahLst/>
              <a:cxnLst/>
              <a:rect l="l" t="t" r="r" b="b"/>
              <a:pathLst>
                <a:path w="8949690" h="481330">
                  <a:moveTo>
                    <a:pt x="8949092" y="0"/>
                  </a:moveTo>
                  <a:lnTo>
                    <a:pt x="0" y="0"/>
                  </a:lnTo>
                  <a:lnTo>
                    <a:pt x="0" y="480788"/>
                  </a:lnTo>
                  <a:lnTo>
                    <a:pt x="8949092" y="480788"/>
                  </a:lnTo>
                  <a:lnTo>
                    <a:pt x="8949092" y="0"/>
                  </a:lnTo>
                  <a:close/>
                </a:path>
              </a:pathLst>
            </a:custGeom>
            <a:solidFill>
              <a:srgbClr val="A9D18E"/>
            </a:solidFill>
          </p:spPr>
          <p:txBody>
            <a:bodyPr wrap="square" lIns="0" tIns="0" rIns="0" bIns="0" rtlCol="0"/>
            <a:lstStyle/>
            <a:p/>
          </p:txBody>
        </p:sp>
        <p:sp>
          <p:nvSpPr>
            <p:cNvPr id="29" name="object 29" descr=""/>
            <p:cNvSpPr/>
            <p:nvPr/>
          </p:nvSpPr>
          <p:spPr>
            <a:xfrm>
              <a:off x="1261188" y="2164035"/>
              <a:ext cx="8949690" cy="481330"/>
            </a:xfrm>
            <a:custGeom>
              <a:avLst/>
              <a:gdLst/>
              <a:ahLst/>
              <a:cxnLst/>
              <a:rect l="l" t="t" r="r" b="b"/>
              <a:pathLst>
                <a:path w="8949690" h="481330">
                  <a:moveTo>
                    <a:pt x="0" y="0"/>
                  </a:moveTo>
                  <a:lnTo>
                    <a:pt x="8949093" y="0"/>
                  </a:lnTo>
                  <a:lnTo>
                    <a:pt x="8949093" y="480789"/>
                  </a:lnTo>
                  <a:lnTo>
                    <a:pt x="0" y="480789"/>
                  </a:lnTo>
                  <a:lnTo>
                    <a:pt x="0" y="0"/>
                  </a:lnTo>
                  <a:close/>
                </a:path>
              </a:pathLst>
            </a:custGeom>
            <a:ln w="3175">
              <a:solidFill>
                <a:srgbClr val="000000"/>
              </a:solidFill>
            </a:ln>
          </p:spPr>
          <p:txBody>
            <a:bodyPr wrap="square" lIns="0" tIns="0" rIns="0" bIns="0" rtlCol="0"/>
            <a:lstStyle/>
            <a:p/>
          </p:txBody>
        </p:sp>
      </p:grpSp>
      <p:sp>
        <p:nvSpPr>
          <p:cNvPr id="30" name="object 30" descr=""/>
          <p:cNvSpPr txBox="1"/>
          <p:nvPr/>
        </p:nvSpPr>
        <p:spPr>
          <a:xfrm>
            <a:off x="111751" y="632459"/>
            <a:ext cx="11911330" cy="1908175"/>
          </a:xfrm>
          <a:prstGeom prst="rect">
            <a:avLst/>
          </a:prstGeom>
        </p:spPr>
        <p:txBody>
          <a:bodyPr wrap="square" lIns="0" tIns="52069" rIns="0" bIns="0" rtlCol="0" vert="horz">
            <a:spAutoFit/>
          </a:bodyPr>
          <a:lstStyle/>
          <a:p>
            <a:pPr marL="354965" indent="-342265">
              <a:lnSpc>
                <a:spcPct val="100000"/>
              </a:lnSpc>
              <a:spcBef>
                <a:spcPts val="409"/>
              </a:spcBef>
              <a:buClr>
                <a:srgbClr val="A6A6A6"/>
              </a:buClr>
              <a:buFont typeface="Wingdings"/>
              <a:buChar char=""/>
              <a:tabLst>
                <a:tab pos="354965" algn="l"/>
              </a:tabLst>
            </a:pPr>
            <a:r>
              <a:rPr dirty="0" sz="2000">
                <a:latin typeface="游ゴシック"/>
                <a:cs typeface="游ゴシック"/>
              </a:rPr>
              <a:t>スタートアップを設⽴</a:t>
            </a:r>
            <a:r>
              <a:rPr dirty="0" sz="2000" spc="-10">
                <a:latin typeface="游ゴシック"/>
                <a:cs typeface="游ゴシック"/>
              </a:rPr>
              <a:t>（2024</a:t>
            </a:r>
            <a:r>
              <a:rPr dirty="0" sz="2000">
                <a:latin typeface="游ゴシック"/>
                <a:cs typeface="游ゴシック"/>
              </a:rPr>
              <a:t>年</a:t>
            </a:r>
            <a:r>
              <a:rPr dirty="0" sz="2000" spc="-20">
                <a:latin typeface="游ゴシック"/>
                <a:cs typeface="游ゴシック"/>
              </a:rPr>
              <a:t>1</a:t>
            </a:r>
            <a:r>
              <a:rPr dirty="0" sz="2000">
                <a:latin typeface="游ゴシック"/>
                <a:cs typeface="游ゴシック"/>
              </a:rPr>
              <a:t>⽉）</a:t>
            </a:r>
            <a:r>
              <a:rPr dirty="0" sz="2000" spc="-5">
                <a:latin typeface="游ゴシック"/>
                <a:cs typeface="游ゴシック"/>
              </a:rPr>
              <a:t>、基本特許取得と要求仕様整理</a:t>
            </a:r>
            <a:endParaRPr sz="2000">
              <a:latin typeface="游ゴシック"/>
              <a:cs typeface="游ゴシック"/>
            </a:endParaRPr>
          </a:p>
          <a:p>
            <a:pPr marL="354965" indent="-342265">
              <a:lnSpc>
                <a:spcPct val="100000"/>
              </a:lnSpc>
              <a:spcBef>
                <a:spcPts val="315"/>
              </a:spcBef>
              <a:buClr>
                <a:srgbClr val="A6A6A6"/>
              </a:buClr>
              <a:buFont typeface="Wingdings"/>
              <a:buChar char=""/>
              <a:tabLst>
                <a:tab pos="354965" algn="l"/>
              </a:tabLst>
            </a:pPr>
            <a:r>
              <a:rPr dirty="0" sz="2000">
                <a:latin typeface="游ゴシック"/>
                <a:cs typeface="游ゴシック"/>
              </a:rPr>
              <a:t>出資者募集後増資</a:t>
            </a:r>
            <a:r>
              <a:rPr dirty="0" sz="2000" spc="-10">
                <a:latin typeface="游ゴシック"/>
                <a:cs typeface="游ゴシック"/>
              </a:rPr>
              <a:t>（2024</a:t>
            </a:r>
            <a:r>
              <a:rPr dirty="0" sz="2000">
                <a:latin typeface="游ゴシック"/>
                <a:cs typeface="游ゴシック"/>
              </a:rPr>
              <a:t>年</a:t>
            </a:r>
            <a:r>
              <a:rPr dirty="0" sz="2000" spc="-20">
                <a:latin typeface="游ゴシック"/>
                <a:cs typeface="游ゴシック"/>
              </a:rPr>
              <a:t>4</a:t>
            </a:r>
            <a:r>
              <a:rPr dirty="0" sz="2000">
                <a:latin typeface="游ゴシック"/>
                <a:cs typeface="游ゴシック"/>
              </a:rPr>
              <a:t>⽉</a:t>
            </a:r>
            <a:r>
              <a:rPr dirty="0" sz="2000" spc="-50">
                <a:latin typeface="游ゴシック"/>
                <a:cs typeface="游ゴシック"/>
              </a:rPr>
              <a:t>）</a:t>
            </a:r>
            <a:endParaRPr sz="2000">
              <a:latin typeface="游ゴシック"/>
              <a:cs typeface="游ゴシック"/>
            </a:endParaRPr>
          </a:p>
          <a:p>
            <a:pPr marL="354965" indent="-342265">
              <a:lnSpc>
                <a:spcPct val="100000"/>
              </a:lnSpc>
              <a:spcBef>
                <a:spcPts val="285"/>
              </a:spcBef>
              <a:buClr>
                <a:srgbClr val="A6A6A6"/>
              </a:buClr>
              <a:buFont typeface="Wingdings"/>
              <a:buChar char=""/>
              <a:tabLst>
                <a:tab pos="354965" algn="l"/>
              </a:tabLst>
            </a:pPr>
            <a:r>
              <a:rPr dirty="0" sz="2000">
                <a:latin typeface="游ゴシック"/>
                <a:cs typeface="游ゴシック"/>
              </a:rPr>
              <a:t>ジャパンマリンユナイテッド社</a:t>
            </a:r>
            <a:r>
              <a:rPr dirty="0" sz="2000" spc="-10">
                <a:latin typeface="游ゴシック"/>
                <a:cs typeface="游ゴシック"/>
              </a:rPr>
              <a:t>（JMU</a:t>
            </a:r>
            <a:r>
              <a:rPr dirty="0" sz="2000" spc="-5">
                <a:latin typeface="游ゴシック"/>
                <a:cs typeface="游ゴシック"/>
              </a:rPr>
              <a:t>)と浮体構造設計、原⼦炉系配置設計を実施</a:t>
            </a:r>
            <a:r>
              <a:rPr dirty="0" sz="2000">
                <a:latin typeface="游ゴシック"/>
                <a:cs typeface="游ゴシック"/>
              </a:rPr>
              <a:t>（詳細特許を取得</a:t>
            </a:r>
            <a:r>
              <a:rPr dirty="0" sz="2000" spc="-50">
                <a:latin typeface="游ゴシック"/>
                <a:cs typeface="游ゴシック"/>
              </a:rPr>
              <a:t>）</a:t>
            </a:r>
            <a:endParaRPr sz="2000">
              <a:latin typeface="游ゴシック"/>
              <a:cs typeface="游ゴシック"/>
            </a:endParaRPr>
          </a:p>
          <a:p>
            <a:pPr marL="354965" indent="-342265">
              <a:lnSpc>
                <a:spcPct val="100000"/>
              </a:lnSpc>
              <a:spcBef>
                <a:spcPts val="315"/>
              </a:spcBef>
              <a:buClr>
                <a:srgbClr val="A6A6A6"/>
              </a:buClr>
              <a:buFont typeface="Wingdings"/>
              <a:buChar char=""/>
              <a:tabLst>
                <a:tab pos="354965" algn="l"/>
              </a:tabLst>
            </a:pPr>
            <a:r>
              <a:rPr dirty="0" sz="2000">
                <a:latin typeface="游ゴシック"/>
                <a:cs typeface="游ゴシック"/>
              </a:rPr>
              <a:t>原⼦⼒発電所建設経験のある原発技術者</a:t>
            </a:r>
            <a:r>
              <a:rPr dirty="0" sz="2000" spc="-10">
                <a:latin typeface="游ゴシック"/>
                <a:cs typeface="游ゴシック"/>
              </a:rPr>
              <a:t>OB</a:t>
            </a:r>
            <a:r>
              <a:rPr dirty="0" sz="2000" spc="-5">
                <a:latin typeface="游ゴシック"/>
                <a:cs typeface="游ゴシック"/>
              </a:rPr>
              <a:t>と学⽣の共同作業で若⼿技術者の育成を図る</a:t>
            </a:r>
            <a:endParaRPr sz="2000">
              <a:latin typeface="游ゴシック"/>
              <a:cs typeface="游ゴシック"/>
            </a:endParaRPr>
          </a:p>
          <a:p>
            <a:pPr algn="ctr" marR="655320">
              <a:lnSpc>
                <a:spcPct val="100000"/>
              </a:lnSpc>
              <a:spcBef>
                <a:spcPts val="2080"/>
              </a:spcBef>
            </a:pPr>
            <a:r>
              <a:rPr dirty="0" sz="1600" spc="-25">
                <a:latin typeface="Meiryo UI"/>
                <a:cs typeface="Meiryo UI"/>
              </a:rPr>
              <a:t>フェーズ</a:t>
            </a:r>
            <a:r>
              <a:rPr dirty="0" sz="1600">
                <a:latin typeface="Meiryo UI"/>
                <a:cs typeface="Meiryo UI"/>
              </a:rPr>
              <a:t>Ⅰ（基本設計</a:t>
            </a:r>
            <a:r>
              <a:rPr dirty="0" sz="1600" spc="-50">
                <a:latin typeface="Meiryo UI"/>
                <a:cs typeface="Meiryo UI"/>
              </a:rPr>
              <a:t>）</a:t>
            </a:r>
            <a:endParaRPr sz="1600">
              <a:latin typeface="Meiryo UI"/>
              <a:cs typeface="Meiryo UI"/>
            </a:endParaRPr>
          </a:p>
        </p:txBody>
      </p:sp>
      <p:grpSp>
        <p:nvGrpSpPr>
          <p:cNvPr id="31" name="object 31" descr=""/>
          <p:cNvGrpSpPr/>
          <p:nvPr/>
        </p:nvGrpSpPr>
        <p:grpSpPr>
          <a:xfrm>
            <a:off x="1256426" y="2640063"/>
            <a:ext cx="8959215" cy="1185545"/>
            <a:chOff x="1256426" y="2640063"/>
            <a:chExt cx="8959215" cy="1185545"/>
          </a:xfrm>
        </p:grpSpPr>
        <p:sp>
          <p:nvSpPr>
            <p:cNvPr id="32" name="object 32" descr=""/>
            <p:cNvSpPr/>
            <p:nvPr/>
          </p:nvSpPr>
          <p:spPr>
            <a:xfrm>
              <a:off x="1281290" y="2644825"/>
              <a:ext cx="4464685" cy="432434"/>
            </a:xfrm>
            <a:custGeom>
              <a:avLst/>
              <a:gdLst/>
              <a:ahLst/>
              <a:cxnLst/>
              <a:rect l="l" t="t" r="r" b="b"/>
              <a:pathLst>
                <a:path w="4464685" h="432435">
                  <a:moveTo>
                    <a:pt x="0" y="0"/>
                  </a:moveTo>
                  <a:lnTo>
                    <a:pt x="4464496" y="0"/>
                  </a:lnTo>
                  <a:lnTo>
                    <a:pt x="4464496" y="432048"/>
                  </a:lnTo>
                  <a:lnTo>
                    <a:pt x="0" y="432048"/>
                  </a:lnTo>
                  <a:lnTo>
                    <a:pt x="0" y="0"/>
                  </a:lnTo>
                  <a:close/>
                </a:path>
              </a:pathLst>
            </a:custGeom>
            <a:ln w="9525">
              <a:solidFill>
                <a:srgbClr val="40458C"/>
              </a:solidFill>
            </a:ln>
          </p:spPr>
          <p:txBody>
            <a:bodyPr wrap="square" lIns="0" tIns="0" rIns="0" bIns="0" rtlCol="0"/>
            <a:lstStyle/>
            <a:p/>
          </p:txBody>
        </p:sp>
        <p:sp>
          <p:nvSpPr>
            <p:cNvPr id="33" name="object 33" descr=""/>
            <p:cNvSpPr/>
            <p:nvPr/>
          </p:nvSpPr>
          <p:spPr>
            <a:xfrm>
              <a:off x="5745786" y="2644825"/>
              <a:ext cx="4464685" cy="432434"/>
            </a:xfrm>
            <a:custGeom>
              <a:avLst/>
              <a:gdLst/>
              <a:ahLst/>
              <a:cxnLst/>
              <a:rect l="l" t="t" r="r" b="b"/>
              <a:pathLst>
                <a:path w="4464684" h="432435">
                  <a:moveTo>
                    <a:pt x="0" y="0"/>
                  </a:moveTo>
                  <a:lnTo>
                    <a:pt x="4464496" y="0"/>
                  </a:lnTo>
                  <a:lnTo>
                    <a:pt x="4464496" y="432048"/>
                  </a:lnTo>
                  <a:lnTo>
                    <a:pt x="0" y="432048"/>
                  </a:lnTo>
                  <a:lnTo>
                    <a:pt x="0" y="0"/>
                  </a:lnTo>
                  <a:close/>
                </a:path>
              </a:pathLst>
            </a:custGeom>
            <a:ln w="9525">
              <a:solidFill>
                <a:srgbClr val="40458C"/>
              </a:solidFill>
            </a:ln>
          </p:spPr>
          <p:txBody>
            <a:bodyPr wrap="square" lIns="0" tIns="0" rIns="0" bIns="0" rtlCol="0"/>
            <a:lstStyle/>
            <a:p/>
          </p:txBody>
        </p:sp>
        <p:sp>
          <p:nvSpPr>
            <p:cNvPr id="34" name="object 34" descr=""/>
            <p:cNvSpPr/>
            <p:nvPr/>
          </p:nvSpPr>
          <p:spPr>
            <a:xfrm>
              <a:off x="1261189" y="3532187"/>
              <a:ext cx="8929370" cy="0"/>
            </a:xfrm>
            <a:custGeom>
              <a:avLst/>
              <a:gdLst/>
              <a:ahLst/>
              <a:cxnLst/>
              <a:rect l="l" t="t" r="r" b="b"/>
              <a:pathLst>
                <a:path w="8929370" h="0">
                  <a:moveTo>
                    <a:pt x="8928991" y="1"/>
                  </a:moveTo>
                  <a:lnTo>
                    <a:pt x="0" y="0"/>
                  </a:lnTo>
                </a:path>
              </a:pathLst>
            </a:custGeom>
            <a:solidFill>
              <a:srgbClr val="ECD882"/>
            </a:solidFill>
          </p:spPr>
          <p:txBody>
            <a:bodyPr wrap="square" lIns="0" tIns="0" rIns="0" bIns="0" rtlCol="0"/>
            <a:lstStyle/>
            <a:p/>
          </p:txBody>
        </p:sp>
        <p:sp>
          <p:nvSpPr>
            <p:cNvPr id="35" name="object 35" descr=""/>
            <p:cNvSpPr/>
            <p:nvPr/>
          </p:nvSpPr>
          <p:spPr>
            <a:xfrm>
              <a:off x="1261189" y="3532187"/>
              <a:ext cx="8929370" cy="0"/>
            </a:xfrm>
            <a:custGeom>
              <a:avLst/>
              <a:gdLst/>
              <a:ahLst/>
              <a:cxnLst/>
              <a:rect l="l" t="t" r="r" b="b"/>
              <a:pathLst>
                <a:path w="8929370" h="0">
                  <a:moveTo>
                    <a:pt x="0" y="0"/>
                  </a:moveTo>
                  <a:lnTo>
                    <a:pt x="8928992" y="1"/>
                  </a:lnTo>
                </a:path>
              </a:pathLst>
            </a:custGeom>
            <a:ln w="9525">
              <a:solidFill>
                <a:srgbClr val="40458C"/>
              </a:solidFill>
            </a:ln>
          </p:spPr>
          <p:txBody>
            <a:bodyPr wrap="square" lIns="0" tIns="0" rIns="0" bIns="0" rtlCol="0"/>
            <a:lstStyle/>
            <a:p/>
          </p:txBody>
        </p:sp>
        <p:sp>
          <p:nvSpPr>
            <p:cNvPr id="36" name="object 36" descr=""/>
            <p:cNvSpPr/>
            <p:nvPr/>
          </p:nvSpPr>
          <p:spPr>
            <a:xfrm>
              <a:off x="1261189" y="3604196"/>
              <a:ext cx="288290" cy="216535"/>
            </a:xfrm>
            <a:custGeom>
              <a:avLst/>
              <a:gdLst/>
              <a:ahLst/>
              <a:cxnLst/>
              <a:rect l="l" t="t" r="r" b="b"/>
              <a:pathLst>
                <a:path w="288290" h="216535">
                  <a:moveTo>
                    <a:pt x="144016" y="0"/>
                  </a:moveTo>
                  <a:lnTo>
                    <a:pt x="0" y="216023"/>
                  </a:lnTo>
                  <a:lnTo>
                    <a:pt x="288031" y="216023"/>
                  </a:lnTo>
                  <a:lnTo>
                    <a:pt x="144016" y="0"/>
                  </a:lnTo>
                  <a:close/>
                </a:path>
              </a:pathLst>
            </a:custGeom>
            <a:solidFill>
              <a:srgbClr val="000000"/>
            </a:solidFill>
          </p:spPr>
          <p:txBody>
            <a:bodyPr wrap="square" lIns="0" tIns="0" rIns="0" bIns="0" rtlCol="0"/>
            <a:lstStyle/>
            <a:p/>
          </p:txBody>
        </p:sp>
        <p:sp>
          <p:nvSpPr>
            <p:cNvPr id="37" name="object 37" descr=""/>
            <p:cNvSpPr/>
            <p:nvPr/>
          </p:nvSpPr>
          <p:spPr>
            <a:xfrm>
              <a:off x="1261189" y="3604196"/>
              <a:ext cx="288290" cy="216535"/>
            </a:xfrm>
            <a:custGeom>
              <a:avLst/>
              <a:gdLst/>
              <a:ahLst/>
              <a:cxnLst/>
              <a:rect l="l" t="t" r="r" b="b"/>
              <a:pathLst>
                <a:path w="288290"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grpSp>
      <p:sp>
        <p:nvSpPr>
          <p:cNvPr id="38" name="object 38" descr=""/>
          <p:cNvSpPr txBox="1"/>
          <p:nvPr/>
        </p:nvSpPr>
        <p:spPr>
          <a:xfrm>
            <a:off x="4698815" y="3197859"/>
            <a:ext cx="1025525" cy="269240"/>
          </a:xfrm>
          <a:prstGeom prst="rect">
            <a:avLst/>
          </a:prstGeom>
        </p:spPr>
        <p:txBody>
          <a:bodyPr wrap="square" lIns="0" tIns="12700" rIns="0" bIns="0" rtlCol="0" vert="horz">
            <a:spAutoFit/>
          </a:bodyPr>
          <a:lstStyle/>
          <a:p>
            <a:pPr marL="12700">
              <a:lnSpc>
                <a:spcPct val="100000"/>
              </a:lnSpc>
              <a:spcBef>
                <a:spcPts val="100"/>
              </a:spcBef>
            </a:pPr>
            <a:r>
              <a:rPr dirty="0" sz="1600" spc="-20">
                <a:latin typeface="Meiryo UI"/>
                <a:cs typeface="Meiryo UI"/>
              </a:rPr>
              <a:t>10</a:t>
            </a:r>
            <a:r>
              <a:rPr dirty="0" sz="1600" spc="-5">
                <a:latin typeface="Meiryo UI"/>
                <a:cs typeface="Meiryo UI"/>
              </a:rPr>
              <a:t>⽉-</a:t>
            </a:r>
            <a:r>
              <a:rPr dirty="0" sz="1600" spc="-20">
                <a:latin typeface="Meiryo UI"/>
                <a:cs typeface="Meiryo UI"/>
              </a:rPr>
              <a:t>12</a:t>
            </a:r>
            <a:r>
              <a:rPr dirty="0" sz="1600" spc="-60">
                <a:latin typeface="Meiryo UI"/>
                <a:cs typeface="Meiryo UI"/>
              </a:rPr>
              <a:t>⽉</a:t>
            </a:r>
            <a:endParaRPr sz="1600">
              <a:latin typeface="Meiryo UI"/>
              <a:cs typeface="Meiryo UI"/>
            </a:endParaRPr>
          </a:p>
        </p:txBody>
      </p:sp>
      <p:sp>
        <p:nvSpPr>
          <p:cNvPr id="39" name="object 39" descr=""/>
          <p:cNvSpPr txBox="1"/>
          <p:nvPr/>
        </p:nvSpPr>
        <p:spPr>
          <a:xfrm>
            <a:off x="5915192" y="3197859"/>
            <a:ext cx="773430"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Meiryo UI"/>
                <a:cs typeface="Meiryo UI"/>
              </a:rPr>
              <a:t>1</a:t>
            </a:r>
            <a:r>
              <a:rPr dirty="0" sz="1600" spc="-5">
                <a:latin typeface="Meiryo UI"/>
                <a:cs typeface="Meiryo UI"/>
              </a:rPr>
              <a:t>⽉-</a:t>
            </a:r>
            <a:r>
              <a:rPr dirty="0" sz="1600" spc="-20">
                <a:latin typeface="Meiryo UI"/>
                <a:cs typeface="Meiryo UI"/>
              </a:rPr>
              <a:t>3</a:t>
            </a:r>
            <a:r>
              <a:rPr dirty="0" sz="1600" spc="-50">
                <a:latin typeface="Meiryo UI"/>
                <a:cs typeface="Meiryo UI"/>
              </a:rPr>
              <a:t>⽉</a:t>
            </a:r>
            <a:endParaRPr sz="1600">
              <a:latin typeface="Meiryo UI"/>
              <a:cs typeface="Meiryo UI"/>
            </a:endParaRPr>
          </a:p>
        </p:txBody>
      </p:sp>
      <p:sp>
        <p:nvSpPr>
          <p:cNvPr id="40" name="object 40" descr=""/>
          <p:cNvSpPr txBox="1"/>
          <p:nvPr/>
        </p:nvSpPr>
        <p:spPr>
          <a:xfrm>
            <a:off x="6995312" y="2678684"/>
            <a:ext cx="1925320" cy="788670"/>
          </a:xfrm>
          <a:prstGeom prst="rect">
            <a:avLst/>
          </a:prstGeom>
        </p:spPr>
        <p:txBody>
          <a:bodyPr wrap="square" lIns="0" tIns="12700" rIns="0" bIns="0" rtlCol="0" vert="horz">
            <a:spAutoFit/>
          </a:bodyPr>
          <a:lstStyle/>
          <a:p>
            <a:pPr algn="ctr" marL="40005">
              <a:lnSpc>
                <a:spcPct val="100000"/>
              </a:lnSpc>
              <a:spcBef>
                <a:spcPts val="100"/>
              </a:spcBef>
            </a:pPr>
            <a:r>
              <a:rPr dirty="0" sz="2400" spc="-20">
                <a:solidFill>
                  <a:srgbClr val="40458C"/>
                </a:solidFill>
                <a:latin typeface="Tahoma"/>
                <a:cs typeface="Tahoma"/>
              </a:rPr>
              <a:t>2025</a:t>
            </a:r>
            <a:r>
              <a:rPr dirty="0" sz="2400" spc="-50">
                <a:solidFill>
                  <a:srgbClr val="40458C"/>
                </a:solidFill>
                <a:latin typeface="ＭＳ Ｐゴシック"/>
                <a:cs typeface="ＭＳ Ｐゴシック"/>
              </a:rPr>
              <a:t>年</a:t>
            </a:r>
            <a:endParaRPr sz="2400">
              <a:latin typeface="ＭＳ Ｐゴシック"/>
              <a:cs typeface="ＭＳ Ｐゴシック"/>
            </a:endParaRPr>
          </a:p>
          <a:p>
            <a:pPr algn="ctr">
              <a:lnSpc>
                <a:spcPct val="100000"/>
              </a:lnSpc>
              <a:spcBef>
                <a:spcPts val="1205"/>
              </a:spcBef>
              <a:tabLst>
                <a:tab pos="1151890" algn="l"/>
              </a:tabLst>
            </a:pPr>
            <a:r>
              <a:rPr dirty="0" sz="1600" spc="-10">
                <a:latin typeface="Meiryo UI"/>
                <a:cs typeface="Meiryo UI"/>
              </a:rPr>
              <a:t>4</a:t>
            </a:r>
            <a:r>
              <a:rPr dirty="0" sz="1600">
                <a:latin typeface="Meiryo UI"/>
                <a:cs typeface="Meiryo UI"/>
              </a:rPr>
              <a:t>⽉</a:t>
            </a:r>
            <a:r>
              <a:rPr dirty="0" sz="1600" spc="-10">
                <a:latin typeface="Meiryo UI"/>
                <a:cs typeface="Meiryo UI"/>
              </a:rPr>
              <a:t>-</a:t>
            </a:r>
            <a:r>
              <a:rPr dirty="0" sz="1600" spc="-20">
                <a:latin typeface="Meiryo UI"/>
                <a:cs typeface="Meiryo UI"/>
              </a:rPr>
              <a:t>6</a:t>
            </a:r>
            <a:r>
              <a:rPr dirty="0" sz="1600" spc="-50">
                <a:latin typeface="Meiryo UI"/>
                <a:cs typeface="Meiryo UI"/>
              </a:rPr>
              <a:t>⽉</a:t>
            </a:r>
            <a:r>
              <a:rPr dirty="0" sz="1600">
                <a:latin typeface="Meiryo UI"/>
                <a:cs typeface="Meiryo UI"/>
              </a:rPr>
              <a:t>	</a:t>
            </a:r>
            <a:r>
              <a:rPr dirty="0" sz="1600" spc="-10">
                <a:latin typeface="Meiryo UI"/>
                <a:cs typeface="Meiryo UI"/>
              </a:rPr>
              <a:t>7</a:t>
            </a:r>
            <a:r>
              <a:rPr dirty="0" sz="1600">
                <a:latin typeface="Meiryo UI"/>
                <a:cs typeface="Meiryo UI"/>
              </a:rPr>
              <a:t>⽉</a:t>
            </a:r>
            <a:r>
              <a:rPr dirty="0" sz="1600" spc="-10">
                <a:latin typeface="Meiryo UI"/>
                <a:cs typeface="Meiryo UI"/>
              </a:rPr>
              <a:t>-</a:t>
            </a:r>
            <a:r>
              <a:rPr dirty="0" sz="1600" spc="-20">
                <a:latin typeface="Meiryo UI"/>
                <a:cs typeface="Meiryo UI"/>
              </a:rPr>
              <a:t>9</a:t>
            </a:r>
            <a:r>
              <a:rPr dirty="0" sz="1600" spc="-50">
                <a:latin typeface="Meiryo UI"/>
                <a:cs typeface="Meiryo UI"/>
              </a:rPr>
              <a:t>⽉</a:t>
            </a:r>
            <a:endParaRPr sz="1600">
              <a:latin typeface="Meiryo UI"/>
              <a:cs typeface="Meiryo UI"/>
            </a:endParaRPr>
          </a:p>
        </p:txBody>
      </p:sp>
      <p:sp>
        <p:nvSpPr>
          <p:cNvPr id="41" name="object 41" descr=""/>
          <p:cNvSpPr txBox="1"/>
          <p:nvPr/>
        </p:nvSpPr>
        <p:spPr>
          <a:xfrm>
            <a:off x="9141624" y="3197859"/>
            <a:ext cx="1028700"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Meiryo UI"/>
                <a:cs typeface="Meiryo UI"/>
              </a:rPr>
              <a:t>10</a:t>
            </a:r>
            <a:r>
              <a:rPr dirty="0" sz="1600" spc="-5">
                <a:latin typeface="Meiryo UI"/>
                <a:cs typeface="Meiryo UI"/>
              </a:rPr>
              <a:t>⽉-</a:t>
            </a:r>
            <a:r>
              <a:rPr dirty="0" sz="1600" spc="-10">
                <a:latin typeface="Meiryo UI"/>
                <a:cs typeface="Meiryo UI"/>
              </a:rPr>
              <a:t>12</a:t>
            </a:r>
            <a:r>
              <a:rPr dirty="0" sz="1600" spc="-50">
                <a:latin typeface="Meiryo UI"/>
                <a:cs typeface="Meiryo UI"/>
              </a:rPr>
              <a:t>⽉</a:t>
            </a:r>
            <a:endParaRPr sz="1600">
              <a:latin typeface="Meiryo UI"/>
              <a:cs typeface="Meiryo UI"/>
            </a:endParaRPr>
          </a:p>
        </p:txBody>
      </p:sp>
      <p:sp>
        <p:nvSpPr>
          <p:cNvPr id="42" name="object 42" descr=""/>
          <p:cNvSpPr txBox="1"/>
          <p:nvPr/>
        </p:nvSpPr>
        <p:spPr>
          <a:xfrm>
            <a:off x="1470797" y="2678684"/>
            <a:ext cx="3005455" cy="1132205"/>
          </a:xfrm>
          <a:prstGeom prst="rect">
            <a:avLst/>
          </a:prstGeom>
        </p:spPr>
        <p:txBody>
          <a:bodyPr wrap="square" lIns="0" tIns="12700" rIns="0" bIns="0" rtlCol="0" vert="horz">
            <a:spAutoFit/>
          </a:bodyPr>
          <a:lstStyle/>
          <a:p>
            <a:pPr marL="1556385">
              <a:lnSpc>
                <a:spcPct val="100000"/>
              </a:lnSpc>
              <a:spcBef>
                <a:spcPts val="100"/>
              </a:spcBef>
            </a:pPr>
            <a:r>
              <a:rPr dirty="0" sz="2400" spc="-20">
                <a:solidFill>
                  <a:srgbClr val="40458C"/>
                </a:solidFill>
                <a:latin typeface="Tahoma"/>
                <a:cs typeface="Tahoma"/>
              </a:rPr>
              <a:t>2024</a:t>
            </a:r>
            <a:r>
              <a:rPr dirty="0" sz="2400" spc="-50">
                <a:solidFill>
                  <a:srgbClr val="40458C"/>
                </a:solidFill>
                <a:latin typeface="ＭＳ Ｐゴシック"/>
                <a:cs typeface="ＭＳ Ｐゴシック"/>
              </a:rPr>
              <a:t>年</a:t>
            </a:r>
            <a:endParaRPr sz="2400">
              <a:latin typeface="ＭＳ Ｐゴシック"/>
              <a:cs typeface="ＭＳ Ｐゴシック"/>
            </a:endParaRPr>
          </a:p>
          <a:p>
            <a:pPr marL="12700">
              <a:lnSpc>
                <a:spcPct val="100000"/>
              </a:lnSpc>
              <a:spcBef>
                <a:spcPts val="1205"/>
              </a:spcBef>
              <a:tabLst>
                <a:tab pos="1092200" algn="l"/>
                <a:tab pos="2244725" algn="l"/>
              </a:tabLst>
            </a:pPr>
            <a:r>
              <a:rPr dirty="0" sz="1600" spc="-10">
                <a:latin typeface="Meiryo UI"/>
                <a:cs typeface="Meiryo UI"/>
              </a:rPr>
              <a:t>1</a:t>
            </a:r>
            <a:r>
              <a:rPr dirty="0" sz="1600">
                <a:latin typeface="Meiryo UI"/>
                <a:cs typeface="Meiryo UI"/>
              </a:rPr>
              <a:t>⽉</a:t>
            </a:r>
            <a:r>
              <a:rPr dirty="0" sz="1600" spc="-10">
                <a:latin typeface="Meiryo UI"/>
                <a:cs typeface="Meiryo UI"/>
              </a:rPr>
              <a:t>-</a:t>
            </a:r>
            <a:r>
              <a:rPr dirty="0" sz="1600" spc="-20">
                <a:latin typeface="Meiryo UI"/>
                <a:cs typeface="Meiryo UI"/>
              </a:rPr>
              <a:t>3</a:t>
            </a:r>
            <a:r>
              <a:rPr dirty="0" sz="1600" spc="-50">
                <a:latin typeface="Meiryo UI"/>
                <a:cs typeface="Meiryo UI"/>
              </a:rPr>
              <a:t>⽉</a:t>
            </a:r>
            <a:r>
              <a:rPr dirty="0" sz="1600">
                <a:latin typeface="Meiryo UI"/>
                <a:cs typeface="Meiryo UI"/>
              </a:rPr>
              <a:t>	</a:t>
            </a:r>
            <a:r>
              <a:rPr dirty="0" sz="1600" spc="-10">
                <a:latin typeface="Meiryo UI"/>
                <a:cs typeface="Meiryo UI"/>
              </a:rPr>
              <a:t>4</a:t>
            </a:r>
            <a:r>
              <a:rPr dirty="0" sz="1600">
                <a:latin typeface="Meiryo UI"/>
                <a:cs typeface="Meiryo UI"/>
              </a:rPr>
              <a:t>⽉</a:t>
            </a:r>
            <a:r>
              <a:rPr dirty="0" sz="1600" spc="-10">
                <a:latin typeface="Meiryo UI"/>
                <a:cs typeface="Meiryo UI"/>
              </a:rPr>
              <a:t>-</a:t>
            </a:r>
            <a:r>
              <a:rPr dirty="0" sz="1600" spc="-20">
                <a:latin typeface="Meiryo UI"/>
                <a:cs typeface="Meiryo UI"/>
              </a:rPr>
              <a:t>6</a:t>
            </a:r>
            <a:r>
              <a:rPr dirty="0" sz="1600" spc="-50">
                <a:latin typeface="Meiryo UI"/>
                <a:cs typeface="Meiryo UI"/>
              </a:rPr>
              <a:t>⽉</a:t>
            </a:r>
            <a:r>
              <a:rPr dirty="0" sz="1600">
                <a:latin typeface="Meiryo UI"/>
                <a:cs typeface="Meiryo UI"/>
              </a:rPr>
              <a:t>	</a:t>
            </a:r>
            <a:r>
              <a:rPr dirty="0" sz="1600" spc="-10">
                <a:latin typeface="Meiryo UI"/>
                <a:cs typeface="Meiryo UI"/>
              </a:rPr>
              <a:t>7</a:t>
            </a:r>
            <a:r>
              <a:rPr dirty="0" sz="1600">
                <a:latin typeface="Meiryo UI"/>
                <a:cs typeface="Meiryo UI"/>
              </a:rPr>
              <a:t>⽉</a:t>
            </a:r>
            <a:r>
              <a:rPr dirty="0" sz="1600" spc="-10">
                <a:latin typeface="Meiryo UI"/>
                <a:cs typeface="Meiryo UI"/>
              </a:rPr>
              <a:t>-</a:t>
            </a:r>
            <a:r>
              <a:rPr dirty="0" sz="1600" spc="-20">
                <a:latin typeface="Meiryo UI"/>
                <a:cs typeface="Meiryo UI"/>
              </a:rPr>
              <a:t>9</a:t>
            </a:r>
            <a:r>
              <a:rPr dirty="0" sz="1600" spc="-50">
                <a:latin typeface="Meiryo UI"/>
                <a:cs typeface="Meiryo UI"/>
              </a:rPr>
              <a:t>⽉</a:t>
            </a:r>
            <a:endParaRPr sz="1600">
              <a:latin typeface="Meiryo UI"/>
              <a:cs typeface="Meiryo UI"/>
            </a:endParaRPr>
          </a:p>
          <a:p>
            <a:pPr marL="215900">
              <a:lnSpc>
                <a:spcPct val="100000"/>
              </a:lnSpc>
              <a:spcBef>
                <a:spcPts val="1265"/>
              </a:spcBef>
            </a:pPr>
            <a:r>
              <a:rPr dirty="0" sz="1200" spc="-10">
                <a:latin typeface="游ゴシック"/>
                <a:cs typeface="游ゴシック"/>
              </a:rPr>
              <a:t>スタートアップ設⽴</a:t>
            </a:r>
            <a:endParaRPr sz="1200">
              <a:latin typeface="游ゴシック"/>
              <a:cs typeface="游ゴシック"/>
            </a:endParaRPr>
          </a:p>
        </p:txBody>
      </p:sp>
      <p:sp>
        <p:nvSpPr>
          <p:cNvPr id="43" name="object 43" descr=""/>
          <p:cNvSpPr txBox="1"/>
          <p:nvPr/>
        </p:nvSpPr>
        <p:spPr>
          <a:xfrm>
            <a:off x="1343224" y="4163059"/>
            <a:ext cx="1092200" cy="574040"/>
          </a:xfrm>
          <a:prstGeom prst="rect">
            <a:avLst/>
          </a:prstGeom>
        </p:spPr>
        <p:txBody>
          <a:bodyPr wrap="square" lIns="0" tIns="12700" rIns="0" bIns="0" rtlCol="0" vert="horz">
            <a:spAutoFit/>
          </a:bodyPr>
          <a:lstStyle/>
          <a:p>
            <a:pPr marL="12700">
              <a:lnSpc>
                <a:spcPts val="1415"/>
              </a:lnSpc>
              <a:spcBef>
                <a:spcPts val="100"/>
              </a:spcBef>
            </a:pPr>
            <a:r>
              <a:rPr dirty="0" sz="1200">
                <a:latin typeface="游ゴシック"/>
                <a:cs typeface="游ゴシック"/>
              </a:rPr>
              <a:t>A</a:t>
            </a:r>
            <a:r>
              <a:rPr dirty="0" sz="1200" spc="-10">
                <a:latin typeface="游ゴシック"/>
                <a:cs typeface="游ゴシック"/>
              </a:rPr>
              <a:t> round</a:t>
            </a:r>
            <a:endParaRPr sz="1200">
              <a:latin typeface="游ゴシック"/>
              <a:cs typeface="游ゴシック"/>
            </a:endParaRPr>
          </a:p>
          <a:p>
            <a:pPr marL="12700">
              <a:lnSpc>
                <a:spcPts val="1415"/>
              </a:lnSpc>
            </a:pPr>
            <a:r>
              <a:rPr dirty="0" sz="1200" spc="-10">
                <a:latin typeface="游ゴシック"/>
                <a:cs typeface="游ゴシック"/>
              </a:rPr>
              <a:t>出資者募集</a:t>
            </a:r>
            <a:endParaRPr sz="1200">
              <a:latin typeface="游ゴシック"/>
              <a:cs typeface="游ゴシック"/>
            </a:endParaRPr>
          </a:p>
          <a:p>
            <a:pPr marL="12700">
              <a:lnSpc>
                <a:spcPct val="100000"/>
              </a:lnSpc>
              <a:spcBef>
                <a:spcPts val="45"/>
              </a:spcBef>
            </a:pPr>
            <a:r>
              <a:rPr dirty="0" sz="1200">
                <a:latin typeface="游ゴシック"/>
                <a:cs typeface="游ゴシック"/>
              </a:rPr>
              <a:t>（５億円規模</a:t>
            </a:r>
            <a:r>
              <a:rPr dirty="0" sz="1200" spc="-50">
                <a:latin typeface="游ゴシック"/>
                <a:cs typeface="游ゴシック"/>
              </a:rPr>
              <a:t>）</a:t>
            </a:r>
            <a:endParaRPr sz="1200">
              <a:latin typeface="游ゴシック"/>
              <a:cs typeface="游ゴシック"/>
            </a:endParaRPr>
          </a:p>
        </p:txBody>
      </p:sp>
      <p:grpSp>
        <p:nvGrpSpPr>
          <p:cNvPr id="44" name="object 44" descr=""/>
          <p:cNvGrpSpPr/>
          <p:nvPr/>
        </p:nvGrpSpPr>
        <p:grpSpPr>
          <a:xfrm>
            <a:off x="1261189" y="3974397"/>
            <a:ext cx="1127760" cy="943610"/>
            <a:chOff x="1261189" y="3974397"/>
            <a:chExt cx="1127760" cy="943610"/>
          </a:xfrm>
        </p:grpSpPr>
        <p:sp>
          <p:nvSpPr>
            <p:cNvPr id="45" name="object 45" descr=""/>
            <p:cNvSpPr/>
            <p:nvPr/>
          </p:nvSpPr>
          <p:spPr>
            <a:xfrm>
              <a:off x="1282703" y="3979160"/>
              <a:ext cx="1073785" cy="142875"/>
            </a:xfrm>
            <a:custGeom>
              <a:avLst/>
              <a:gdLst/>
              <a:ahLst/>
              <a:cxnLst/>
              <a:rect l="l" t="t" r="r" b="b"/>
              <a:pathLst>
                <a:path w="1073785" h="142875">
                  <a:moveTo>
                    <a:pt x="1073703" y="0"/>
                  </a:moveTo>
                  <a:lnTo>
                    <a:pt x="0" y="0"/>
                  </a:lnTo>
                  <a:lnTo>
                    <a:pt x="0" y="142349"/>
                  </a:lnTo>
                  <a:lnTo>
                    <a:pt x="1073703" y="142349"/>
                  </a:lnTo>
                  <a:lnTo>
                    <a:pt x="1073703" y="0"/>
                  </a:lnTo>
                  <a:close/>
                </a:path>
              </a:pathLst>
            </a:custGeom>
            <a:solidFill>
              <a:srgbClr val="000000"/>
            </a:solidFill>
          </p:spPr>
          <p:txBody>
            <a:bodyPr wrap="square" lIns="0" tIns="0" rIns="0" bIns="0" rtlCol="0"/>
            <a:lstStyle/>
            <a:p/>
          </p:txBody>
        </p:sp>
        <p:sp>
          <p:nvSpPr>
            <p:cNvPr id="46" name="object 46" descr=""/>
            <p:cNvSpPr/>
            <p:nvPr/>
          </p:nvSpPr>
          <p:spPr>
            <a:xfrm>
              <a:off x="1282703" y="3979160"/>
              <a:ext cx="1073785" cy="142875"/>
            </a:xfrm>
            <a:custGeom>
              <a:avLst/>
              <a:gdLst/>
              <a:ahLst/>
              <a:cxnLst/>
              <a:rect l="l" t="t" r="r" b="b"/>
              <a:pathLst>
                <a:path w="1073785" h="142875">
                  <a:moveTo>
                    <a:pt x="0" y="0"/>
                  </a:moveTo>
                  <a:lnTo>
                    <a:pt x="1073703" y="0"/>
                  </a:lnTo>
                  <a:lnTo>
                    <a:pt x="1073703" y="142350"/>
                  </a:lnTo>
                  <a:lnTo>
                    <a:pt x="0" y="142350"/>
                  </a:lnTo>
                  <a:lnTo>
                    <a:pt x="0" y="0"/>
                  </a:lnTo>
                  <a:close/>
                </a:path>
              </a:pathLst>
            </a:custGeom>
            <a:ln w="9525">
              <a:solidFill>
                <a:srgbClr val="40458C"/>
              </a:solidFill>
            </a:ln>
          </p:spPr>
          <p:txBody>
            <a:bodyPr wrap="square" lIns="0" tIns="0" rIns="0" bIns="0" rtlCol="0"/>
            <a:lstStyle/>
            <a:p/>
          </p:txBody>
        </p:sp>
        <p:sp>
          <p:nvSpPr>
            <p:cNvPr id="47" name="object 47" descr=""/>
            <p:cNvSpPr/>
            <p:nvPr/>
          </p:nvSpPr>
          <p:spPr>
            <a:xfrm>
              <a:off x="1261189" y="4775405"/>
              <a:ext cx="1127760" cy="142240"/>
            </a:xfrm>
            <a:custGeom>
              <a:avLst/>
              <a:gdLst/>
              <a:ahLst/>
              <a:cxnLst/>
              <a:rect l="l" t="t" r="r" b="b"/>
              <a:pathLst>
                <a:path w="1127760" h="142239">
                  <a:moveTo>
                    <a:pt x="1127490" y="0"/>
                  </a:moveTo>
                  <a:lnTo>
                    <a:pt x="0" y="0"/>
                  </a:lnTo>
                  <a:lnTo>
                    <a:pt x="0" y="142161"/>
                  </a:lnTo>
                  <a:lnTo>
                    <a:pt x="1127490" y="142161"/>
                  </a:lnTo>
                  <a:lnTo>
                    <a:pt x="1127490" y="0"/>
                  </a:lnTo>
                  <a:close/>
                </a:path>
              </a:pathLst>
            </a:custGeom>
            <a:solidFill>
              <a:srgbClr val="A9D18E"/>
            </a:solidFill>
          </p:spPr>
          <p:txBody>
            <a:bodyPr wrap="square" lIns="0" tIns="0" rIns="0" bIns="0" rtlCol="0"/>
            <a:lstStyle/>
            <a:p/>
          </p:txBody>
        </p:sp>
      </p:grpSp>
      <p:sp>
        <p:nvSpPr>
          <p:cNvPr id="48" name="object 48" descr=""/>
          <p:cNvSpPr txBox="1"/>
          <p:nvPr/>
        </p:nvSpPr>
        <p:spPr>
          <a:xfrm>
            <a:off x="2560768" y="4156964"/>
            <a:ext cx="330200"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游ゴシック"/>
                <a:cs typeface="游ゴシック"/>
              </a:rPr>
              <a:t>増資</a:t>
            </a:r>
            <a:endParaRPr sz="1200">
              <a:latin typeface="游ゴシック"/>
              <a:cs typeface="游ゴシック"/>
            </a:endParaRPr>
          </a:p>
        </p:txBody>
      </p:sp>
      <p:sp>
        <p:nvSpPr>
          <p:cNvPr id="49" name="object 49" descr=""/>
          <p:cNvSpPr txBox="1"/>
          <p:nvPr/>
        </p:nvSpPr>
        <p:spPr>
          <a:xfrm>
            <a:off x="1339928" y="4940300"/>
            <a:ext cx="93980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基本特許取得要求仕様整理</a:t>
            </a:r>
            <a:endParaRPr sz="1200">
              <a:latin typeface="游ゴシック"/>
              <a:cs typeface="游ゴシック"/>
            </a:endParaRPr>
          </a:p>
        </p:txBody>
      </p:sp>
      <p:grpSp>
        <p:nvGrpSpPr>
          <p:cNvPr id="50" name="object 50" descr=""/>
          <p:cNvGrpSpPr/>
          <p:nvPr/>
        </p:nvGrpSpPr>
        <p:grpSpPr>
          <a:xfrm>
            <a:off x="2385399" y="3913146"/>
            <a:ext cx="7943215" cy="1219835"/>
            <a:chOff x="2385399" y="3913146"/>
            <a:chExt cx="7943215" cy="1219835"/>
          </a:xfrm>
        </p:grpSpPr>
        <p:sp>
          <p:nvSpPr>
            <p:cNvPr id="51" name="object 51" descr=""/>
            <p:cNvSpPr/>
            <p:nvPr/>
          </p:nvSpPr>
          <p:spPr>
            <a:xfrm>
              <a:off x="2385399" y="5009649"/>
              <a:ext cx="6737984" cy="123189"/>
            </a:xfrm>
            <a:custGeom>
              <a:avLst/>
              <a:gdLst/>
              <a:ahLst/>
              <a:cxnLst/>
              <a:rect l="l" t="t" r="r" b="b"/>
              <a:pathLst>
                <a:path w="6737984" h="123189">
                  <a:moveTo>
                    <a:pt x="6737567" y="0"/>
                  </a:moveTo>
                  <a:lnTo>
                    <a:pt x="0" y="0"/>
                  </a:lnTo>
                  <a:lnTo>
                    <a:pt x="0" y="123070"/>
                  </a:lnTo>
                  <a:lnTo>
                    <a:pt x="6737567" y="123070"/>
                  </a:lnTo>
                  <a:lnTo>
                    <a:pt x="6737567" y="0"/>
                  </a:lnTo>
                  <a:close/>
                </a:path>
              </a:pathLst>
            </a:custGeom>
            <a:solidFill>
              <a:srgbClr val="A9D18E"/>
            </a:solidFill>
          </p:spPr>
          <p:txBody>
            <a:bodyPr wrap="square" lIns="0" tIns="0" rIns="0" bIns="0" rtlCol="0"/>
            <a:lstStyle/>
            <a:p/>
          </p:txBody>
        </p:sp>
        <p:sp>
          <p:nvSpPr>
            <p:cNvPr id="52" name="object 52" descr=""/>
            <p:cNvSpPr/>
            <p:nvPr/>
          </p:nvSpPr>
          <p:spPr>
            <a:xfrm>
              <a:off x="5734309" y="3917909"/>
              <a:ext cx="4467225" cy="139065"/>
            </a:xfrm>
            <a:custGeom>
              <a:avLst/>
              <a:gdLst/>
              <a:ahLst/>
              <a:cxnLst/>
              <a:rect l="l" t="t" r="r" b="b"/>
              <a:pathLst>
                <a:path w="4467225" h="139064">
                  <a:moveTo>
                    <a:pt x="4466629" y="0"/>
                  </a:moveTo>
                  <a:lnTo>
                    <a:pt x="0" y="0"/>
                  </a:lnTo>
                  <a:lnTo>
                    <a:pt x="0" y="139054"/>
                  </a:lnTo>
                  <a:lnTo>
                    <a:pt x="4466629" y="139054"/>
                  </a:lnTo>
                  <a:lnTo>
                    <a:pt x="4466629" y="0"/>
                  </a:lnTo>
                  <a:close/>
                </a:path>
              </a:pathLst>
            </a:custGeom>
            <a:solidFill>
              <a:srgbClr val="000000"/>
            </a:solidFill>
          </p:spPr>
          <p:txBody>
            <a:bodyPr wrap="square" lIns="0" tIns="0" rIns="0" bIns="0" rtlCol="0"/>
            <a:lstStyle/>
            <a:p/>
          </p:txBody>
        </p:sp>
        <p:sp>
          <p:nvSpPr>
            <p:cNvPr id="53" name="object 53" descr=""/>
            <p:cNvSpPr/>
            <p:nvPr/>
          </p:nvSpPr>
          <p:spPr>
            <a:xfrm>
              <a:off x="5734309" y="3917909"/>
              <a:ext cx="4467225" cy="139065"/>
            </a:xfrm>
            <a:custGeom>
              <a:avLst/>
              <a:gdLst/>
              <a:ahLst/>
              <a:cxnLst/>
              <a:rect l="l" t="t" r="r" b="b"/>
              <a:pathLst>
                <a:path w="4467225" h="139064">
                  <a:moveTo>
                    <a:pt x="0" y="0"/>
                  </a:moveTo>
                  <a:lnTo>
                    <a:pt x="4466630" y="0"/>
                  </a:lnTo>
                  <a:lnTo>
                    <a:pt x="4466630" y="139054"/>
                  </a:lnTo>
                  <a:lnTo>
                    <a:pt x="0" y="139054"/>
                  </a:lnTo>
                  <a:lnTo>
                    <a:pt x="0" y="0"/>
                  </a:lnTo>
                  <a:close/>
                </a:path>
              </a:pathLst>
            </a:custGeom>
            <a:ln w="9525">
              <a:solidFill>
                <a:srgbClr val="40458C"/>
              </a:solidFill>
            </a:ln>
          </p:spPr>
          <p:txBody>
            <a:bodyPr wrap="square" lIns="0" tIns="0" rIns="0" bIns="0" rtlCol="0"/>
            <a:lstStyle/>
            <a:p/>
          </p:txBody>
        </p:sp>
        <p:sp>
          <p:nvSpPr>
            <p:cNvPr id="54" name="object 54" descr=""/>
            <p:cNvSpPr/>
            <p:nvPr/>
          </p:nvSpPr>
          <p:spPr>
            <a:xfrm>
              <a:off x="10035408" y="4052910"/>
              <a:ext cx="288290" cy="216535"/>
            </a:xfrm>
            <a:custGeom>
              <a:avLst/>
              <a:gdLst/>
              <a:ahLst/>
              <a:cxnLst/>
              <a:rect l="l" t="t" r="r" b="b"/>
              <a:pathLst>
                <a:path w="288290" h="216535">
                  <a:moveTo>
                    <a:pt x="144016" y="0"/>
                  </a:moveTo>
                  <a:lnTo>
                    <a:pt x="0" y="216023"/>
                  </a:lnTo>
                  <a:lnTo>
                    <a:pt x="288032" y="216023"/>
                  </a:lnTo>
                  <a:lnTo>
                    <a:pt x="144016" y="0"/>
                  </a:lnTo>
                  <a:close/>
                </a:path>
              </a:pathLst>
            </a:custGeom>
            <a:solidFill>
              <a:srgbClr val="000000"/>
            </a:solidFill>
          </p:spPr>
          <p:txBody>
            <a:bodyPr wrap="square" lIns="0" tIns="0" rIns="0" bIns="0" rtlCol="0"/>
            <a:lstStyle/>
            <a:p/>
          </p:txBody>
        </p:sp>
        <p:sp>
          <p:nvSpPr>
            <p:cNvPr id="55" name="object 55" descr=""/>
            <p:cNvSpPr/>
            <p:nvPr/>
          </p:nvSpPr>
          <p:spPr>
            <a:xfrm>
              <a:off x="10035408" y="4052910"/>
              <a:ext cx="288290" cy="216535"/>
            </a:xfrm>
            <a:custGeom>
              <a:avLst/>
              <a:gdLst/>
              <a:ahLst/>
              <a:cxnLst/>
              <a:rect l="l" t="t" r="r" b="b"/>
              <a:pathLst>
                <a:path w="288290"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grpSp>
      <p:sp>
        <p:nvSpPr>
          <p:cNvPr id="56" name="object 56" descr=""/>
          <p:cNvSpPr txBox="1"/>
          <p:nvPr/>
        </p:nvSpPr>
        <p:spPr>
          <a:xfrm>
            <a:off x="6350930" y="4114292"/>
            <a:ext cx="3463925"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游ゴシック"/>
                <a:cs typeface="游ゴシック"/>
              </a:rPr>
              <a:t>B</a:t>
            </a:r>
            <a:r>
              <a:rPr dirty="0" sz="1200" spc="-20">
                <a:latin typeface="游ゴシック"/>
                <a:cs typeface="游ゴシック"/>
              </a:rPr>
              <a:t> </a:t>
            </a:r>
            <a:r>
              <a:rPr dirty="0" sz="1200">
                <a:latin typeface="游ゴシック"/>
                <a:cs typeface="游ゴシック"/>
              </a:rPr>
              <a:t>round</a:t>
            </a:r>
            <a:r>
              <a:rPr dirty="0" sz="1200" spc="-10">
                <a:latin typeface="游ゴシック"/>
                <a:cs typeface="游ゴシック"/>
              </a:rPr>
              <a:t> 出資者募集</a:t>
            </a:r>
            <a:r>
              <a:rPr dirty="0" sz="1200">
                <a:latin typeface="游ゴシック"/>
                <a:cs typeface="游ゴシック"/>
              </a:rPr>
              <a:t>（海外を含む、</a:t>
            </a:r>
            <a:r>
              <a:rPr dirty="0" sz="1200" spc="-10">
                <a:latin typeface="游ゴシック"/>
                <a:cs typeface="游ゴシック"/>
              </a:rPr>
              <a:t>200</a:t>
            </a:r>
            <a:r>
              <a:rPr dirty="0" sz="1200">
                <a:latin typeface="游ゴシック"/>
                <a:cs typeface="游ゴシック"/>
              </a:rPr>
              <a:t>億円規模</a:t>
            </a:r>
            <a:r>
              <a:rPr dirty="0" sz="1200" spc="-50">
                <a:latin typeface="游ゴシック"/>
                <a:cs typeface="游ゴシック"/>
              </a:rPr>
              <a:t>）</a:t>
            </a:r>
            <a:endParaRPr sz="1200">
              <a:latin typeface="游ゴシック"/>
              <a:cs typeface="游ゴシック"/>
            </a:endParaRPr>
          </a:p>
        </p:txBody>
      </p:sp>
      <p:sp>
        <p:nvSpPr>
          <p:cNvPr id="57" name="object 57" descr=""/>
          <p:cNvSpPr txBox="1"/>
          <p:nvPr/>
        </p:nvSpPr>
        <p:spPr>
          <a:xfrm>
            <a:off x="10348390" y="4050283"/>
            <a:ext cx="330200" cy="208279"/>
          </a:xfrm>
          <a:prstGeom prst="rect">
            <a:avLst/>
          </a:prstGeom>
        </p:spPr>
        <p:txBody>
          <a:bodyPr wrap="square" lIns="0" tIns="12700" rIns="0" bIns="0" rtlCol="0" vert="horz">
            <a:spAutoFit/>
          </a:bodyPr>
          <a:lstStyle/>
          <a:p>
            <a:pPr marL="12700">
              <a:lnSpc>
                <a:spcPct val="100000"/>
              </a:lnSpc>
              <a:spcBef>
                <a:spcPts val="100"/>
              </a:spcBef>
            </a:pPr>
            <a:r>
              <a:rPr dirty="0" sz="1200" spc="-25">
                <a:latin typeface="游ゴシック"/>
                <a:cs typeface="游ゴシック"/>
              </a:rPr>
              <a:t>増資</a:t>
            </a:r>
            <a:endParaRPr sz="1200">
              <a:latin typeface="游ゴシック"/>
              <a:cs typeface="游ゴシック"/>
            </a:endParaRPr>
          </a:p>
        </p:txBody>
      </p:sp>
      <p:sp>
        <p:nvSpPr>
          <p:cNvPr id="58" name="object 58" descr=""/>
          <p:cNvSpPr txBox="1"/>
          <p:nvPr/>
        </p:nvSpPr>
        <p:spPr>
          <a:xfrm>
            <a:off x="3611585" y="5156708"/>
            <a:ext cx="4300855"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游ゴシック"/>
                <a:cs typeface="游ゴシック"/>
              </a:rPr>
              <a:t>JMU</a:t>
            </a:r>
            <a:r>
              <a:rPr dirty="0" sz="1200" spc="-5">
                <a:latin typeface="游ゴシック"/>
                <a:cs typeface="游ゴシック"/>
              </a:rPr>
              <a:t>と共同で浮体構造設計、原⼦炉系配置設計、詳細特許取得</a:t>
            </a:r>
            <a:endParaRPr sz="1200">
              <a:latin typeface="游ゴシック"/>
              <a:cs typeface="游ゴシック"/>
            </a:endParaRPr>
          </a:p>
        </p:txBody>
      </p:sp>
      <p:sp>
        <p:nvSpPr>
          <p:cNvPr id="59" name="object 59" descr=""/>
          <p:cNvSpPr/>
          <p:nvPr/>
        </p:nvSpPr>
        <p:spPr>
          <a:xfrm>
            <a:off x="2228062" y="5446305"/>
            <a:ext cx="7015480" cy="216535"/>
          </a:xfrm>
          <a:custGeom>
            <a:avLst/>
            <a:gdLst/>
            <a:ahLst/>
            <a:cxnLst/>
            <a:rect l="l" t="t" r="r" b="b"/>
            <a:pathLst>
              <a:path w="7015480" h="216535">
                <a:moveTo>
                  <a:pt x="288023" y="216027"/>
                </a:moveTo>
                <a:lnTo>
                  <a:pt x="144005" y="0"/>
                </a:lnTo>
                <a:lnTo>
                  <a:pt x="0" y="216027"/>
                </a:lnTo>
                <a:lnTo>
                  <a:pt x="288023" y="216027"/>
                </a:lnTo>
                <a:close/>
              </a:path>
              <a:path w="7015480" h="216535">
                <a:moveTo>
                  <a:pt x="1430134" y="216027"/>
                </a:moveTo>
                <a:lnTo>
                  <a:pt x="1286116" y="0"/>
                </a:lnTo>
                <a:lnTo>
                  <a:pt x="1142098" y="216027"/>
                </a:lnTo>
                <a:lnTo>
                  <a:pt x="1430134" y="216027"/>
                </a:lnTo>
                <a:close/>
              </a:path>
              <a:path w="7015480" h="216535">
                <a:moveTo>
                  <a:pt x="2529205" y="216027"/>
                </a:moveTo>
                <a:lnTo>
                  <a:pt x="2385187" y="0"/>
                </a:lnTo>
                <a:lnTo>
                  <a:pt x="2241169" y="216027"/>
                </a:lnTo>
                <a:lnTo>
                  <a:pt x="2529205" y="216027"/>
                </a:lnTo>
                <a:close/>
              </a:path>
              <a:path w="7015480" h="216535">
                <a:moveTo>
                  <a:pt x="3626485" y="216027"/>
                </a:moveTo>
                <a:lnTo>
                  <a:pt x="3482467" y="0"/>
                </a:lnTo>
                <a:lnTo>
                  <a:pt x="3338449" y="216027"/>
                </a:lnTo>
                <a:lnTo>
                  <a:pt x="3626485" y="216027"/>
                </a:lnTo>
                <a:close/>
              </a:path>
              <a:path w="7015480" h="216535">
                <a:moveTo>
                  <a:pt x="4669980" y="216027"/>
                </a:moveTo>
                <a:lnTo>
                  <a:pt x="4525962" y="0"/>
                </a:lnTo>
                <a:lnTo>
                  <a:pt x="4381944" y="216027"/>
                </a:lnTo>
                <a:lnTo>
                  <a:pt x="4669980" y="216027"/>
                </a:lnTo>
                <a:close/>
              </a:path>
              <a:path w="7015480" h="216535">
                <a:moveTo>
                  <a:pt x="5885586" y="216027"/>
                </a:moveTo>
                <a:lnTo>
                  <a:pt x="5741568" y="0"/>
                </a:lnTo>
                <a:lnTo>
                  <a:pt x="5597550" y="216027"/>
                </a:lnTo>
                <a:lnTo>
                  <a:pt x="5885586" y="216027"/>
                </a:lnTo>
                <a:close/>
              </a:path>
              <a:path w="7015480" h="216535">
                <a:moveTo>
                  <a:pt x="7015137" y="216027"/>
                </a:moveTo>
                <a:lnTo>
                  <a:pt x="6871132" y="0"/>
                </a:lnTo>
                <a:lnTo>
                  <a:pt x="6727114" y="216027"/>
                </a:lnTo>
                <a:lnTo>
                  <a:pt x="7015137" y="216027"/>
                </a:lnTo>
                <a:close/>
              </a:path>
            </a:pathLst>
          </a:custGeom>
          <a:solidFill>
            <a:srgbClr val="A9D18E"/>
          </a:solidFill>
        </p:spPr>
        <p:txBody>
          <a:bodyPr wrap="square" lIns="0" tIns="0" rIns="0" bIns="0" rtlCol="0"/>
          <a:lstStyle/>
          <a:p/>
        </p:txBody>
      </p:sp>
      <p:sp>
        <p:nvSpPr>
          <p:cNvPr id="60" name="object 60" descr=""/>
          <p:cNvSpPr txBox="1"/>
          <p:nvPr/>
        </p:nvSpPr>
        <p:spPr>
          <a:xfrm>
            <a:off x="2505340" y="5449316"/>
            <a:ext cx="635000" cy="208279"/>
          </a:xfrm>
          <a:prstGeom prst="rect">
            <a:avLst/>
          </a:prstGeom>
        </p:spPr>
        <p:txBody>
          <a:bodyPr wrap="square" lIns="0" tIns="12700" rIns="0" bIns="0" rtlCol="0" vert="horz">
            <a:spAutoFit/>
          </a:bodyPr>
          <a:lstStyle/>
          <a:p>
            <a:pPr marL="12700">
              <a:lnSpc>
                <a:spcPct val="100000"/>
              </a:lnSpc>
              <a:spcBef>
                <a:spcPts val="100"/>
              </a:spcBef>
            </a:pPr>
            <a:r>
              <a:rPr dirty="0" sz="1200" spc="-15">
                <a:latin typeface="游ゴシック"/>
                <a:cs typeface="游ゴシック"/>
              </a:rPr>
              <a:t>仕様確認</a:t>
            </a:r>
            <a:endParaRPr sz="1200">
              <a:latin typeface="游ゴシック"/>
              <a:cs typeface="游ゴシック"/>
            </a:endParaRPr>
          </a:p>
        </p:txBody>
      </p:sp>
      <p:sp>
        <p:nvSpPr>
          <p:cNvPr id="61" name="object 61" descr=""/>
          <p:cNvSpPr txBox="1"/>
          <p:nvPr/>
        </p:nvSpPr>
        <p:spPr>
          <a:xfrm>
            <a:off x="3733505" y="5397500"/>
            <a:ext cx="52959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Design Review</a:t>
            </a:r>
            <a:endParaRPr sz="1200">
              <a:latin typeface="游ゴシック"/>
              <a:cs typeface="游ゴシック"/>
            </a:endParaRPr>
          </a:p>
        </p:txBody>
      </p:sp>
      <p:sp>
        <p:nvSpPr>
          <p:cNvPr id="62" name="object 62" descr=""/>
          <p:cNvSpPr txBox="1"/>
          <p:nvPr/>
        </p:nvSpPr>
        <p:spPr>
          <a:xfrm>
            <a:off x="4757273" y="5388355"/>
            <a:ext cx="52959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Design Review</a:t>
            </a:r>
            <a:endParaRPr sz="1200">
              <a:latin typeface="游ゴシック"/>
              <a:cs typeface="游ゴシック"/>
            </a:endParaRPr>
          </a:p>
        </p:txBody>
      </p:sp>
      <p:sp>
        <p:nvSpPr>
          <p:cNvPr id="63" name="object 63" descr=""/>
          <p:cNvSpPr txBox="1"/>
          <p:nvPr/>
        </p:nvSpPr>
        <p:spPr>
          <a:xfrm>
            <a:off x="5865312" y="5376164"/>
            <a:ext cx="529590" cy="388620"/>
          </a:xfrm>
          <a:prstGeom prst="rect">
            <a:avLst/>
          </a:prstGeom>
        </p:spPr>
        <p:txBody>
          <a:bodyPr wrap="square" lIns="0" tIns="20955" rIns="0" bIns="0" rtlCol="0" vert="horz">
            <a:spAutoFit/>
          </a:bodyPr>
          <a:lstStyle/>
          <a:p>
            <a:pPr marL="12700" marR="5080">
              <a:lnSpc>
                <a:spcPts val="1420"/>
              </a:lnSpc>
              <a:spcBef>
                <a:spcPts val="165"/>
              </a:spcBef>
            </a:pPr>
            <a:r>
              <a:rPr dirty="0" sz="1200" spc="-10">
                <a:latin typeface="游ゴシック"/>
                <a:cs typeface="游ゴシック"/>
              </a:rPr>
              <a:t>Design Review</a:t>
            </a:r>
            <a:endParaRPr sz="1200">
              <a:latin typeface="游ゴシック"/>
              <a:cs typeface="游ゴシック"/>
            </a:endParaRPr>
          </a:p>
        </p:txBody>
      </p:sp>
      <p:sp>
        <p:nvSpPr>
          <p:cNvPr id="64" name="object 64" descr=""/>
          <p:cNvSpPr txBox="1"/>
          <p:nvPr/>
        </p:nvSpPr>
        <p:spPr>
          <a:xfrm>
            <a:off x="6930318" y="5376164"/>
            <a:ext cx="529590" cy="388620"/>
          </a:xfrm>
          <a:prstGeom prst="rect">
            <a:avLst/>
          </a:prstGeom>
        </p:spPr>
        <p:txBody>
          <a:bodyPr wrap="square" lIns="0" tIns="20955" rIns="0" bIns="0" rtlCol="0" vert="horz">
            <a:spAutoFit/>
          </a:bodyPr>
          <a:lstStyle/>
          <a:p>
            <a:pPr marL="12700" marR="5080">
              <a:lnSpc>
                <a:spcPts val="1420"/>
              </a:lnSpc>
              <a:spcBef>
                <a:spcPts val="165"/>
              </a:spcBef>
            </a:pPr>
            <a:r>
              <a:rPr dirty="0" sz="1200" spc="-10">
                <a:latin typeface="游ゴシック"/>
                <a:cs typeface="游ゴシック"/>
              </a:rPr>
              <a:t>Design Review</a:t>
            </a:r>
            <a:endParaRPr sz="1200">
              <a:latin typeface="游ゴシック"/>
              <a:cs typeface="游ゴシック"/>
            </a:endParaRPr>
          </a:p>
        </p:txBody>
      </p:sp>
      <p:sp>
        <p:nvSpPr>
          <p:cNvPr id="65" name="object 65" descr=""/>
          <p:cNvSpPr txBox="1"/>
          <p:nvPr/>
        </p:nvSpPr>
        <p:spPr>
          <a:xfrm>
            <a:off x="8124418" y="5397500"/>
            <a:ext cx="529590" cy="388620"/>
          </a:xfrm>
          <a:prstGeom prst="rect">
            <a:avLst/>
          </a:prstGeom>
        </p:spPr>
        <p:txBody>
          <a:bodyPr wrap="square" lIns="0" tIns="20955" rIns="0" bIns="0" rtlCol="0" vert="horz">
            <a:spAutoFit/>
          </a:bodyPr>
          <a:lstStyle/>
          <a:p>
            <a:pPr marL="12700" marR="5080">
              <a:lnSpc>
                <a:spcPts val="1420"/>
              </a:lnSpc>
              <a:spcBef>
                <a:spcPts val="165"/>
              </a:spcBef>
            </a:pPr>
            <a:r>
              <a:rPr dirty="0" sz="1200" spc="-10">
                <a:latin typeface="游ゴシック"/>
                <a:cs typeface="游ゴシック"/>
              </a:rPr>
              <a:t>Design Review</a:t>
            </a:r>
            <a:endParaRPr sz="1200">
              <a:latin typeface="游ゴシック"/>
              <a:cs typeface="游ゴシック"/>
            </a:endParaRPr>
          </a:p>
        </p:txBody>
      </p:sp>
      <p:sp>
        <p:nvSpPr>
          <p:cNvPr id="66" name="object 66" descr=""/>
          <p:cNvSpPr txBox="1"/>
          <p:nvPr/>
        </p:nvSpPr>
        <p:spPr>
          <a:xfrm>
            <a:off x="9297002" y="5367020"/>
            <a:ext cx="52959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Design Review</a:t>
            </a:r>
            <a:endParaRPr sz="1200">
              <a:latin typeface="游ゴシック"/>
              <a:cs typeface="游ゴシック"/>
            </a:endParaRPr>
          </a:p>
        </p:txBody>
      </p:sp>
      <p:sp>
        <p:nvSpPr>
          <p:cNvPr id="67" name="object 67" descr=""/>
          <p:cNvSpPr/>
          <p:nvPr/>
        </p:nvSpPr>
        <p:spPr>
          <a:xfrm>
            <a:off x="2377922" y="5893574"/>
            <a:ext cx="7842884" cy="142875"/>
          </a:xfrm>
          <a:custGeom>
            <a:avLst/>
            <a:gdLst/>
            <a:ahLst/>
            <a:cxnLst/>
            <a:rect l="l" t="t" r="r" b="b"/>
            <a:pathLst>
              <a:path w="7842884" h="142875">
                <a:moveTo>
                  <a:pt x="7842313" y="0"/>
                </a:moveTo>
                <a:lnTo>
                  <a:pt x="1129550" y="0"/>
                </a:lnTo>
                <a:lnTo>
                  <a:pt x="1129550" y="4267"/>
                </a:lnTo>
                <a:lnTo>
                  <a:pt x="0" y="142798"/>
                </a:lnTo>
                <a:lnTo>
                  <a:pt x="1129550" y="142798"/>
                </a:lnTo>
                <a:lnTo>
                  <a:pt x="1140307" y="142798"/>
                </a:lnTo>
                <a:lnTo>
                  <a:pt x="7842313" y="142798"/>
                </a:lnTo>
                <a:lnTo>
                  <a:pt x="7842313" y="0"/>
                </a:lnTo>
                <a:close/>
              </a:path>
            </a:pathLst>
          </a:custGeom>
          <a:solidFill>
            <a:srgbClr val="76D6FF"/>
          </a:solidFill>
        </p:spPr>
        <p:txBody>
          <a:bodyPr wrap="square" lIns="0" tIns="0" rIns="0" bIns="0" rtlCol="0"/>
          <a:lstStyle/>
          <a:p/>
        </p:txBody>
      </p:sp>
      <p:sp>
        <p:nvSpPr>
          <p:cNvPr id="68" name="object 68" descr=""/>
          <p:cNvSpPr txBox="1"/>
          <p:nvPr/>
        </p:nvSpPr>
        <p:spPr>
          <a:xfrm>
            <a:off x="4162017" y="6061964"/>
            <a:ext cx="4597400" cy="208279"/>
          </a:xfrm>
          <a:prstGeom prst="rect">
            <a:avLst/>
          </a:prstGeom>
        </p:spPr>
        <p:txBody>
          <a:bodyPr wrap="square" lIns="0" tIns="12700" rIns="0" bIns="0" rtlCol="0" vert="horz">
            <a:spAutoFit/>
          </a:bodyPr>
          <a:lstStyle/>
          <a:p>
            <a:pPr marL="12700">
              <a:lnSpc>
                <a:spcPct val="100000"/>
              </a:lnSpc>
              <a:spcBef>
                <a:spcPts val="100"/>
              </a:spcBef>
            </a:pPr>
            <a:r>
              <a:rPr dirty="0" sz="1200" spc="-5">
                <a:latin typeface="游ゴシック"/>
                <a:cs typeface="游ゴシック"/>
              </a:rPr>
              <a:t>型式認定実施のための原⼦⼒規制庁、⽇本原⼦⼒研究機構との準備</a:t>
            </a:r>
            <a:endParaRPr sz="1200">
              <a:latin typeface="游ゴシック"/>
              <a:cs typeface="游ゴシック"/>
            </a:endParaRPr>
          </a:p>
        </p:txBody>
      </p:sp>
      <p:grpSp>
        <p:nvGrpSpPr>
          <p:cNvPr id="69" name="object 69" descr=""/>
          <p:cNvGrpSpPr/>
          <p:nvPr/>
        </p:nvGrpSpPr>
        <p:grpSpPr>
          <a:xfrm>
            <a:off x="1248370" y="4120157"/>
            <a:ext cx="8961120" cy="2388870"/>
            <a:chOff x="1248370" y="4120157"/>
            <a:chExt cx="8961120" cy="2388870"/>
          </a:xfrm>
        </p:grpSpPr>
        <p:sp>
          <p:nvSpPr>
            <p:cNvPr id="70" name="object 70" descr=""/>
            <p:cNvSpPr/>
            <p:nvPr/>
          </p:nvSpPr>
          <p:spPr>
            <a:xfrm>
              <a:off x="2226270" y="4124919"/>
              <a:ext cx="288290" cy="216535"/>
            </a:xfrm>
            <a:custGeom>
              <a:avLst/>
              <a:gdLst/>
              <a:ahLst/>
              <a:cxnLst/>
              <a:rect l="l" t="t" r="r" b="b"/>
              <a:pathLst>
                <a:path w="288289" h="216535">
                  <a:moveTo>
                    <a:pt x="144015" y="0"/>
                  </a:moveTo>
                  <a:lnTo>
                    <a:pt x="0" y="216023"/>
                  </a:lnTo>
                  <a:lnTo>
                    <a:pt x="288030" y="216023"/>
                  </a:lnTo>
                  <a:lnTo>
                    <a:pt x="144015" y="0"/>
                  </a:lnTo>
                  <a:close/>
                </a:path>
              </a:pathLst>
            </a:custGeom>
            <a:solidFill>
              <a:srgbClr val="000000"/>
            </a:solidFill>
          </p:spPr>
          <p:txBody>
            <a:bodyPr wrap="square" lIns="0" tIns="0" rIns="0" bIns="0" rtlCol="0"/>
            <a:lstStyle/>
            <a:p/>
          </p:txBody>
        </p:sp>
        <p:sp>
          <p:nvSpPr>
            <p:cNvPr id="71" name="object 71" descr=""/>
            <p:cNvSpPr/>
            <p:nvPr/>
          </p:nvSpPr>
          <p:spPr>
            <a:xfrm>
              <a:off x="2226270" y="4124919"/>
              <a:ext cx="288290" cy="216535"/>
            </a:xfrm>
            <a:custGeom>
              <a:avLst/>
              <a:gdLst/>
              <a:ahLst/>
              <a:cxnLst/>
              <a:rect l="l" t="t" r="r" b="b"/>
              <a:pathLst>
                <a:path w="288289"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sp>
          <p:nvSpPr>
            <p:cNvPr id="72" name="object 72" descr=""/>
            <p:cNvSpPr/>
            <p:nvPr/>
          </p:nvSpPr>
          <p:spPr>
            <a:xfrm>
              <a:off x="1248370" y="6498950"/>
              <a:ext cx="8961120" cy="0"/>
            </a:xfrm>
            <a:custGeom>
              <a:avLst/>
              <a:gdLst/>
              <a:ahLst/>
              <a:cxnLst/>
              <a:rect l="l" t="t" r="r" b="b"/>
              <a:pathLst>
                <a:path w="8961120" h="0">
                  <a:moveTo>
                    <a:pt x="0" y="0"/>
                  </a:moveTo>
                  <a:lnTo>
                    <a:pt x="8961120" y="1"/>
                  </a:lnTo>
                </a:path>
              </a:pathLst>
            </a:custGeom>
            <a:ln w="19050">
              <a:solidFill>
                <a:srgbClr val="BFBFBF"/>
              </a:solidFill>
            </a:ln>
          </p:spPr>
          <p:txBody>
            <a:bodyPr wrap="square" lIns="0" tIns="0" rIns="0" bIns="0" rtlCol="0"/>
            <a:lstStyle/>
            <a:p/>
          </p:txBody>
        </p:sp>
      </p:grpSp>
      <p:sp>
        <p:nvSpPr>
          <p:cNvPr id="73" name="object 73"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74" name="object 74"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75" name="object 75"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42</a:t>
            </a:r>
            <a:r>
              <a:rPr dirty="0" spc="-10"/>
              <a:t>/47</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6497" y="1988347"/>
            <a:ext cx="9678670" cy="4879340"/>
            <a:chOff x="86497" y="1988347"/>
            <a:chExt cx="9678670" cy="4879340"/>
          </a:xfrm>
        </p:grpSpPr>
        <p:sp>
          <p:nvSpPr>
            <p:cNvPr id="3" name="object 3" descr=""/>
            <p:cNvSpPr/>
            <p:nvPr/>
          </p:nvSpPr>
          <p:spPr>
            <a:xfrm>
              <a:off x="1095499" y="2632373"/>
              <a:ext cx="0" cy="4225925"/>
            </a:xfrm>
            <a:custGeom>
              <a:avLst/>
              <a:gdLst/>
              <a:ahLst/>
              <a:cxnLst/>
              <a:rect l="l" t="t" r="r" b="b"/>
              <a:pathLst>
                <a:path w="0" h="4225925">
                  <a:moveTo>
                    <a:pt x="0" y="3007807"/>
                  </a:moveTo>
                  <a:lnTo>
                    <a:pt x="0" y="4225626"/>
                  </a:lnTo>
                </a:path>
                <a:path w="0" h="4225925">
                  <a:moveTo>
                    <a:pt x="0" y="0"/>
                  </a:moveTo>
                  <a:lnTo>
                    <a:pt x="0" y="2361476"/>
                  </a:lnTo>
                </a:path>
              </a:pathLst>
            </a:custGeom>
            <a:ln w="19050">
              <a:solidFill>
                <a:srgbClr val="BFBFBF"/>
              </a:solidFill>
            </a:ln>
          </p:spPr>
          <p:txBody>
            <a:bodyPr wrap="square" lIns="0" tIns="0" rIns="0" bIns="0" rtlCol="0"/>
            <a:lstStyle/>
            <a:p/>
          </p:txBody>
        </p:sp>
        <p:sp>
          <p:nvSpPr>
            <p:cNvPr id="4" name="object 4" descr=""/>
            <p:cNvSpPr/>
            <p:nvPr/>
          </p:nvSpPr>
          <p:spPr>
            <a:xfrm>
              <a:off x="1085974" y="2015166"/>
              <a:ext cx="19050" cy="0"/>
            </a:xfrm>
            <a:custGeom>
              <a:avLst/>
              <a:gdLst/>
              <a:ahLst/>
              <a:cxnLst/>
              <a:rect l="l" t="t" r="r" b="b"/>
              <a:pathLst>
                <a:path w="19050" h="0">
                  <a:moveTo>
                    <a:pt x="0" y="0"/>
                  </a:moveTo>
                  <a:lnTo>
                    <a:pt x="19050" y="0"/>
                  </a:lnTo>
                </a:path>
              </a:pathLst>
            </a:custGeom>
            <a:ln w="10016">
              <a:solidFill>
                <a:srgbClr val="BFBFBF"/>
              </a:solidFill>
            </a:ln>
          </p:spPr>
          <p:txBody>
            <a:bodyPr wrap="square" lIns="0" tIns="0" rIns="0" bIns="0" rtlCol="0"/>
            <a:lstStyle/>
            <a:p/>
          </p:txBody>
        </p:sp>
        <p:sp>
          <p:nvSpPr>
            <p:cNvPr id="5" name="object 5" descr=""/>
            <p:cNvSpPr/>
            <p:nvPr/>
          </p:nvSpPr>
          <p:spPr>
            <a:xfrm>
              <a:off x="2182456" y="1993109"/>
              <a:ext cx="0" cy="4865370"/>
            </a:xfrm>
            <a:custGeom>
              <a:avLst/>
              <a:gdLst/>
              <a:ahLst/>
              <a:cxnLst/>
              <a:rect l="l" t="t" r="r" b="b"/>
              <a:pathLst>
                <a:path w="0" h="4865370">
                  <a:moveTo>
                    <a:pt x="0" y="639263"/>
                  </a:moveTo>
                  <a:lnTo>
                    <a:pt x="0" y="862213"/>
                  </a:lnTo>
                </a:path>
                <a:path w="0" h="4865370">
                  <a:moveTo>
                    <a:pt x="0" y="0"/>
                  </a:moveTo>
                  <a:lnTo>
                    <a:pt x="0" y="27065"/>
                  </a:lnTo>
                </a:path>
                <a:path w="0" h="4865370">
                  <a:moveTo>
                    <a:pt x="0" y="1367730"/>
                  </a:moveTo>
                  <a:lnTo>
                    <a:pt x="0" y="1819714"/>
                  </a:lnTo>
                </a:path>
                <a:path w="0" h="4865370">
                  <a:moveTo>
                    <a:pt x="0" y="2111453"/>
                  </a:moveTo>
                  <a:lnTo>
                    <a:pt x="0" y="4864890"/>
                  </a:lnTo>
                </a:path>
              </a:pathLst>
            </a:custGeom>
            <a:ln w="9525">
              <a:solidFill>
                <a:srgbClr val="BFBFBF"/>
              </a:solidFill>
            </a:ln>
          </p:spPr>
          <p:txBody>
            <a:bodyPr wrap="square" lIns="0" tIns="0" rIns="0" bIns="0" rtlCol="0"/>
            <a:lstStyle/>
            <a:p/>
          </p:txBody>
        </p:sp>
        <p:sp>
          <p:nvSpPr>
            <p:cNvPr id="6" name="object 6" descr=""/>
            <p:cNvSpPr/>
            <p:nvPr/>
          </p:nvSpPr>
          <p:spPr>
            <a:xfrm>
              <a:off x="3302924" y="2637605"/>
              <a:ext cx="0" cy="1175385"/>
            </a:xfrm>
            <a:custGeom>
              <a:avLst/>
              <a:gdLst/>
              <a:ahLst/>
              <a:cxnLst/>
              <a:rect l="l" t="t" r="r" b="b"/>
              <a:pathLst>
                <a:path w="0" h="1175385">
                  <a:moveTo>
                    <a:pt x="0" y="0"/>
                  </a:moveTo>
                  <a:lnTo>
                    <a:pt x="0" y="1175218"/>
                  </a:lnTo>
                </a:path>
              </a:pathLst>
            </a:custGeom>
            <a:ln w="9525">
              <a:solidFill>
                <a:srgbClr val="BFBFBF"/>
              </a:solidFill>
            </a:ln>
          </p:spPr>
          <p:txBody>
            <a:bodyPr wrap="square" lIns="0" tIns="0" rIns="0" bIns="0" rtlCol="0"/>
            <a:lstStyle/>
            <a:p/>
          </p:txBody>
        </p:sp>
        <p:sp>
          <p:nvSpPr>
            <p:cNvPr id="7" name="object 7" descr=""/>
            <p:cNvSpPr/>
            <p:nvPr/>
          </p:nvSpPr>
          <p:spPr>
            <a:xfrm>
              <a:off x="3302924" y="2020881"/>
              <a:ext cx="0" cy="12065"/>
            </a:xfrm>
            <a:custGeom>
              <a:avLst/>
              <a:gdLst/>
              <a:ahLst/>
              <a:cxnLst/>
              <a:rect l="l" t="t" r="r" b="b"/>
              <a:pathLst>
                <a:path w="0" h="12064">
                  <a:moveTo>
                    <a:pt x="0" y="0"/>
                  </a:moveTo>
                  <a:lnTo>
                    <a:pt x="0" y="11882"/>
                  </a:lnTo>
                </a:path>
              </a:pathLst>
            </a:custGeom>
            <a:ln w="9525">
              <a:solidFill>
                <a:srgbClr val="BFBFBF"/>
              </a:solidFill>
            </a:ln>
          </p:spPr>
          <p:txBody>
            <a:bodyPr wrap="square" lIns="0" tIns="0" rIns="0" bIns="0" rtlCol="0"/>
            <a:lstStyle/>
            <a:p/>
          </p:txBody>
        </p:sp>
        <p:sp>
          <p:nvSpPr>
            <p:cNvPr id="8" name="object 8" descr=""/>
            <p:cNvSpPr/>
            <p:nvPr/>
          </p:nvSpPr>
          <p:spPr>
            <a:xfrm>
              <a:off x="3302924" y="4104563"/>
              <a:ext cx="0" cy="2753995"/>
            </a:xfrm>
            <a:custGeom>
              <a:avLst/>
              <a:gdLst/>
              <a:ahLst/>
              <a:cxnLst/>
              <a:rect l="l" t="t" r="r" b="b"/>
              <a:pathLst>
                <a:path w="0" h="2753995">
                  <a:moveTo>
                    <a:pt x="0" y="1600401"/>
                  </a:moveTo>
                  <a:lnTo>
                    <a:pt x="0" y="2753436"/>
                  </a:lnTo>
                </a:path>
                <a:path w="0" h="2753995">
                  <a:moveTo>
                    <a:pt x="0" y="0"/>
                  </a:moveTo>
                  <a:lnTo>
                    <a:pt x="0" y="851625"/>
                  </a:lnTo>
                </a:path>
              </a:pathLst>
            </a:custGeom>
            <a:ln w="9525">
              <a:solidFill>
                <a:srgbClr val="BFBFBF"/>
              </a:solidFill>
            </a:ln>
          </p:spPr>
          <p:txBody>
            <a:bodyPr wrap="square" lIns="0" tIns="0" rIns="0" bIns="0" rtlCol="0"/>
            <a:lstStyle/>
            <a:p/>
          </p:txBody>
        </p:sp>
        <p:sp>
          <p:nvSpPr>
            <p:cNvPr id="9" name="object 9" descr=""/>
            <p:cNvSpPr/>
            <p:nvPr/>
          </p:nvSpPr>
          <p:spPr>
            <a:xfrm>
              <a:off x="6639076" y="2624281"/>
              <a:ext cx="0" cy="4234180"/>
            </a:xfrm>
            <a:custGeom>
              <a:avLst/>
              <a:gdLst/>
              <a:ahLst/>
              <a:cxnLst/>
              <a:rect l="l" t="t" r="r" b="b"/>
              <a:pathLst>
                <a:path w="0" h="4234180">
                  <a:moveTo>
                    <a:pt x="0" y="498190"/>
                  </a:moveTo>
                  <a:lnTo>
                    <a:pt x="0" y="534405"/>
                  </a:lnTo>
                </a:path>
                <a:path w="0" h="4234180">
                  <a:moveTo>
                    <a:pt x="0" y="0"/>
                  </a:moveTo>
                  <a:lnTo>
                    <a:pt x="0" y="227070"/>
                  </a:lnTo>
                </a:path>
                <a:path w="0" h="4234180">
                  <a:moveTo>
                    <a:pt x="0" y="805525"/>
                  </a:moveTo>
                  <a:lnTo>
                    <a:pt x="0" y="4233718"/>
                  </a:lnTo>
                </a:path>
              </a:pathLst>
            </a:custGeom>
            <a:ln w="19050">
              <a:solidFill>
                <a:srgbClr val="BFBFBF"/>
              </a:solidFill>
            </a:ln>
          </p:spPr>
          <p:txBody>
            <a:bodyPr wrap="square" lIns="0" tIns="0" rIns="0" bIns="0" rtlCol="0"/>
            <a:lstStyle/>
            <a:p/>
          </p:txBody>
        </p:sp>
        <p:sp>
          <p:nvSpPr>
            <p:cNvPr id="10" name="object 10" descr=""/>
            <p:cNvSpPr/>
            <p:nvPr/>
          </p:nvSpPr>
          <p:spPr>
            <a:xfrm>
              <a:off x="4399667" y="2637605"/>
              <a:ext cx="0" cy="4220845"/>
            </a:xfrm>
            <a:custGeom>
              <a:avLst/>
              <a:gdLst/>
              <a:ahLst/>
              <a:cxnLst/>
              <a:rect l="l" t="t" r="r" b="b"/>
              <a:pathLst>
                <a:path w="0" h="4220845">
                  <a:moveTo>
                    <a:pt x="0" y="710624"/>
                  </a:moveTo>
                  <a:lnTo>
                    <a:pt x="0" y="1175218"/>
                  </a:lnTo>
                </a:path>
                <a:path w="0" h="4220845">
                  <a:moveTo>
                    <a:pt x="0" y="0"/>
                  </a:moveTo>
                  <a:lnTo>
                    <a:pt x="0" y="217904"/>
                  </a:lnTo>
                </a:path>
                <a:path w="0" h="4220845">
                  <a:moveTo>
                    <a:pt x="0" y="1466957"/>
                  </a:moveTo>
                  <a:lnTo>
                    <a:pt x="0" y="4220394"/>
                  </a:lnTo>
                </a:path>
              </a:pathLst>
            </a:custGeom>
            <a:ln w="9525">
              <a:solidFill>
                <a:srgbClr val="BFBFBF"/>
              </a:solidFill>
            </a:ln>
          </p:spPr>
          <p:txBody>
            <a:bodyPr wrap="square" lIns="0" tIns="0" rIns="0" bIns="0" rtlCol="0"/>
            <a:lstStyle/>
            <a:p/>
          </p:txBody>
        </p:sp>
        <p:sp>
          <p:nvSpPr>
            <p:cNvPr id="11" name="object 11" descr=""/>
            <p:cNvSpPr/>
            <p:nvPr/>
          </p:nvSpPr>
          <p:spPr>
            <a:xfrm>
              <a:off x="5490359" y="2069489"/>
              <a:ext cx="0" cy="4788535"/>
            </a:xfrm>
            <a:custGeom>
              <a:avLst/>
              <a:gdLst/>
              <a:ahLst/>
              <a:cxnLst/>
              <a:rect l="l" t="t" r="r" b="b"/>
              <a:pathLst>
                <a:path w="0" h="4788534">
                  <a:moveTo>
                    <a:pt x="0" y="1052982"/>
                  </a:moveTo>
                  <a:lnTo>
                    <a:pt x="0" y="2868763"/>
                  </a:lnTo>
                </a:path>
                <a:path w="0" h="4788534">
                  <a:moveTo>
                    <a:pt x="0" y="0"/>
                  </a:moveTo>
                  <a:lnTo>
                    <a:pt x="0" y="781862"/>
                  </a:lnTo>
                </a:path>
                <a:path w="0" h="4788534">
                  <a:moveTo>
                    <a:pt x="0" y="3586720"/>
                  </a:moveTo>
                  <a:lnTo>
                    <a:pt x="0" y="4788510"/>
                  </a:lnTo>
                </a:path>
              </a:pathLst>
            </a:custGeom>
            <a:ln w="9525">
              <a:solidFill>
                <a:srgbClr val="BFBFBF"/>
              </a:solidFill>
            </a:ln>
          </p:spPr>
          <p:txBody>
            <a:bodyPr wrap="square" lIns="0" tIns="0" rIns="0" bIns="0" rtlCol="0"/>
            <a:lstStyle/>
            <a:p/>
          </p:txBody>
        </p:sp>
        <p:sp>
          <p:nvSpPr>
            <p:cNvPr id="12" name="object 12" descr=""/>
            <p:cNvSpPr/>
            <p:nvPr/>
          </p:nvSpPr>
          <p:spPr>
            <a:xfrm>
              <a:off x="7705201" y="2624281"/>
              <a:ext cx="0" cy="4234180"/>
            </a:xfrm>
            <a:custGeom>
              <a:avLst/>
              <a:gdLst/>
              <a:ahLst/>
              <a:cxnLst/>
              <a:rect l="l" t="t" r="r" b="b"/>
              <a:pathLst>
                <a:path w="0" h="4234180">
                  <a:moveTo>
                    <a:pt x="0" y="3067719"/>
                  </a:moveTo>
                  <a:lnTo>
                    <a:pt x="0" y="4233719"/>
                  </a:lnTo>
                </a:path>
                <a:path w="0" h="4234180">
                  <a:moveTo>
                    <a:pt x="0" y="805525"/>
                  </a:moveTo>
                  <a:lnTo>
                    <a:pt x="0" y="2317747"/>
                  </a:lnTo>
                </a:path>
                <a:path w="0" h="4234180">
                  <a:moveTo>
                    <a:pt x="0" y="0"/>
                  </a:moveTo>
                  <a:lnTo>
                    <a:pt x="0" y="534405"/>
                  </a:lnTo>
                </a:path>
              </a:pathLst>
            </a:custGeom>
            <a:ln w="9525">
              <a:solidFill>
                <a:srgbClr val="BFBFBF"/>
              </a:solidFill>
            </a:ln>
          </p:spPr>
          <p:txBody>
            <a:bodyPr wrap="square" lIns="0" tIns="0" rIns="0" bIns="0" rtlCol="0"/>
            <a:lstStyle/>
            <a:p/>
          </p:txBody>
        </p:sp>
        <p:sp>
          <p:nvSpPr>
            <p:cNvPr id="13" name="object 13" descr=""/>
            <p:cNvSpPr/>
            <p:nvPr/>
          </p:nvSpPr>
          <p:spPr>
            <a:xfrm>
              <a:off x="8819370" y="2624281"/>
              <a:ext cx="0" cy="4234180"/>
            </a:xfrm>
            <a:custGeom>
              <a:avLst/>
              <a:gdLst/>
              <a:ahLst/>
              <a:cxnLst/>
              <a:rect l="l" t="t" r="r" b="b"/>
              <a:pathLst>
                <a:path w="0" h="4234180">
                  <a:moveTo>
                    <a:pt x="0" y="805525"/>
                  </a:moveTo>
                  <a:lnTo>
                    <a:pt x="0" y="2317747"/>
                  </a:lnTo>
                </a:path>
                <a:path w="0" h="4234180">
                  <a:moveTo>
                    <a:pt x="0" y="0"/>
                  </a:moveTo>
                  <a:lnTo>
                    <a:pt x="0" y="534405"/>
                  </a:lnTo>
                </a:path>
                <a:path w="0" h="4234180">
                  <a:moveTo>
                    <a:pt x="0" y="3067719"/>
                  </a:moveTo>
                  <a:lnTo>
                    <a:pt x="0" y="4233718"/>
                  </a:lnTo>
                </a:path>
              </a:pathLst>
            </a:custGeom>
            <a:ln w="9525">
              <a:solidFill>
                <a:srgbClr val="BFBFBF"/>
              </a:solidFill>
            </a:ln>
          </p:spPr>
          <p:txBody>
            <a:bodyPr wrap="square" lIns="0" tIns="0" rIns="0" bIns="0" rtlCol="0"/>
            <a:lstStyle/>
            <a:p/>
          </p:txBody>
        </p:sp>
        <p:sp>
          <p:nvSpPr>
            <p:cNvPr id="14" name="object 14" descr=""/>
            <p:cNvSpPr/>
            <p:nvPr/>
          </p:nvSpPr>
          <p:spPr>
            <a:xfrm>
              <a:off x="9755254" y="2119672"/>
              <a:ext cx="0" cy="4738370"/>
            </a:xfrm>
            <a:custGeom>
              <a:avLst/>
              <a:gdLst/>
              <a:ahLst/>
              <a:cxnLst/>
              <a:rect l="l" t="t" r="r" b="b"/>
              <a:pathLst>
                <a:path w="0" h="4738370">
                  <a:moveTo>
                    <a:pt x="0" y="1302408"/>
                  </a:moveTo>
                  <a:lnTo>
                    <a:pt x="0" y="2822355"/>
                  </a:lnTo>
                </a:path>
                <a:path w="0" h="4738370">
                  <a:moveTo>
                    <a:pt x="0" y="0"/>
                  </a:moveTo>
                  <a:lnTo>
                    <a:pt x="0" y="1043867"/>
                  </a:lnTo>
                </a:path>
                <a:path w="0" h="4738370">
                  <a:moveTo>
                    <a:pt x="0" y="3572327"/>
                  </a:moveTo>
                  <a:lnTo>
                    <a:pt x="0" y="4738326"/>
                  </a:lnTo>
                </a:path>
              </a:pathLst>
            </a:custGeom>
            <a:ln w="19050">
              <a:solidFill>
                <a:srgbClr val="BFBFBF"/>
              </a:solidFill>
            </a:ln>
          </p:spPr>
          <p:txBody>
            <a:bodyPr wrap="square" lIns="0" tIns="0" rIns="0" bIns="0" rtlCol="0"/>
            <a:lstStyle/>
            <a:p/>
          </p:txBody>
        </p:sp>
        <p:sp>
          <p:nvSpPr>
            <p:cNvPr id="15" name="object 15" descr=""/>
            <p:cNvSpPr/>
            <p:nvPr/>
          </p:nvSpPr>
          <p:spPr>
            <a:xfrm>
              <a:off x="1060373" y="2020175"/>
              <a:ext cx="2195830" cy="612775"/>
            </a:xfrm>
            <a:custGeom>
              <a:avLst/>
              <a:gdLst/>
              <a:ahLst/>
              <a:cxnLst/>
              <a:rect l="l" t="t" r="r" b="b"/>
              <a:pathLst>
                <a:path w="2195829" h="612775">
                  <a:moveTo>
                    <a:pt x="2195443" y="0"/>
                  </a:moveTo>
                  <a:lnTo>
                    <a:pt x="0" y="0"/>
                  </a:lnTo>
                  <a:lnTo>
                    <a:pt x="0" y="612198"/>
                  </a:lnTo>
                  <a:lnTo>
                    <a:pt x="2195443" y="612198"/>
                  </a:lnTo>
                  <a:lnTo>
                    <a:pt x="2195443" y="0"/>
                  </a:lnTo>
                  <a:close/>
                </a:path>
              </a:pathLst>
            </a:custGeom>
            <a:solidFill>
              <a:srgbClr val="A9D18E"/>
            </a:solidFill>
          </p:spPr>
          <p:txBody>
            <a:bodyPr wrap="square" lIns="0" tIns="0" rIns="0" bIns="0" rtlCol="0"/>
            <a:lstStyle/>
            <a:p/>
          </p:txBody>
        </p:sp>
        <p:sp>
          <p:nvSpPr>
            <p:cNvPr id="16" name="object 16" descr=""/>
            <p:cNvSpPr/>
            <p:nvPr/>
          </p:nvSpPr>
          <p:spPr>
            <a:xfrm>
              <a:off x="1060373" y="2020175"/>
              <a:ext cx="2195830" cy="612775"/>
            </a:xfrm>
            <a:custGeom>
              <a:avLst/>
              <a:gdLst/>
              <a:ahLst/>
              <a:cxnLst/>
              <a:rect l="l" t="t" r="r" b="b"/>
              <a:pathLst>
                <a:path w="2195829" h="612775">
                  <a:moveTo>
                    <a:pt x="0" y="0"/>
                  </a:moveTo>
                  <a:lnTo>
                    <a:pt x="2195444" y="0"/>
                  </a:lnTo>
                  <a:lnTo>
                    <a:pt x="2195444" y="612198"/>
                  </a:lnTo>
                  <a:lnTo>
                    <a:pt x="0" y="612198"/>
                  </a:lnTo>
                  <a:lnTo>
                    <a:pt x="0" y="0"/>
                  </a:lnTo>
                  <a:close/>
                </a:path>
              </a:pathLst>
            </a:custGeom>
            <a:ln w="3175">
              <a:solidFill>
                <a:srgbClr val="000000"/>
              </a:solidFill>
            </a:ln>
          </p:spPr>
          <p:txBody>
            <a:bodyPr wrap="square" lIns="0" tIns="0" rIns="0" bIns="0" rtlCol="0"/>
            <a:lstStyle/>
            <a:p/>
          </p:txBody>
        </p:sp>
      </p:grpSp>
      <p:sp>
        <p:nvSpPr>
          <p:cNvPr id="17" name="object 17"/>
          <p:cNvSpPr txBox="1">
            <a:spLocks noGrp="1"/>
          </p:cNvSpPr>
          <p:nvPr>
            <p:ph type="title"/>
          </p:nvPr>
        </p:nvSpPr>
        <p:spPr>
          <a:xfrm>
            <a:off x="3015903" y="138683"/>
            <a:ext cx="61214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初号基の運転までのスケジュール</a:t>
            </a:r>
          </a:p>
        </p:txBody>
      </p:sp>
      <p:sp>
        <p:nvSpPr>
          <p:cNvPr id="18" name="object 18" descr=""/>
          <p:cNvSpPr txBox="1"/>
          <p:nvPr/>
        </p:nvSpPr>
        <p:spPr>
          <a:xfrm>
            <a:off x="908540" y="1628140"/>
            <a:ext cx="341630"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游ゴシック"/>
                <a:cs typeface="游ゴシック"/>
              </a:rPr>
              <a:t>0</a:t>
            </a:r>
            <a:r>
              <a:rPr dirty="0" sz="1600" spc="-50">
                <a:latin typeface="游ゴシック"/>
                <a:cs typeface="游ゴシック"/>
              </a:rPr>
              <a:t>年</a:t>
            </a:r>
            <a:endParaRPr sz="1600">
              <a:latin typeface="游ゴシック"/>
              <a:cs typeface="游ゴシック"/>
            </a:endParaRPr>
          </a:p>
        </p:txBody>
      </p:sp>
      <p:sp>
        <p:nvSpPr>
          <p:cNvPr id="19" name="object 19" descr=""/>
          <p:cNvSpPr txBox="1"/>
          <p:nvPr/>
        </p:nvSpPr>
        <p:spPr>
          <a:xfrm>
            <a:off x="2082863" y="1676908"/>
            <a:ext cx="6838315" cy="269240"/>
          </a:xfrm>
          <a:prstGeom prst="rect">
            <a:avLst/>
          </a:prstGeom>
        </p:spPr>
        <p:txBody>
          <a:bodyPr wrap="square" lIns="0" tIns="12700" rIns="0" bIns="0" rtlCol="0" vert="horz">
            <a:spAutoFit/>
          </a:bodyPr>
          <a:lstStyle/>
          <a:p>
            <a:pPr marL="50800">
              <a:lnSpc>
                <a:spcPct val="100000"/>
              </a:lnSpc>
              <a:spcBef>
                <a:spcPts val="100"/>
              </a:spcBef>
              <a:tabLst>
                <a:tab pos="1163320" algn="l"/>
                <a:tab pos="2259965" algn="l"/>
                <a:tab pos="3350895" algn="l"/>
                <a:tab pos="4499610" algn="l"/>
                <a:tab pos="5551170" algn="l"/>
                <a:tab pos="6686550" algn="l"/>
              </a:tabLst>
            </a:pPr>
            <a:r>
              <a:rPr dirty="0" sz="1600" spc="-50">
                <a:latin typeface="游ゴシック"/>
                <a:cs typeface="游ゴシック"/>
              </a:rPr>
              <a:t>1</a:t>
            </a:r>
            <a:r>
              <a:rPr dirty="0" sz="1600">
                <a:latin typeface="游ゴシック"/>
                <a:cs typeface="游ゴシック"/>
              </a:rPr>
              <a:t>	</a:t>
            </a:r>
            <a:r>
              <a:rPr dirty="0" baseline="5208" sz="2400" spc="-75">
                <a:latin typeface="游ゴシック"/>
                <a:cs typeface="游ゴシック"/>
              </a:rPr>
              <a:t>2</a:t>
            </a:r>
            <a:r>
              <a:rPr dirty="0" baseline="5208" sz="2400">
                <a:latin typeface="游ゴシック"/>
                <a:cs typeface="游ゴシック"/>
              </a:rPr>
              <a:t>	</a:t>
            </a:r>
            <a:r>
              <a:rPr dirty="0" sz="1600" spc="-50">
                <a:latin typeface="游ゴシック"/>
                <a:cs typeface="游ゴシック"/>
              </a:rPr>
              <a:t>3</a:t>
            </a:r>
            <a:r>
              <a:rPr dirty="0" sz="1600">
                <a:latin typeface="游ゴシック"/>
                <a:cs typeface="游ゴシック"/>
              </a:rPr>
              <a:t>	</a:t>
            </a:r>
            <a:r>
              <a:rPr dirty="0" sz="1600" spc="-50">
                <a:latin typeface="游ゴシック"/>
                <a:cs typeface="游ゴシック"/>
              </a:rPr>
              <a:t>4</a:t>
            </a:r>
            <a:r>
              <a:rPr dirty="0" sz="1600">
                <a:latin typeface="游ゴシック"/>
                <a:cs typeface="游ゴシック"/>
              </a:rPr>
              <a:t>	</a:t>
            </a:r>
            <a:r>
              <a:rPr dirty="0" sz="1600" spc="-50">
                <a:latin typeface="游ゴシック"/>
                <a:cs typeface="游ゴシック"/>
              </a:rPr>
              <a:t>5</a:t>
            </a:r>
            <a:r>
              <a:rPr dirty="0" sz="1600">
                <a:latin typeface="游ゴシック"/>
                <a:cs typeface="游ゴシック"/>
              </a:rPr>
              <a:t>	</a:t>
            </a:r>
            <a:r>
              <a:rPr dirty="0" baseline="6944" sz="2400" spc="-75">
                <a:latin typeface="游ゴシック"/>
                <a:cs typeface="游ゴシック"/>
              </a:rPr>
              <a:t>6</a:t>
            </a:r>
            <a:r>
              <a:rPr dirty="0" baseline="6944" sz="2400">
                <a:latin typeface="游ゴシック"/>
                <a:cs typeface="游ゴシック"/>
              </a:rPr>
              <a:t>	</a:t>
            </a:r>
            <a:r>
              <a:rPr dirty="0" baseline="1736" sz="2400" spc="-75">
                <a:latin typeface="游ゴシック"/>
                <a:cs typeface="游ゴシック"/>
              </a:rPr>
              <a:t>7</a:t>
            </a:r>
            <a:endParaRPr baseline="1736" sz="2400">
              <a:latin typeface="游ゴシック"/>
              <a:cs typeface="游ゴシック"/>
            </a:endParaRPr>
          </a:p>
        </p:txBody>
      </p:sp>
      <p:sp>
        <p:nvSpPr>
          <p:cNvPr id="20" name="object 20" descr=""/>
          <p:cNvSpPr txBox="1"/>
          <p:nvPr/>
        </p:nvSpPr>
        <p:spPr>
          <a:xfrm>
            <a:off x="9662824" y="1652523"/>
            <a:ext cx="138430" cy="269240"/>
          </a:xfrm>
          <a:prstGeom prst="rect">
            <a:avLst/>
          </a:prstGeom>
        </p:spPr>
        <p:txBody>
          <a:bodyPr wrap="square" lIns="0" tIns="12700" rIns="0" bIns="0" rtlCol="0" vert="horz">
            <a:spAutoFit/>
          </a:bodyPr>
          <a:lstStyle/>
          <a:p>
            <a:pPr marL="12700">
              <a:lnSpc>
                <a:spcPct val="100000"/>
              </a:lnSpc>
              <a:spcBef>
                <a:spcPts val="100"/>
              </a:spcBef>
            </a:pPr>
            <a:r>
              <a:rPr dirty="0" sz="1600" spc="-50">
                <a:latin typeface="游ゴシック"/>
                <a:cs typeface="游ゴシック"/>
              </a:rPr>
              <a:t>8</a:t>
            </a:r>
            <a:endParaRPr sz="1600">
              <a:latin typeface="游ゴシック"/>
              <a:cs typeface="游ゴシック"/>
            </a:endParaRPr>
          </a:p>
        </p:txBody>
      </p:sp>
      <p:sp>
        <p:nvSpPr>
          <p:cNvPr id="21" name="object 21" descr=""/>
          <p:cNvSpPr txBox="1"/>
          <p:nvPr/>
        </p:nvSpPr>
        <p:spPr>
          <a:xfrm>
            <a:off x="1637395" y="2057908"/>
            <a:ext cx="1041400" cy="510540"/>
          </a:xfrm>
          <a:prstGeom prst="rect">
            <a:avLst/>
          </a:prstGeom>
        </p:spPr>
        <p:txBody>
          <a:bodyPr wrap="square" lIns="0" tIns="22860" rIns="0" bIns="0" rtlCol="0" vert="horz">
            <a:spAutoFit/>
          </a:bodyPr>
          <a:lstStyle/>
          <a:p>
            <a:pPr marL="114300" marR="5080" indent="-101600">
              <a:lnSpc>
                <a:spcPts val="1900"/>
              </a:lnSpc>
              <a:spcBef>
                <a:spcPts val="180"/>
              </a:spcBef>
            </a:pPr>
            <a:r>
              <a:rPr dirty="0" sz="1600" spc="-10">
                <a:latin typeface="游ゴシック"/>
                <a:cs typeface="游ゴシック"/>
              </a:rPr>
              <a:t>フェーズⅠ</a:t>
            </a:r>
            <a:r>
              <a:rPr dirty="0" sz="1600" spc="-15">
                <a:latin typeface="游ゴシック"/>
                <a:cs typeface="游ゴシック"/>
              </a:rPr>
              <a:t>基本設計</a:t>
            </a:r>
            <a:endParaRPr sz="1600">
              <a:latin typeface="游ゴシック"/>
              <a:cs typeface="游ゴシック"/>
            </a:endParaRPr>
          </a:p>
        </p:txBody>
      </p:sp>
      <p:grpSp>
        <p:nvGrpSpPr>
          <p:cNvPr id="22" name="object 22" descr=""/>
          <p:cNvGrpSpPr/>
          <p:nvPr/>
        </p:nvGrpSpPr>
        <p:grpSpPr>
          <a:xfrm>
            <a:off x="5479324" y="2849764"/>
            <a:ext cx="1691639" cy="274320"/>
            <a:chOff x="5479324" y="2849764"/>
            <a:chExt cx="1691639" cy="274320"/>
          </a:xfrm>
        </p:grpSpPr>
        <p:sp>
          <p:nvSpPr>
            <p:cNvPr id="23" name="object 23" descr=""/>
            <p:cNvSpPr/>
            <p:nvPr/>
          </p:nvSpPr>
          <p:spPr>
            <a:xfrm>
              <a:off x="5480912" y="2851351"/>
              <a:ext cx="1688464" cy="271145"/>
            </a:xfrm>
            <a:custGeom>
              <a:avLst/>
              <a:gdLst/>
              <a:ahLst/>
              <a:cxnLst/>
              <a:rect l="l" t="t" r="r" b="b"/>
              <a:pathLst>
                <a:path w="1688465" h="271144">
                  <a:moveTo>
                    <a:pt x="1688247" y="0"/>
                  </a:moveTo>
                  <a:lnTo>
                    <a:pt x="0" y="0"/>
                  </a:lnTo>
                  <a:lnTo>
                    <a:pt x="0" y="271119"/>
                  </a:lnTo>
                  <a:lnTo>
                    <a:pt x="1688247" y="271119"/>
                  </a:lnTo>
                  <a:lnTo>
                    <a:pt x="1688247" y="0"/>
                  </a:lnTo>
                  <a:close/>
                </a:path>
              </a:pathLst>
            </a:custGeom>
            <a:solidFill>
              <a:srgbClr val="FFADFF"/>
            </a:solidFill>
          </p:spPr>
          <p:txBody>
            <a:bodyPr wrap="square" lIns="0" tIns="0" rIns="0" bIns="0" rtlCol="0"/>
            <a:lstStyle/>
            <a:p/>
          </p:txBody>
        </p:sp>
        <p:sp>
          <p:nvSpPr>
            <p:cNvPr id="24" name="object 24" descr=""/>
            <p:cNvSpPr/>
            <p:nvPr/>
          </p:nvSpPr>
          <p:spPr>
            <a:xfrm>
              <a:off x="5480912" y="2851351"/>
              <a:ext cx="1688464" cy="271145"/>
            </a:xfrm>
            <a:custGeom>
              <a:avLst/>
              <a:gdLst/>
              <a:ahLst/>
              <a:cxnLst/>
              <a:rect l="l" t="t" r="r" b="b"/>
              <a:pathLst>
                <a:path w="1688465" h="271144">
                  <a:moveTo>
                    <a:pt x="0" y="0"/>
                  </a:moveTo>
                  <a:lnTo>
                    <a:pt x="1688247" y="0"/>
                  </a:lnTo>
                  <a:lnTo>
                    <a:pt x="1688247" y="271120"/>
                  </a:lnTo>
                  <a:lnTo>
                    <a:pt x="0" y="271120"/>
                  </a:lnTo>
                  <a:lnTo>
                    <a:pt x="0" y="0"/>
                  </a:lnTo>
                  <a:close/>
                </a:path>
              </a:pathLst>
            </a:custGeom>
            <a:ln w="3175">
              <a:solidFill>
                <a:srgbClr val="000000"/>
              </a:solidFill>
            </a:ln>
          </p:spPr>
          <p:txBody>
            <a:bodyPr wrap="square" lIns="0" tIns="0" rIns="0" bIns="0" rtlCol="0"/>
            <a:lstStyle/>
            <a:p/>
          </p:txBody>
        </p:sp>
      </p:grpSp>
      <p:sp>
        <p:nvSpPr>
          <p:cNvPr id="25" name="object 25" descr=""/>
          <p:cNvSpPr txBox="1"/>
          <p:nvPr/>
        </p:nvSpPr>
        <p:spPr>
          <a:xfrm>
            <a:off x="5804336" y="2838196"/>
            <a:ext cx="1041400"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游ゴシック"/>
                <a:cs typeface="游ゴシック"/>
              </a:rPr>
              <a:t>環境アセス</a:t>
            </a:r>
            <a:endParaRPr sz="1600">
              <a:latin typeface="游ゴシック"/>
              <a:cs typeface="游ゴシック"/>
            </a:endParaRPr>
          </a:p>
        </p:txBody>
      </p:sp>
      <p:grpSp>
        <p:nvGrpSpPr>
          <p:cNvPr id="26" name="object 26" descr=""/>
          <p:cNvGrpSpPr/>
          <p:nvPr/>
        </p:nvGrpSpPr>
        <p:grpSpPr>
          <a:xfrm>
            <a:off x="3302253" y="2853922"/>
            <a:ext cx="2181225" cy="495934"/>
            <a:chOff x="3302253" y="2853922"/>
            <a:chExt cx="2181225" cy="495934"/>
          </a:xfrm>
        </p:grpSpPr>
        <p:sp>
          <p:nvSpPr>
            <p:cNvPr id="27" name="object 27" descr=""/>
            <p:cNvSpPr/>
            <p:nvPr/>
          </p:nvSpPr>
          <p:spPr>
            <a:xfrm>
              <a:off x="3303841" y="2855510"/>
              <a:ext cx="2178050" cy="492759"/>
            </a:xfrm>
            <a:custGeom>
              <a:avLst/>
              <a:gdLst/>
              <a:ahLst/>
              <a:cxnLst/>
              <a:rect l="l" t="t" r="r" b="b"/>
              <a:pathLst>
                <a:path w="2178050" h="492760">
                  <a:moveTo>
                    <a:pt x="2177839" y="0"/>
                  </a:moveTo>
                  <a:lnTo>
                    <a:pt x="0" y="0"/>
                  </a:lnTo>
                  <a:lnTo>
                    <a:pt x="0" y="492720"/>
                  </a:lnTo>
                  <a:lnTo>
                    <a:pt x="2177839" y="492720"/>
                  </a:lnTo>
                  <a:lnTo>
                    <a:pt x="2177839" y="0"/>
                  </a:lnTo>
                  <a:close/>
                </a:path>
              </a:pathLst>
            </a:custGeom>
            <a:solidFill>
              <a:srgbClr val="76D6FF"/>
            </a:solidFill>
          </p:spPr>
          <p:txBody>
            <a:bodyPr wrap="square" lIns="0" tIns="0" rIns="0" bIns="0" rtlCol="0"/>
            <a:lstStyle/>
            <a:p/>
          </p:txBody>
        </p:sp>
        <p:sp>
          <p:nvSpPr>
            <p:cNvPr id="28" name="object 28" descr=""/>
            <p:cNvSpPr/>
            <p:nvPr/>
          </p:nvSpPr>
          <p:spPr>
            <a:xfrm>
              <a:off x="3303841" y="2855510"/>
              <a:ext cx="2178050" cy="492759"/>
            </a:xfrm>
            <a:custGeom>
              <a:avLst/>
              <a:gdLst/>
              <a:ahLst/>
              <a:cxnLst/>
              <a:rect l="l" t="t" r="r" b="b"/>
              <a:pathLst>
                <a:path w="2178050" h="492760">
                  <a:moveTo>
                    <a:pt x="0" y="0"/>
                  </a:moveTo>
                  <a:lnTo>
                    <a:pt x="2177839" y="0"/>
                  </a:lnTo>
                  <a:lnTo>
                    <a:pt x="2177839" y="492720"/>
                  </a:lnTo>
                  <a:lnTo>
                    <a:pt x="0" y="492720"/>
                  </a:lnTo>
                  <a:lnTo>
                    <a:pt x="0" y="0"/>
                  </a:lnTo>
                  <a:close/>
                </a:path>
              </a:pathLst>
            </a:custGeom>
            <a:ln w="3175">
              <a:solidFill>
                <a:srgbClr val="000000"/>
              </a:solidFill>
            </a:ln>
          </p:spPr>
          <p:txBody>
            <a:bodyPr wrap="square" lIns="0" tIns="0" rIns="0" bIns="0" rtlCol="0"/>
            <a:lstStyle/>
            <a:p/>
          </p:txBody>
        </p:sp>
      </p:grpSp>
      <p:sp>
        <p:nvSpPr>
          <p:cNvPr id="29" name="object 29" descr=""/>
          <p:cNvSpPr txBox="1"/>
          <p:nvPr/>
        </p:nvSpPr>
        <p:spPr>
          <a:xfrm>
            <a:off x="3770460" y="2832100"/>
            <a:ext cx="1244600" cy="510540"/>
          </a:xfrm>
          <a:prstGeom prst="rect">
            <a:avLst/>
          </a:prstGeom>
        </p:spPr>
        <p:txBody>
          <a:bodyPr wrap="square" lIns="0" tIns="12700" rIns="0" bIns="0" rtlCol="0" vert="horz">
            <a:spAutoFit/>
          </a:bodyPr>
          <a:lstStyle/>
          <a:p>
            <a:pPr algn="ctr">
              <a:lnSpc>
                <a:spcPts val="1910"/>
              </a:lnSpc>
              <a:spcBef>
                <a:spcPts val="100"/>
              </a:spcBef>
            </a:pPr>
            <a:r>
              <a:rPr dirty="0" sz="1600" spc="-15">
                <a:latin typeface="游ゴシック"/>
                <a:cs typeface="游ゴシック"/>
              </a:rPr>
              <a:t>規制審査</a:t>
            </a:r>
            <a:endParaRPr sz="1600">
              <a:latin typeface="游ゴシック"/>
              <a:cs typeface="游ゴシック"/>
            </a:endParaRPr>
          </a:p>
          <a:p>
            <a:pPr algn="ctr">
              <a:lnSpc>
                <a:spcPts val="1910"/>
              </a:lnSpc>
            </a:pPr>
            <a:r>
              <a:rPr dirty="0" sz="1600">
                <a:latin typeface="游ゴシック"/>
                <a:cs typeface="游ゴシック"/>
              </a:rPr>
              <a:t>（型式認定</a:t>
            </a:r>
            <a:r>
              <a:rPr dirty="0" sz="1600" spc="-50">
                <a:latin typeface="游ゴシック"/>
                <a:cs typeface="游ゴシック"/>
              </a:rPr>
              <a:t>）</a:t>
            </a:r>
            <a:endParaRPr sz="1600">
              <a:latin typeface="游ゴシック"/>
              <a:cs typeface="游ゴシック"/>
            </a:endParaRPr>
          </a:p>
        </p:txBody>
      </p:sp>
      <p:grpSp>
        <p:nvGrpSpPr>
          <p:cNvPr id="30" name="object 30" descr=""/>
          <p:cNvGrpSpPr/>
          <p:nvPr/>
        </p:nvGrpSpPr>
        <p:grpSpPr>
          <a:xfrm>
            <a:off x="6070103" y="3157099"/>
            <a:ext cx="2761615" cy="274320"/>
            <a:chOff x="6070103" y="3157099"/>
            <a:chExt cx="2761615" cy="274320"/>
          </a:xfrm>
        </p:grpSpPr>
        <p:sp>
          <p:nvSpPr>
            <p:cNvPr id="31" name="object 31" descr=""/>
            <p:cNvSpPr/>
            <p:nvPr/>
          </p:nvSpPr>
          <p:spPr>
            <a:xfrm>
              <a:off x="6071691" y="3158686"/>
              <a:ext cx="2758440" cy="271145"/>
            </a:xfrm>
            <a:custGeom>
              <a:avLst/>
              <a:gdLst/>
              <a:ahLst/>
              <a:cxnLst/>
              <a:rect l="l" t="t" r="r" b="b"/>
              <a:pathLst>
                <a:path w="2758440" h="271145">
                  <a:moveTo>
                    <a:pt x="2758334" y="0"/>
                  </a:moveTo>
                  <a:lnTo>
                    <a:pt x="0" y="0"/>
                  </a:lnTo>
                  <a:lnTo>
                    <a:pt x="0" y="271119"/>
                  </a:lnTo>
                  <a:lnTo>
                    <a:pt x="2758334" y="271119"/>
                  </a:lnTo>
                  <a:lnTo>
                    <a:pt x="2758334" y="0"/>
                  </a:lnTo>
                  <a:close/>
                </a:path>
              </a:pathLst>
            </a:custGeom>
            <a:solidFill>
              <a:srgbClr val="FFADFF"/>
            </a:solidFill>
          </p:spPr>
          <p:txBody>
            <a:bodyPr wrap="square" lIns="0" tIns="0" rIns="0" bIns="0" rtlCol="0"/>
            <a:lstStyle/>
            <a:p/>
          </p:txBody>
        </p:sp>
        <p:sp>
          <p:nvSpPr>
            <p:cNvPr id="32" name="object 32" descr=""/>
            <p:cNvSpPr/>
            <p:nvPr/>
          </p:nvSpPr>
          <p:spPr>
            <a:xfrm>
              <a:off x="6071691" y="3158686"/>
              <a:ext cx="2758440" cy="271145"/>
            </a:xfrm>
            <a:custGeom>
              <a:avLst/>
              <a:gdLst/>
              <a:ahLst/>
              <a:cxnLst/>
              <a:rect l="l" t="t" r="r" b="b"/>
              <a:pathLst>
                <a:path w="2758440" h="271145">
                  <a:moveTo>
                    <a:pt x="0" y="0"/>
                  </a:moveTo>
                  <a:lnTo>
                    <a:pt x="2758334" y="0"/>
                  </a:lnTo>
                  <a:lnTo>
                    <a:pt x="2758334" y="271120"/>
                  </a:lnTo>
                  <a:lnTo>
                    <a:pt x="0" y="271120"/>
                  </a:lnTo>
                  <a:lnTo>
                    <a:pt x="0" y="0"/>
                  </a:lnTo>
                  <a:close/>
                </a:path>
              </a:pathLst>
            </a:custGeom>
            <a:ln w="3175">
              <a:solidFill>
                <a:srgbClr val="000000"/>
              </a:solidFill>
            </a:ln>
          </p:spPr>
          <p:txBody>
            <a:bodyPr wrap="square" lIns="0" tIns="0" rIns="0" bIns="0" rtlCol="0"/>
            <a:lstStyle/>
            <a:p/>
          </p:txBody>
        </p:sp>
      </p:grpSp>
      <p:sp>
        <p:nvSpPr>
          <p:cNvPr id="33" name="object 33" descr=""/>
          <p:cNvSpPr txBox="1"/>
          <p:nvPr/>
        </p:nvSpPr>
        <p:spPr>
          <a:xfrm>
            <a:off x="7234957" y="3146044"/>
            <a:ext cx="431800" cy="269240"/>
          </a:xfrm>
          <a:prstGeom prst="rect">
            <a:avLst/>
          </a:prstGeom>
        </p:spPr>
        <p:txBody>
          <a:bodyPr wrap="square" lIns="0" tIns="12700" rIns="0" bIns="0" rtlCol="0" vert="horz">
            <a:spAutoFit/>
          </a:bodyPr>
          <a:lstStyle/>
          <a:p>
            <a:pPr marL="12700">
              <a:lnSpc>
                <a:spcPct val="100000"/>
              </a:lnSpc>
              <a:spcBef>
                <a:spcPts val="100"/>
              </a:spcBef>
            </a:pPr>
            <a:r>
              <a:rPr dirty="0" sz="1600" spc="-25">
                <a:latin typeface="游ゴシック"/>
                <a:cs typeface="游ゴシック"/>
              </a:rPr>
              <a:t>建造</a:t>
            </a:r>
            <a:endParaRPr sz="1600">
              <a:latin typeface="游ゴシック"/>
              <a:cs typeface="游ゴシック"/>
            </a:endParaRPr>
          </a:p>
        </p:txBody>
      </p:sp>
      <p:grpSp>
        <p:nvGrpSpPr>
          <p:cNvPr id="34" name="object 34" descr=""/>
          <p:cNvGrpSpPr/>
          <p:nvPr/>
        </p:nvGrpSpPr>
        <p:grpSpPr>
          <a:xfrm>
            <a:off x="8796047" y="3161953"/>
            <a:ext cx="977265" cy="262255"/>
            <a:chOff x="8796047" y="3161953"/>
            <a:chExt cx="977265" cy="262255"/>
          </a:xfrm>
        </p:grpSpPr>
        <p:sp>
          <p:nvSpPr>
            <p:cNvPr id="35" name="object 35" descr=""/>
            <p:cNvSpPr/>
            <p:nvPr/>
          </p:nvSpPr>
          <p:spPr>
            <a:xfrm>
              <a:off x="8797635" y="3163540"/>
              <a:ext cx="974090" cy="259079"/>
            </a:xfrm>
            <a:custGeom>
              <a:avLst/>
              <a:gdLst/>
              <a:ahLst/>
              <a:cxnLst/>
              <a:rect l="l" t="t" r="r" b="b"/>
              <a:pathLst>
                <a:path w="974090" h="259079">
                  <a:moveTo>
                    <a:pt x="973662" y="0"/>
                  </a:moveTo>
                  <a:lnTo>
                    <a:pt x="0" y="0"/>
                  </a:lnTo>
                  <a:lnTo>
                    <a:pt x="0" y="258540"/>
                  </a:lnTo>
                  <a:lnTo>
                    <a:pt x="973662" y="258540"/>
                  </a:lnTo>
                  <a:lnTo>
                    <a:pt x="973662" y="0"/>
                  </a:lnTo>
                  <a:close/>
                </a:path>
              </a:pathLst>
            </a:custGeom>
            <a:solidFill>
              <a:srgbClr val="FFADFF"/>
            </a:solidFill>
          </p:spPr>
          <p:txBody>
            <a:bodyPr wrap="square" lIns="0" tIns="0" rIns="0" bIns="0" rtlCol="0"/>
            <a:lstStyle/>
            <a:p/>
          </p:txBody>
        </p:sp>
        <p:sp>
          <p:nvSpPr>
            <p:cNvPr id="36" name="object 36" descr=""/>
            <p:cNvSpPr/>
            <p:nvPr/>
          </p:nvSpPr>
          <p:spPr>
            <a:xfrm>
              <a:off x="8797635" y="3163540"/>
              <a:ext cx="974090" cy="259079"/>
            </a:xfrm>
            <a:custGeom>
              <a:avLst/>
              <a:gdLst/>
              <a:ahLst/>
              <a:cxnLst/>
              <a:rect l="l" t="t" r="r" b="b"/>
              <a:pathLst>
                <a:path w="974090" h="259079">
                  <a:moveTo>
                    <a:pt x="0" y="0"/>
                  </a:moveTo>
                  <a:lnTo>
                    <a:pt x="973662" y="0"/>
                  </a:lnTo>
                  <a:lnTo>
                    <a:pt x="973662" y="258540"/>
                  </a:lnTo>
                  <a:lnTo>
                    <a:pt x="0" y="258540"/>
                  </a:lnTo>
                  <a:lnTo>
                    <a:pt x="0" y="0"/>
                  </a:lnTo>
                  <a:close/>
                </a:path>
              </a:pathLst>
            </a:custGeom>
            <a:ln w="3175">
              <a:solidFill>
                <a:srgbClr val="000000"/>
              </a:solidFill>
            </a:ln>
          </p:spPr>
          <p:txBody>
            <a:bodyPr wrap="square" lIns="0" tIns="0" rIns="0" bIns="0" rtlCol="0"/>
            <a:lstStyle/>
            <a:p/>
          </p:txBody>
        </p:sp>
      </p:grpSp>
      <p:sp>
        <p:nvSpPr>
          <p:cNvPr id="37" name="object 37" descr=""/>
          <p:cNvSpPr txBox="1"/>
          <p:nvPr/>
        </p:nvSpPr>
        <p:spPr>
          <a:xfrm>
            <a:off x="8966965" y="3146044"/>
            <a:ext cx="635000" cy="269240"/>
          </a:xfrm>
          <a:prstGeom prst="rect">
            <a:avLst/>
          </a:prstGeom>
        </p:spPr>
        <p:txBody>
          <a:bodyPr wrap="square" lIns="0" tIns="12700" rIns="0" bIns="0" rtlCol="0" vert="horz">
            <a:spAutoFit/>
          </a:bodyPr>
          <a:lstStyle/>
          <a:p>
            <a:pPr marL="12700">
              <a:lnSpc>
                <a:spcPct val="100000"/>
              </a:lnSpc>
              <a:spcBef>
                <a:spcPts val="100"/>
              </a:spcBef>
            </a:pPr>
            <a:r>
              <a:rPr dirty="0" sz="1600" spc="-20">
                <a:latin typeface="游ゴシック"/>
                <a:cs typeface="游ゴシック"/>
              </a:rPr>
              <a:t>試運転</a:t>
            </a:r>
            <a:endParaRPr sz="1600">
              <a:latin typeface="游ゴシック"/>
              <a:cs typeface="游ゴシック"/>
            </a:endParaRPr>
          </a:p>
        </p:txBody>
      </p:sp>
      <p:grpSp>
        <p:nvGrpSpPr>
          <p:cNvPr id="38" name="object 38" descr=""/>
          <p:cNvGrpSpPr/>
          <p:nvPr/>
        </p:nvGrpSpPr>
        <p:grpSpPr>
          <a:xfrm>
            <a:off x="3277812" y="2031175"/>
            <a:ext cx="2209165" cy="608330"/>
            <a:chOff x="3277812" y="2031175"/>
            <a:chExt cx="2209165" cy="608330"/>
          </a:xfrm>
        </p:grpSpPr>
        <p:sp>
          <p:nvSpPr>
            <p:cNvPr id="39" name="object 39" descr=""/>
            <p:cNvSpPr/>
            <p:nvPr/>
          </p:nvSpPr>
          <p:spPr>
            <a:xfrm>
              <a:off x="3279400" y="2032763"/>
              <a:ext cx="2205990" cy="605155"/>
            </a:xfrm>
            <a:custGeom>
              <a:avLst/>
              <a:gdLst/>
              <a:ahLst/>
              <a:cxnLst/>
              <a:rect l="l" t="t" r="r" b="b"/>
              <a:pathLst>
                <a:path w="2205990" h="605155">
                  <a:moveTo>
                    <a:pt x="2205939" y="0"/>
                  </a:moveTo>
                  <a:lnTo>
                    <a:pt x="0" y="0"/>
                  </a:lnTo>
                  <a:lnTo>
                    <a:pt x="0" y="604842"/>
                  </a:lnTo>
                  <a:lnTo>
                    <a:pt x="2205939" y="604842"/>
                  </a:lnTo>
                  <a:lnTo>
                    <a:pt x="2205939" y="0"/>
                  </a:lnTo>
                  <a:close/>
                </a:path>
              </a:pathLst>
            </a:custGeom>
            <a:solidFill>
              <a:srgbClr val="76D6FF"/>
            </a:solidFill>
          </p:spPr>
          <p:txBody>
            <a:bodyPr wrap="square" lIns="0" tIns="0" rIns="0" bIns="0" rtlCol="0"/>
            <a:lstStyle/>
            <a:p/>
          </p:txBody>
        </p:sp>
        <p:sp>
          <p:nvSpPr>
            <p:cNvPr id="40" name="object 40" descr=""/>
            <p:cNvSpPr/>
            <p:nvPr/>
          </p:nvSpPr>
          <p:spPr>
            <a:xfrm>
              <a:off x="3279400" y="2032763"/>
              <a:ext cx="2205990" cy="605155"/>
            </a:xfrm>
            <a:custGeom>
              <a:avLst/>
              <a:gdLst/>
              <a:ahLst/>
              <a:cxnLst/>
              <a:rect l="l" t="t" r="r" b="b"/>
              <a:pathLst>
                <a:path w="2205990" h="605155">
                  <a:moveTo>
                    <a:pt x="0" y="0"/>
                  </a:moveTo>
                  <a:lnTo>
                    <a:pt x="2205939" y="0"/>
                  </a:lnTo>
                  <a:lnTo>
                    <a:pt x="2205939" y="604842"/>
                  </a:lnTo>
                  <a:lnTo>
                    <a:pt x="0" y="604842"/>
                  </a:lnTo>
                  <a:lnTo>
                    <a:pt x="0" y="0"/>
                  </a:lnTo>
                  <a:close/>
                </a:path>
              </a:pathLst>
            </a:custGeom>
            <a:ln w="3175">
              <a:solidFill>
                <a:srgbClr val="000000"/>
              </a:solidFill>
            </a:ln>
          </p:spPr>
          <p:txBody>
            <a:bodyPr wrap="square" lIns="0" tIns="0" rIns="0" bIns="0" rtlCol="0"/>
            <a:lstStyle/>
            <a:p/>
          </p:txBody>
        </p:sp>
      </p:grpSp>
      <p:sp>
        <p:nvSpPr>
          <p:cNvPr id="41" name="object 41" descr=""/>
          <p:cNvSpPr txBox="1"/>
          <p:nvPr/>
        </p:nvSpPr>
        <p:spPr>
          <a:xfrm>
            <a:off x="3861670" y="2067052"/>
            <a:ext cx="1041400" cy="510540"/>
          </a:xfrm>
          <a:prstGeom prst="rect">
            <a:avLst/>
          </a:prstGeom>
        </p:spPr>
        <p:txBody>
          <a:bodyPr wrap="square" lIns="0" tIns="22860" rIns="0" bIns="0" rtlCol="0" vert="horz">
            <a:spAutoFit/>
          </a:bodyPr>
          <a:lstStyle/>
          <a:p>
            <a:pPr marL="114300" marR="5080" indent="-101600">
              <a:lnSpc>
                <a:spcPts val="1900"/>
              </a:lnSpc>
              <a:spcBef>
                <a:spcPts val="180"/>
              </a:spcBef>
            </a:pPr>
            <a:r>
              <a:rPr dirty="0" sz="1600" spc="-10">
                <a:latin typeface="游ゴシック"/>
                <a:cs typeface="游ゴシック"/>
              </a:rPr>
              <a:t>フェーズⅡ</a:t>
            </a:r>
            <a:r>
              <a:rPr dirty="0" sz="1600" spc="-15">
                <a:latin typeface="游ゴシック"/>
                <a:cs typeface="游ゴシック"/>
              </a:rPr>
              <a:t>詳細設計</a:t>
            </a:r>
            <a:endParaRPr sz="1600">
              <a:latin typeface="游ゴシック"/>
              <a:cs typeface="游ゴシック"/>
            </a:endParaRPr>
          </a:p>
        </p:txBody>
      </p:sp>
      <p:sp>
        <p:nvSpPr>
          <p:cNvPr id="42" name="object 42" descr=""/>
          <p:cNvSpPr txBox="1"/>
          <p:nvPr/>
        </p:nvSpPr>
        <p:spPr>
          <a:xfrm>
            <a:off x="1671728" y="727572"/>
            <a:ext cx="9096375" cy="810895"/>
          </a:xfrm>
          <a:prstGeom prst="rect">
            <a:avLst/>
          </a:prstGeom>
          <a:ln w="6350">
            <a:solidFill>
              <a:srgbClr val="000000"/>
            </a:solidFill>
          </a:ln>
        </p:spPr>
        <p:txBody>
          <a:bodyPr wrap="square" lIns="0" tIns="20955" rIns="0" bIns="0" rtlCol="0" vert="horz">
            <a:spAutoFit/>
          </a:bodyPr>
          <a:lstStyle/>
          <a:p>
            <a:pPr marL="375920" indent="-285115">
              <a:lnSpc>
                <a:spcPct val="100000"/>
              </a:lnSpc>
              <a:spcBef>
                <a:spcPts val="165"/>
              </a:spcBef>
              <a:buClr>
                <a:srgbClr val="A6A6A6"/>
              </a:buClr>
              <a:buFont typeface="Wingdings"/>
              <a:buChar char=""/>
              <a:tabLst>
                <a:tab pos="375920" algn="l"/>
              </a:tabLst>
            </a:pPr>
            <a:r>
              <a:rPr dirty="0" sz="2000" spc="-5">
                <a:latin typeface="游ゴシック"/>
                <a:cs typeface="游ゴシック"/>
              </a:rPr>
              <a:t>⽅式認定⽅式により、後続号機の許認可が短縮でき、量産化が可能</a:t>
            </a:r>
            <a:endParaRPr sz="2000">
              <a:latin typeface="游ゴシック"/>
              <a:cs typeface="游ゴシック"/>
            </a:endParaRPr>
          </a:p>
          <a:p>
            <a:pPr marL="375920" indent="-285115">
              <a:lnSpc>
                <a:spcPct val="100000"/>
              </a:lnSpc>
              <a:spcBef>
                <a:spcPts val="795"/>
              </a:spcBef>
              <a:buClr>
                <a:srgbClr val="A6A6A6"/>
              </a:buClr>
              <a:buFont typeface="Wingdings"/>
              <a:buChar char=""/>
              <a:tabLst>
                <a:tab pos="375920" algn="l"/>
              </a:tabLst>
            </a:pPr>
            <a:r>
              <a:rPr dirty="0" sz="2000" spc="-5">
                <a:latin typeface="游ゴシック"/>
                <a:cs typeface="游ゴシック"/>
              </a:rPr>
              <a:t>フェーズⅡは型式認定取得、フェーズⅢは実発電プロジェクト</a:t>
            </a:r>
            <a:endParaRPr sz="2000">
              <a:latin typeface="游ゴシック"/>
              <a:cs typeface="游ゴシック"/>
            </a:endParaRPr>
          </a:p>
        </p:txBody>
      </p:sp>
      <p:grpSp>
        <p:nvGrpSpPr>
          <p:cNvPr id="43" name="object 43" descr=""/>
          <p:cNvGrpSpPr/>
          <p:nvPr/>
        </p:nvGrpSpPr>
        <p:grpSpPr>
          <a:xfrm>
            <a:off x="2126766" y="2853735"/>
            <a:ext cx="1143000" cy="509270"/>
            <a:chOff x="2126766" y="2853735"/>
            <a:chExt cx="1143000" cy="509270"/>
          </a:xfrm>
        </p:grpSpPr>
        <p:sp>
          <p:nvSpPr>
            <p:cNvPr id="44" name="object 44" descr=""/>
            <p:cNvSpPr/>
            <p:nvPr/>
          </p:nvSpPr>
          <p:spPr>
            <a:xfrm>
              <a:off x="2128353" y="2855323"/>
              <a:ext cx="1139825" cy="506095"/>
            </a:xfrm>
            <a:custGeom>
              <a:avLst/>
              <a:gdLst/>
              <a:ahLst/>
              <a:cxnLst/>
              <a:rect l="l" t="t" r="r" b="b"/>
              <a:pathLst>
                <a:path w="1139825" h="506095">
                  <a:moveTo>
                    <a:pt x="1139212" y="0"/>
                  </a:moveTo>
                  <a:lnTo>
                    <a:pt x="0" y="0"/>
                  </a:lnTo>
                  <a:lnTo>
                    <a:pt x="0" y="505517"/>
                  </a:lnTo>
                  <a:lnTo>
                    <a:pt x="1139212" y="505517"/>
                  </a:lnTo>
                  <a:lnTo>
                    <a:pt x="1139212" y="0"/>
                  </a:lnTo>
                  <a:close/>
                </a:path>
              </a:pathLst>
            </a:custGeom>
            <a:solidFill>
              <a:srgbClr val="FDEADA"/>
            </a:solidFill>
          </p:spPr>
          <p:txBody>
            <a:bodyPr wrap="square" lIns="0" tIns="0" rIns="0" bIns="0" rtlCol="0"/>
            <a:lstStyle/>
            <a:p/>
          </p:txBody>
        </p:sp>
        <p:sp>
          <p:nvSpPr>
            <p:cNvPr id="45" name="object 45" descr=""/>
            <p:cNvSpPr/>
            <p:nvPr/>
          </p:nvSpPr>
          <p:spPr>
            <a:xfrm>
              <a:off x="2128353" y="2855323"/>
              <a:ext cx="1139825" cy="506095"/>
            </a:xfrm>
            <a:custGeom>
              <a:avLst/>
              <a:gdLst/>
              <a:ahLst/>
              <a:cxnLst/>
              <a:rect l="l" t="t" r="r" b="b"/>
              <a:pathLst>
                <a:path w="1139825" h="506095">
                  <a:moveTo>
                    <a:pt x="0" y="0"/>
                  </a:moveTo>
                  <a:lnTo>
                    <a:pt x="1139212" y="0"/>
                  </a:lnTo>
                  <a:lnTo>
                    <a:pt x="1139212" y="505518"/>
                  </a:lnTo>
                  <a:lnTo>
                    <a:pt x="0" y="505518"/>
                  </a:lnTo>
                  <a:lnTo>
                    <a:pt x="0" y="0"/>
                  </a:lnTo>
                  <a:close/>
                </a:path>
              </a:pathLst>
            </a:custGeom>
            <a:ln w="3175">
              <a:solidFill>
                <a:srgbClr val="000000"/>
              </a:solidFill>
            </a:ln>
          </p:spPr>
          <p:txBody>
            <a:bodyPr wrap="square" lIns="0" tIns="0" rIns="0" bIns="0" rtlCol="0"/>
            <a:lstStyle/>
            <a:p/>
          </p:txBody>
        </p:sp>
      </p:grpSp>
      <p:sp>
        <p:nvSpPr>
          <p:cNvPr id="46" name="object 46" descr=""/>
          <p:cNvSpPr txBox="1"/>
          <p:nvPr/>
        </p:nvSpPr>
        <p:spPr>
          <a:xfrm>
            <a:off x="2278858" y="2838196"/>
            <a:ext cx="838200" cy="510540"/>
          </a:xfrm>
          <a:prstGeom prst="rect">
            <a:avLst/>
          </a:prstGeom>
        </p:spPr>
        <p:txBody>
          <a:bodyPr wrap="square" lIns="0" tIns="22860" rIns="0" bIns="0" rtlCol="0" vert="horz">
            <a:spAutoFit/>
          </a:bodyPr>
          <a:lstStyle/>
          <a:p>
            <a:pPr marL="215900" marR="5080" indent="-203200">
              <a:lnSpc>
                <a:spcPts val="1900"/>
              </a:lnSpc>
              <a:spcBef>
                <a:spcPts val="180"/>
              </a:spcBef>
            </a:pPr>
            <a:r>
              <a:rPr dirty="0" sz="1600" spc="-15">
                <a:latin typeface="游ゴシック"/>
                <a:cs typeface="游ゴシック"/>
              </a:rPr>
              <a:t>審査基準</a:t>
            </a:r>
            <a:r>
              <a:rPr dirty="0" sz="1600" spc="-25">
                <a:latin typeface="游ゴシック"/>
                <a:cs typeface="游ゴシック"/>
              </a:rPr>
              <a:t>整備</a:t>
            </a:r>
            <a:endParaRPr sz="1600">
              <a:latin typeface="游ゴシック"/>
              <a:cs typeface="游ゴシック"/>
            </a:endParaRPr>
          </a:p>
        </p:txBody>
      </p:sp>
      <p:grpSp>
        <p:nvGrpSpPr>
          <p:cNvPr id="47" name="object 47" descr=""/>
          <p:cNvGrpSpPr/>
          <p:nvPr/>
        </p:nvGrpSpPr>
        <p:grpSpPr>
          <a:xfrm>
            <a:off x="9738359" y="1891442"/>
            <a:ext cx="2356485" cy="3357245"/>
            <a:chOff x="9738359" y="1891442"/>
            <a:chExt cx="2356485" cy="3357245"/>
          </a:xfrm>
        </p:grpSpPr>
        <p:pic>
          <p:nvPicPr>
            <p:cNvPr id="48" name="object 48" descr=""/>
            <p:cNvPicPr/>
            <p:nvPr/>
          </p:nvPicPr>
          <p:blipFill>
            <a:blip r:embed="rId2" cstate="print"/>
            <a:stretch>
              <a:fillRect/>
            </a:stretch>
          </p:blipFill>
          <p:spPr>
            <a:xfrm>
              <a:off x="9750551" y="2676143"/>
              <a:ext cx="445007" cy="463296"/>
            </a:xfrm>
            <a:prstGeom prst="rect">
              <a:avLst/>
            </a:prstGeom>
          </p:spPr>
        </p:pic>
        <p:pic>
          <p:nvPicPr>
            <p:cNvPr id="49" name="object 49" descr=""/>
            <p:cNvPicPr/>
            <p:nvPr/>
          </p:nvPicPr>
          <p:blipFill>
            <a:blip r:embed="rId3" cstate="print"/>
            <a:stretch>
              <a:fillRect/>
            </a:stretch>
          </p:blipFill>
          <p:spPr>
            <a:xfrm>
              <a:off x="10229087" y="2676143"/>
              <a:ext cx="441959" cy="463296"/>
            </a:xfrm>
            <a:prstGeom prst="rect">
              <a:avLst/>
            </a:prstGeom>
          </p:spPr>
        </p:pic>
        <p:pic>
          <p:nvPicPr>
            <p:cNvPr id="50" name="object 50" descr=""/>
            <p:cNvPicPr/>
            <p:nvPr/>
          </p:nvPicPr>
          <p:blipFill>
            <a:blip r:embed="rId4" cstate="print"/>
            <a:stretch>
              <a:fillRect/>
            </a:stretch>
          </p:blipFill>
          <p:spPr>
            <a:xfrm>
              <a:off x="10701527" y="2666999"/>
              <a:ext cx="445007" cy="466344"/>
            </a:xfrm>
            <a:prstGeom prst="rect">
              <a:avLst/>
            </a:prstGeom>
          </p:spPr>
        </p:pic>
        <p:pic>
          <p:nvPicPr>
            <p:cNvPr id="51" name="object 51" descr=""/>
            <p:cNvPicPr/>
            <p:nvPr/>
          </p:nvPicPr>
          <p:blipFill>
            <a:blip r:embed="rId5" cstate="print"/>
            <a:stretch>
              <a:fillRect/>
            </a:stretch>
          </p:blipFill>
          <p:spPr>
            <a:xfrm>
              <a:off x="11177015" y="2676143"/>
              <a:ext cx="441959" cy="463296"/>
            </a:xfrm>
            <a:prstGeom prst="rect">
              <a:avLst/>
            </a:prstGeom>
          </p:spPr>
        </p:pic>
        <p:pic>
          <p:nvPicPr>
            <p:cNvPr id="52" name="object 52" descr=""/>
            <p:cNvPicPr/>
            <p:nvPr/>
          </p:nvPicPr>
          <p:blipFill>
            <a:blip r:embed="rId6" cstate="print"/>
            <a:stretch>
              <a:fillRect/>
            </a:stretch>
          </p:blipFill>
          <p:spPr>
            <a:xfrm>
              <a:off x="11649455" y="2676143"/>
              <a:ext cx="445007" cy="463296"/>
            </a:xfrm>
            <a:prstGeom prst="rect">
              <a:avLst/>
            </a:prstGeom>
          </p:spPr>
        </p:pic>
        <p:pic>
          <p:nvPicPr>
            <p:cNvPr id="53" name="object 53" descr=""/>
            <p:cNvPicPr/>
            <p:nvPr/>
          </p:nvPicPr>
          <p:blipFill>
            <a:blip r:embed="rId7" cstate="print"/>
            <a:stretch>
              <a:fillRect/>
            </a:stretch>
          </p:blipFill>
          <p:spPr>
            <a:xfrm>
              <a:off x="9741407" y="3258311"/>
              <a:ext cx="441959" cy="463295"/>
            </a:xfrm>
            <a:prstGeom prst="rect">
              <a:avLst/>
            </a:prstGeom>
          </p:spPr>
        </p:pic>
        <p:pic>
          <p:nvPicPr>
            <p:cNvPr id="54" name="object 54" descr=""/>
            <p:cNvPicPr/>
            <p:nvPr/>
          </p:nvPicPr>
          <p:blipFill>
            <a:blip r:embed="rId8" cstate="print"/>
            <a:stretch>
              <a:fillRect/>
            </a:stretch>
          </p:blipFill>
          <p:spPr>
            <a:xfrm>
              <a:off x="10213847" y="3249167"/>
              <a:ext cx="445007" cy="466343"/>
            </a:xfrm>
            <a:prstGeom prst="rect">
              <a:avLst/>
            </a:prstGeom>
          </p:spPr>
        </p:pic>
        <p:pic>
          <p:nvPicPr>
            <p:cNvPr id="55" name="object 55" descr=""/>
            <p:cNvPicPr/>
            <p:nvPr/>
          </p:nvPicPr>
          <p:blipFill>
            <a:blip r:embed="rId9" cstate="print"/>
            <a:stretch>
              <a:fillRect/>
            </a:stretch>
          </p:blipFill>
          <p:spPr>
            <a:xfrm>
              <a:off x="10689335" y="3258311"/>
              <a:ext cx="441959" cy="463295"/>
            </a:xfrm>
            <a:prstGeom prst="rect">
              <a:avLst/>
            </a:prstGeom>
          </p:spPr>
        </p:pic>
        <p:pic>
          <p:nvPicPr>
            <p:cNvPr id="56" name="object 56" descr=""/>
            <p:cNvPicPr/>
            <p:nvPr/>
          </p:nvPicPr>
          <p:blipFill>
            <a:blip r:embed="rId10" cstate="print"/>
            <a:stretch>
              <a:fillRect/>
            </a:stretch>
          </p:blipFill>
          <p:spPr>
            <a:xfrm>
              <a:off x="11161775" y="3258311"/>
              <a:ext cx="445007" cy="463295"/>
            </a:xfrm>
            <a:prstGeom prst="rect">
              <a:avLst/>
            </a:prstGeom>
          </p:spPr>
        </p:pic>
        <p:pic>
          <p:nvPicPr>
            <p:cNvPr id="57" name="object 57" descr=""/>
            <p:cNvPicPr/>
            <p:nvPr/>
          </p:nvPicPr>
          <p:blipFill>
            <a:blip r:embed="rId11" cstate="print"/>
            <a:stretch>
              <a:fillRect/>
            </a:stretch>
          </p:blipFill>
          <p:spPr>
            <a:xfrm>
              <a:off x="11649455" y="3258311"/>
              <a:ext cx="445007" cy="463295"/>
            </a:xfrm>
            <a:prstGeom prst="rect">
              <a:avLst/>
            </a:prstGeom>
          </p:spPr>
        </p:pic>
        <p:pic>
          <p:nvPicPr>
            <p:cNvPr id="58" name="object 58" descr=""/>
            <p:cNvPicPr/>
            <p:nvPr/>
          </p:nvPicPr>
          <p:blipFill>
            <a:blip r:embed="rId12" cstate="print"/>
            <a:stretch>
              <a:fillRect/>
            </a:stretch>
          </p:blipFill>
          <p:spPr>
            <a:xfrm>
              <a:off x="9738359" y="3752088"/>
              <a:ext cx="445007" cy="466344"/>
            </a:xfrm>
            <a:prstGeom prst="rect">
              <a:avLst/>
            </a:prstGeom>
          </p:spPr>
        </p:pic>
        <p:pic>
          <p:nvPicPr>
            <p:cNvPr id="59" name="object 59" descr=""/>
            <p:cNvPicPr/>
            <p:nvPr/>
          </p:nvPicPr>
          <p:blipFill>
            <a:blip r:embed="rId13" cstate="print"/>
            <a:stretch>
              <a:fillRect/>
            </a:stretch>
          </p:blipFill>
          <p:spPr>
            <a:xfrm>
              <a:off x="10213847" y="3752088"/>
              <a:ext cx="445007" cy="466344"/>
            </a:xfrm>
            <a:prstGeom prst="rect">
              <a:avLst/>
            </a:prstGeom>
          </p:spPr>
        </p:pic>
        <p:pic>
          <p:nvPicPr>
            <p:cNvPr id="60" name="object 60" descr=""/>
            <p:cNvPicPr/>
            <p:nvPr/>
          </p:nvPicPr>
          <p:blipFill>
            <a:blip r:embed="rId14" cstate="print"/>
            <a:stretch>
              <a:fillRect/>
            </a:stretch>
          </p:blipFill>
          <p:spPr>
            <a:xfrm>
              <a:off x="10689335" y="3745991"/>
              <a:ext cx="441959" cy="463295"/>
            </a:xfrm>
            <a:prstGeom prst="rect">
              <a:avLst/>
            </a:prstGeom>
          </p:spPr>
        </p:pic>
        <p:pic>
          <p:nvPicPr>
            <p:cNvPr id="61" name="object 61" descr=""/>
            <p:cNvPicPr/>
            <p:nvPr/>
          </p:nvPicPr>
          <p:blipFill>
            <a:blip r:embed="rId15" cstate="print"/>
            <a:stretch>
              <a:fillRect/>
            </a:stretch>
          </p:blipFill>
          <p:spPr>
            <a:xfrm>
              <a:off x="11161775" y="3752088"/>
              <a:ext cx="445007" cy="466344"/>
            </a:xfrm>
            <a:prstGeom prst="rect">
              <a:avLst/>
            </a:prstGeom>
          </p:spPr>
        </p:pic>
        <p:pic>
          <p:nvPicPr>
            <p:cNvPr id="62" name="object 62" descr=""/>
            <p:cNvPicPr/>
            <p:nvPr/>
          </p:nvPicPr>
          <p:blipFill>
            <a:blip r:embed="rId16" cstate="print"/>
            <a:stretch>
              <a:fillRect/>
            </a:stretch>
          </p:blipFill>
          <p:spPr>
            <a:xfrm>
              <a:off x="11637263" y="3752088"/>
              <a:ext cx="441959" cy="466344"/>
            </a:xfrm>
            <a:prstGeom prst="rect">
              <a:avLst/>
            </a:prstGeom>
          </p:spPr>
        </p:pic>
        <p:pic>
          <p:nvPicPr>
            <p:cNvPr id="63" name="object 63" descr=""/>
            <p:cNvPicPr/>
            <p:nvPr/>
          </p:nvPicPr>
          <p:blipFill>
            <a:blip r:embed="rId17" cstate="print"/>
            <a:stretch>
              <a:fillRect/>
            </a:stretch>
          </p:blipFill>
          <p:spPr>
            <a:xfrm>
              <a:off x="10201655" y="4273295"/>
              <a:ext cx="441959" cy="466344"/>
            </a:xfrm>
            <a:prstGeom prst="rect">
              <a:avLst/>
            </a:prstGeom>
          </p:spPr>
        </p:pic>
        <p:pic>
          <p:nvPicPr>
            <p:cNvPr id="64" name="object 64" descr=""/>
            <p:cNvPicPr/>
            <p:nvPr/>
          </p:nvPicPr>
          <p:blipFill>
            <a:blip r:embed="rId18" cstate="print"/>
            <a:stretch>
              <a:fillRect/>
            </a:stretch>
          </p:blipFill>
          <p:spPr>
            <a:xfrm>
              <a:off x="10674095" y="4282439"/>
              <a:ext cx="445007" cy="463295"/>
            </a:xfrm>
            <a:prstGeom prst="rect">
              <a:avLst/>
            </a:prstGeom>
          </p:spPr>
        </p:pic>
        <p:pic>
          <p:nvPicPr>
            <p:cNvPr id="65" name="object 65" descr=""/>
            <p:cNvPicPr/>
            <p:nvPr/>
          </p:nvPicPr>
          <p:blipFill>
            <a:blip r:embed="rId19" cstate="print"/>
            <a:stretch>
              <a:fillRect/>
            </a:stretch>
          </p:blipFill>
          <p:spPr>
            <a:xfrm>
              <a:off x="11149583" y="4282439"/>
              <a:ext cx="441959" cy="463295"/>
            </a:xfrm>
            <a:prstGeom prst="rect">
              <a:avLst/>
            </a:prstGeom>
          </p:spPr>
        </p:pic>
        <p:pic>
          <p:nvPicPr>
            <p:cNvPr id="66" name="object 66" descr=""/>
            <p:cNvPicPr/>
            <p:nvPr/>
          </p:nvPicPr>
          <p:blipFill>
            <a:blip r:embed="rId20" cstate="print"/>
            <a:stretch>
              <a:fillRect/>
            </a:stretch>
          </p:blipFill>
          <p:spPr>
            <a:xfrm>
              <a:off x="11637263" y="4282439"/>
              <a:ext cx="441959" cy="463295"/>
            </a:xfrm>
            <a:prstGeom prst="rect">
              <a:avLst/>
            </a:prstGeom>
          </p:spPr>
        </p:pic>
        <p:pic>
          <p:nvPicPr>
            <p:cNvPr id="67" name="object 67" descr=""/>
            <p:cNvPicPr/>
            <p:nvPr/>
          </p:nvPicPr>
          <p:blipFill>
            <a:blip r:embed="rId21" cstate="print"/>
            <a:stretch>
              <a:fillRect/>
            </a:stretch>
          </p:blipFill>
          <p:spPr>
            <a:xfrm>
              <a:off x="10695431" y="4776216"/>
              <a:ext cx="441959" cy="463295"/>
            </a:xfrm>
            <a:prstGeom prst="rect">
              <a:avLst/>
            </a:prstGeom>
          </p:spPr>
        </p:pic>
        <p:pic>
          <p:nvPicPr>
            <p:cNvPr id="68" name="object 68" descr=""/>
            <p:cNvPicPr/>
            <p:nvPr/>
          </p:nvPicPr>
          <p:blipFill>
            <a:blip r:embed="rId22" cstate="print"/>
            <a:stretch>
              <a:fillRect/>
            </a:stretch>
          </p:blipFill>
          <p:spPr>
            <a:xfrm>
              <a:off x="11167871" y="4782311"/>
              <a:ext cx="445007" cy="466344"/>
            </a:xfrm>
            <a:prstGeom prst="rect">
              <a:avLst/>
            </a:prstGeom>
          </p:spPr>
        </p:pic>
        <p:pic>
          <p:nvPicPr>
            <p:cNvPr id="69" name="object 69" descr=""/>
            <p:cNvPicPr/>
            <p:nvPr/>
          </p:nvPicPr>
          <p:blipFill>
            <a:blip r:embed="rId23" cstate="print"/>
            <a:stretch>
              <a:fillRect/>
            </a:stretch>
          </p:blipFill>
          <p:spPr>
            <a:xfrm>
              <a:off x="11643359" y="4782311"/>
              <a:ext cx="441959" cy="466344"/>
            </a:xfrm>
            <a:prstGeom prst="rect">
              <a:avLst/>
            </a:prstGeom>
          </p:spPr>
        </p:pic>
        <p:sp>
          <p:nvSpPr>
            <p:cNvPr id="70" name="object 70" descr=""/>
            <p:cNvSpPr/>
            <p:nvPr/>
          </p:nvSpPr>
          <p:spPr>
            <a:xfrm>
              <a:off x="9944892" y="1896205"/>
              <a:ext cx="1915160" cy="348615"/>
            </a:xfrm>
            <a:custGeom>
              <a:avLst/>
              <a:gdLst/>
              <a:ahLst/>
              <a:cxnLst/>
              <a:rect l="l" t="t" r="r" b="b"/>
              <a:pathLst>
                <a:path w="1915159" h="348614">
                  <a:moveTo>
                    <a:pt x="1740485" y="0"/>
                  </a:moveTo>
                  <a:lnTo>
                    <a:pt x="1740485" y="87057"/>
                  </a:lnTo>
                  <a:lnTo>
                    <a:pt x="0" y="87057"/>
                  </a:lnTo>
                  <a:lnTo>
                    <a:pt x="0" y="261172"/>
                  </a:lnTo>
                  <a:lnTo>
                    <a:pt x="1740485" y="261172"/>
                  </a:lnTo>
                  <a:lnTo>
                    <a:pt x="1740485" y="348230"/>
                  </a:lnTo>
                  <a:lnTo>
                    <a:pt x="1914599" y="174115"/>
                  </a:lnTo>
                  <a:lnTo>
                    <a:pt x="1740485" y="0"/>
                  </a:lnTo>
                  <a:close/>
                </a:path>
              </a:pathLst>
            </a:custGeom>
            <a:solidFill>
              <a:srgbClr val="000000"/>
            </a:solidFill>
          </p:spPr>
          <p:txBody>
            <a:bodyPr wrap="square" lIns="0" tIns="0" rIns="0" bIns="0" rtlCol="0"/>
            <a:lstStyle/>
            <a:p/>
          </p:txBody>
        </p:sp>
        <p:sp>
          <p:nvSpPr>
            <p:cNvPr id="71" name="object 71" descr=""/>
            <p:cNvSpPr/>
            <p:nvPr/>
          </p:nvSpPr>
          <p:spPr>
            <a:xfrm>
              <a:off x="9944892" y="1896205"/>
              <a:ext cx="1915160" cy="348615"/>
            </a:xfrm>
            <a:custGeom>
              <a:avLst/>
              <a:gdLst/>
              <a:ahLst/>
              <a:cxnLst/>
              <a:rect l="l" t="t" r="r" b="b"/>
              <a:pathLst>
                <a:path w="1915159" h="348614">
                  <a:moveTo>
                    <a:pt x="0" y="87057"/>
                  </a:moveTo>
                  <a:lnTo>
                    <a:pt x="1740485" y="87057"/>
                  </a:lnTo>
                  <a:lnTo>
                    <a:pt x="1740485" y="0"/>
                  </a:lnTo>
                  <a:lnTo>
                    <a:pt x="1914600" y="174115"/>
                  </a:lnTo>
                  <a:lnTo>
                    <a:pt x="1740485" y="348231"/>
                  </a:lnTo>
                  <a:lnTo>
                    <a:pt x="1740485" y="261173"/>
                  </a:lnTo>
                  <a:lnTo>
                    <a:pt x="0" y="261173"/>
                  </a:lnTo>
                  <a:lnTo>
                    <a:pt x="0" y="87057"/>
                  </a:lnTo>
                  <a:close/>
                </a:path>
              </a:pathLst>
            </a:custGeom>
            <a:ln w="9525">
              <a:solidFill>
                <a:srgbClr val="40458C"/>
              </a:solidFill>
            </a:ln>
          </p:spPr>
          <p:txBody>
            <a:bodyPr wrap="square" lIns="0" tIns="0" rIns="0" bIns="0" rtlCol="0"/>
            <a:lstStyle/>
            <a:p/>
          </p:txBody>
        </p:sp>
      </p:grpSp>
      <p:sp>
        <p:nvSpPr>
          <p:cNvPr id="72" name="object 72" descr=""/>
          <p:cNvSpPr txBox="1"/>
          <p:nvPr/>
        </p:nvSpPr>
        <p:spPr>
          <a:xfrm>
            <a:off x="10023120" y="2211323"/>
            <a:ext cx="1803400" cy="330200"/>
          </a:xfrm>
          <a:prstGeom prst="rect">
            <a:avLst/>
          </a:prstGeom>
        </p:spPr>
        <p:txBody>
          <a:bodyPr wrap="square" lIns="0" tIns="12700" rIns="0" bIns="0" rtlCol="0" vert="horz">
            <a:spAutoFit/>
          </a:bodyPr>
          <a:lstStyle/>
          <a:p>
            <a:pPr marL="12700">
              <a:lnSpc>
                <a:spcPct val="100000"/>
              </a:lnSpc>
              <a:spcBef>
                <a:spcPts val="100"/>
              </a:spcBef>
            </a:pPr>
            <a:r>
              <a:rPr dirty="0" sz="2000" spc="-10">
                <a:latin typeface="游ゴシック"/>
                <a:cs typeface="游ゴシック"/>
              </a:rPr>
              <a:t>量産化を⽬指す</a:t>
            </a:r>
            <a:endParaRPr sz="2000">
              <a:latin typeface="游ゴシック"/>
              <a:cs typeface="游ゴシック"/>
            </a:endParaRPr>
          </a:p>
        </p:txBody>
      </p:sp>
      <p:grpSp>
        <p:nvGrpSpPr>
          <p:cNvPr id="73" name="object 73" descr=""/>
          <p:cNvGrpSpPr/>
          <p:nvPr/>
        </p:nvGrpSpPr>
        <p:grpSpPr>
          <a:xfrm>
            <a:off x="5498665" y="2022761"/>
            <a:ext cx="4264025" cy="603250"/>
            <a:chOff x="5498665" y="2022761"/>
            <a:chExt cx="4264025" cy="603250"/>
          </a:xfrm>
        </p:grpSpPr>
        <p:sp>
          <p:nvSpPr>
            <p:cNvPr id="74" name="object 74" descr=""/>
            <p:cNvSpPr/>
            <p:nvPr/>
          </p:nvSpPr>
          <p:spPr>
            <a:xfrm>
              <a:off x="5500253" y="2024349"/>
              <a:ext cx="4260850" cy="600075"/>
            </a:xfrm>
            <a:custGeom>
              <a:avLst/>
              <a:gdLst/>
              <a:ahLst/>
              <a:cxnLst/>
              <a:rect l="l" t="t" r="r" b="b"/>
              <a:pathLst>
                <a:path w="4260850" h="600075">
                  <a:moveTo>
                    <a:pt x="4260810" y="0"/>
                  </a:moveTo>
                  <a:lnTo>
                    <a:pt x="0" y="0"/>
                  </a:lnTo>
                  <a:lnTo>
                    <a:pt x="0" y="599931"/>
                  </a:lnTo>
                  <a:lnTo>
                    <a:pt x="4260810" y="599931"/>
                  </a:lnTo>
                  <a:lnTo>
                    <a:pt x="4260810" y="0"/>
                  </a:lnTo>
                  <a:close/>
                </a:path>
              </a:pathLst>
            </a:custGeom>
            <a:solidFill>
              <a:srgbClr val="FFADFF"/>
            </a:solidFill>
          </p:spPr>
          <p:txBody>
            <a:bodyPr wrap="square" lIns="0" tIns="0" rIns="0" bIns="0" rtlCol="0"/>
            <a:lstStyle/>
            <a:p/>
          </p:txBody>
        </p:sp>
        <p:sp>
          <p:nvSpPr>
            <p:cNvPr id="75" name="object 75" descr=""/>
            <p:cNvSpPr/>
            <p:nvPr/>
          </p:nvSpPr>
          <p:spPr>
            <a:xfrm>
              <a:off x="5500253" y="2024349"/>
              <a:ext cx="4260850" cy="600075"/>
            </a:xfrm>
            <a:custGeom>
              <a:avLst/>
              <a:gdLst/>
              <a:ahLst/>
              <a:cxnLst/>
              <a:rect l="l" t="t" r="r" b="b"/>
              <a:pathLst>
                <a:path w="4260850" h="600075">
                  <a:moveTo>
                    <a:pt x="0" y="0"/>
                  </a:moveTo>
                  <a:lnTo>
                    <a:pt x="4260811" y="0"/>
                  </a:lnTo>
                  <a:lnTo>
                    <a:pt x="4260811" y="599932"/>
                  </a:lnTo>
                  <a:lnTo>
                    <a:pt x="0" y="599932"/>
                  </a:lnTo>
                  <a:lnTo>
                    <a:pt x="0" y="0"/>
                  </a:lnTo>
                  <a:close/>
                </a:path>
              </a:pathLst>
            </a:custGeom>
            <a:ln w="3175">
              <a:solidFill>
                <a:srgbClr val="000000"/>
              </a:solidFill>
            </a:ln>
          </p:spPr>
          <p:txBody>
            <a:bodyPr wrap="square" lIns="0" tIns="0" rIns="0" bIns="0" rtlCol="0"/>
            <a:lstStyle/>
            <a:p/>
          </p:txBody>
        </p:sp>
      </p:grpSp>
      <p:sp>
        <p:nvSpPr>
          <p:cNvPr id="76" name="object 76" descr=""/>
          <p:cNvSpPr txBox="1"/>
          <p:nvPr/>
        </p:nvSpPr>
        <p:spPr>
          <a:xfrm>
            <a:off x="5822495" y="2054859"/>
            <a:ext cx="3616960" cy="510540"/>
          </a:xfrm>
          <a:prstGeom prst="rect">
            <a:avLst/>
          </a:prstGeom>
        </p:spPr>
        <p:txBody>
          <a:bodyPr wrap="square" lIns="0" tIns="12700" rIns="0" bIns="0" rtlCol="0" vert="horz">
            <a:spAutoFit/>
          </a:bodyPr>
          <a:lstStyle/>
          <a:p>
            <a:pPr algn="ctr">
              <a:lnSpc>
                <a:spcPts val="1910"/>
              </a:lnSpc>
              <a:spcBef>
                <a:spcPts val="100"/>
              </a:spcBef>
            </a:pPr>
            <a:r>
              <a:rPr dirty="0" sz="1600" spc="-10">
                <a:latin typeface="游ゴシック"/>
                <a:cs typeface="游ゴシック"/>
              </a:rPr>
              <a:t>フェーズⅢ</a:t>
            </a:r>
            <a:endParaRPr sz="1600">
              <a:latin typeface="游ゴシック"/>
              <a:cs typeface="游ゴシック"/>
            </a:endParaRPr>
          </a:p>
          <a:p>
            <a:pPr algn="ctr">
              <a:lnSpc>
                <a:spcPts val="1910"/>
              </a:lnSpc>
            </a:pPr>
            <a:r>
              <a:rPr dirty="0" sz="1600">
                <a:latin typeface="游ゴシック"/>
                <a:cs typeface="游ゴシック"/>
              </a:rPr>
              <a:t>初号基プロジェクト（ABWR</a:t>
            </a:r>
            <a:r>
              <a:rPr dirty="0" sz="1600" spc="-30">
                <a:latin typeface="游ゴシック"/>
                <a:cs typeface="游ゴシック"/>
              </a:rPr>
              <a:t> </a:t>
            </a:r>
            <a:r>
              <a:rPr dirty="0" sz="1600" spc="-10">
                <a:latin typeface="游ゴシック"/>
                <a:cs typeface="游ゴシック"/>
              </a:rPr>
              <a:t>1350MW)</a:t>
            </a:r>
            <a:endParaRPr sz="1600">
              <a:latin typeface="游ゴシック"/>
              <a:cs typeface="游ゴシック"/>
            </a:endParaRPr>
          </a:p>
        </p:txBody>
      </p:sp>
      <p:grpSp>
        <p:nvGrpSpPr>
          <p:cNvPr id="77" name="object 77" descr=""/>
          <p:cNvGrpSpPr/>
          <p:nvPr/>
        </p:nvGrpSpPr>
        <p:grpSpPr>
          <a:xfrm>
            <a:off x="319646" y="4794503"/>
            <a:ext cx="11760200" cy="1000125"/>
            <a:chOff x="319646" y="4794503"/>
            <a:chExt cx="11760200" cy="1000125"/>
          </a:xfrm>
        </p:grpSpPr>
        <p:pic>
          <p:nvPicPr>
            <p:cNvPr id="78" name="object 78" descr=""/>
            <p:cNvPicPr/>
            <p:nvPr/>
          </p:nvPicPr>
          <p:blipFill>
            <a:blip r:embed="rId24" cstate="print"/>
            <a:stretch>
              <a:fillRect/>
            </a:stretch>
          </p:blipFill>
          <p:spPr>
            <a:xfrm>
              <a:off x="10201655" y="4794503"/>
              <a:ext cx="441959" cy="463295"/>
            </a:xfrm>
            <a:prstGeom prst="rect">
              <a:avLst/>
            </a:prstGeom>
          </p:spPr>
        </p:pic>
        <p:pic>
          <p:nvPicPr>
            <p:cNvPr id="79" name="object 79" descr=""/>
            <p:cNvPicPr/>
            <p:nvPr/>
          </p:nvPicPr>
          <p:blipFill>
            <a:blip r:embed="rId25" cstate="print"/>
            <a:stretch>
              <a:fillRect/>
            </a:stretch>
          </p:blipFill>
          <p:spPr>
            <a:xfrm>
              <a:off x="10674095" y="5327903"/>
              <a:ext cx="445007" cy="466344"/>
            </a:xfrm>
            <a:prstGeom prst="rect">
              <a:avLst/>
            </a:prstGeom>
          </p:spPr>
        </p:pic>
        <p:pic>
          <p:nvPicPr>
            <p:cNvPr id="80" name="object 80" descr=""/>
            <p:cNvPicPr/>
            <p:nvPr/>
          </p:nvPicPr>
          <p:blipFill>
            <a:blip r:embed="rId26" cstate="print"/>
            <a:stretch>
              <a:fillRect/>
            </a:stretch>
          </p:blipFill>
          <p:spPr>
            <a:xfrm>
              <a:off x="11146535" y="5327903"/>
              <a:ext cx="445007" cy="466344"/>
            </a:xfrm>
            <a:prstGeom prst="rect">
              <a:avLst/>
            </a:prstGeom>
          </p:spPr>
        </p:pic>
        <p:pic>
          <p:nvPicPr>
            <p:cNvPr id="81" name="object 81" descr=""/>
            <p:cNvPicPr/>
            <p:nvPr/>
          </p:nvPicPr>
          <p:blipFill>
            <a:blip r:embed="rId27" cstate="print"/>
            <a:stretch>
              <a:fillRect/>
            </a:stretch>
          </p:blipFill>
          <p:spPr>
            <a:xfrm>
              <a:off x="11634216" y="5327903"/>
              <a:ext cx="445007" cy="466344"/>
            </a:xfrm>
            <a:prstGeom prst="rect">
              <a:avLst/>
            </a:prstGeom>
          </p:spPr>
        </p:pic>
        <p:sp>
          <p:nvSpPr>
            <p:cNvPr id="82" name="object 82" descr=""/>
            <p:cNvSpPr/>
            <p:nvPr/>
          </p:nvSpPr>
          <p:spPr>
            <a:xfrm>
              <a:off x="324408" y="4993849"/>
              <a:ext cx="1569720" cy="646430"/>
            </a:xfrm>
            <a:custGeom>
              <a:avLst/>
              <a:gdLst/>
              <a:ahLst/>
              <a:cxnLst/>
              <a:rect l="l" t="t" r="r" b="b"/>
              <a:pathLst>
                <a:path w="1569720" h="646429">
                  <a:moveTo>
                    <a:pt x="0" y="0"/>
                  </a:moveTo>
                  <a:lnTo>
                    <a:pt x="1569660" y="0"/>
                  </a:lnTo>
                  <a:lnTo>
                    <a:pt x="1569660" y="646331"/>
                  </a:lnTo>
                  <a:lnTo>
                    <a:pt x="0" y="646331"/>
                  </a:lnTo>
                  <a:lnTo>
                    <a:pt x="0" y="0"/>
                  </a:lnTo>
                  <a:close/>
                </a:path>
              </a:pathLst>
            </a:custGeom>
            <a:ln w="9525">
              <a:solidFill>
                <a:srgbClr val="000000"/>
              </a:solidFill>
            </a:ln>
          </p:spPr>
          <p:txBody>
            <a:bodyPr wrap="square" lIns="0" tIns="0" rIns="0" bIns="0" rtlCol="0"/>
            <a:lstStyle/>
            <a:p/>
          </p:txBody>
        </p:sp>
      </p:grpSp>
      <p:sp>
        <p:nvSpPr>
          <p:cNvPr id="83" name="object 83" descr=""/>
          <p:cNvSpPr txBox="1"/>
          <p:nvPr/>
        </p:nvSpPr>
        <p:spPr>
          <a:xfrm>
            <a:off x="403148" y="5013452"/>
            <a:ext cx="1397000" cy="568325"/>
          </a:xfrm>
          <a:prstGeom prst="rect">
            <a:avLst/>
          </a:prstGeom>
        </p:spPr>
        <p:txBody>
          <a:bodyPr wrap="square" lIns="0" tIns="26670" rIns="0" bIns="0" rtlCol="0" vert="horz">
            <a:spAutoFit/>
          </a:bodyPr>
          <a:lstStyle/>
          <a:p>
            <a:pPr marL="12700" marR="5080">
              <a:lnSpc>
                <a:spcPts val="2110"/>
              </a:lnSpc>
              <a:spcBef>
                <a:spcPts val="210"/>
              </a:spcBef>
            </a:pPr>
            <a:r>
              <a:rPr dirty="0" sz="1800" spc="-10">
                <a:latin typeface="游ゴシック"/>
                <a:cs typeface="游ゴシック"/>
              </a:rPr>
              <a:t>事業企画達成マイルストン</a:t>
            </a:r>
            <a:endParaRPr sz="1800">
              <a:latin typeface="游ゴシック"/>
              <a:cs typeface="游ゴシック"/>
            </a:endParaRPr>
          </a:p>
        </p:txBody>
      </p:sp>
      <p:sp>
        <p:nvSpPr>
          <p:cNvPr id="84" name="object 84" descr=""/>
          <p:cNvSpPr/>
          <p:nvPr/>
        </p:nvSpPr>
        <p:spPr>
          <a:xfrm>
            <a:off x="2379553" y="4956188"/>
            <a:ext cx="1621155" cy="749300"/>
          </a:xfrm>
          <a:custGeom>
            <a:avLst/>
            <a:gdLst/>
            <a:ahLst/>
            <a:cxnLst/>
            <a:rect l="l" t="t" r="r" b="b"/>
            <a:pathLst>
              <a:path w="1621154" h="749300">
                <a:moveTo>
                  <a:pt x="0" y="0"/>
                </a:moveTo>
                <a:lnTo>
                  <a:pt x="1620808" y="0"/>
                </a:lnTo>
                <a:lnTo>
                  <a:pt x="1620808" y="748776"/>
                </a:lnTo>
                <a:lnTo>
                  <a:pt x="0" y="748776"/>
                </a:lnTo>
                <a:lnTo>
                  <a:pt x="0" y="0"/>
                </a:lnTo>
                <a:close/>
              </a:path>
            </a:pathLst>
          </a:custGeom>
          <a:ln w="3175">
            <a:solidFill>
              <a:srgbClr val="000000"/>
            </a:solidFill>
          </a:ln>
        </p:spPr>
        <p:txBody>
          <a:bodyPr wrap="square" lIns="0" tIns="0" rIns="0" bIns="0" rtlCol="0"/>
          <a:lstStyle/>
          <a:p/>
        </p:txBody>
      </p:sp>
      <p:sp>
        <p:nvSpPr>
          <p:cNvPr id="85" name="object 85" descr=""/>
          <p:cNvSpPr txBox="1"/>
          <p:nvPr/>
        </p:nvSpPr>
        <p:spPr>
          <a:xfrm>
            <a:off x="2643858" y="4985004"/>
            <a:ext cx="1092200" cy="659765"/>
          </a:xfrm>
          <a:prstGeom prst="rect">
            <a:avLst/>
          </a:prstGeom>
        </p:spPr>
        <p:txBody>
          <a:bodyPr wrap="square" lIns="0" tIns="15240" rIns="0" bIns="0" rtlCol="0" vert="horz">
            <a:spAutoFit/>
          </a:bodyPr>
          <a:lstStyle/>
          <a:p>
            <a:pPr algn="just" marL="12700" marR="5080">
              <a:lnSpc>
                <a:spcPct val="98600"/>
              </a:lnSpc>
              <a:spcBef>
                <a:spcPts val="120"/>
              </a:spcBef>
            </a:pPr>
            <a:r>
              <a:rPr dirty="0" sz="1400" spc="-10">
                <a:latin typeface="游ゴシック"/>
                <a:cs typeface="游ゴシック"/>
              </a:rPr>
              <a:t>各種周辺特許浮体基本構造設備配置設計</a:t>
            </a:r>
            <a:endParaRPr sz="1400">
              <a:latin typeface="游ゴシック"/>
              <a:cs typeface="游ゴシック"/>
            </a:endParaRPr>
          </a:p>
        </p:txBody>
      </p:sp>
      <p:sp>
        <p:nvSpPr>
          <p:cNvPr id="86" name="object 86" descr=""/>
          <p:cNvSpPr/>
          <p:nvPr/>
        </p:nvSpPr>
        <p:spPr>
          <a:xfrm>
            <a:off x="4594260" y="4938252"/>
            <a:ext cx="1577340" cy="718185"/>
          </a:xfrm>
          <a:custGeom>
            <a:avLst/>
            <a:gdLst/>
            <a:ahLst/>
            <a:cxnLst/>
            <a:rect l="l" t="t" r="r" b="b"/>
            <a:pathLst>
              <a:path w="1577339" h="718185">
                <a:moveTo>
                  <a:pt x="0" y="0"/>
                </a:moveTo>
                <a:lnTo>
                  <a:pt x="1577044" y="0"/>
                </a:lnTo>
                <a:lnTo>
                  <a:pt x="1577044" y="717957"/>
                </a:lnTo>
                <a:lnTo>
                  <a:pt x="0" y="717957"/>
                </a:lnTo>
                <a:lnTo>
                  <a:pt x="0" y="0"/>
                </a:lnTo>
                <a:close/>
              </a:path>
            </a:pathLst>
          </a:custGeom>
          <a:ln w="3175">
            <a:solidFill>
              <a:srgbClr val="000000"/>
            </a:solidFill>
          </a:ln>
        </p:spPr>
        <p:txBody>
          <a:bodyPr wrap="square" lIns="0" tIns="0" rIns="0" bIns="0" rtlCol="0"/>
          <a:lstStyle/>
          <a:p/>
        </p:txBody>
      </p:sp>
      <p:sp>
        <p:nvSpPr>
          <p:cNvPr id="87" name="object 87" descr=""/>
          <p:cNvSpPr txBox="1"/>
          <p:nvPr/>
        </p:nvSpPr>
        <p:spPr>
          <a:xfrm>
            <a:off x="4679520" y="5058155"/>
            <a:ext cx="1407160" cy="455295"/>
          </a:xfrm>
          <a:prstGeom prst="rect">
            <a:avLst/>
          </a:prstGeom>
        </p:spPr>
        <p:txBody>
          <a:bodyPr wrap="square" lIns="0" tIns="9525" rIns="0" bIns="0" rtlCol="0" vert="horz">
            <a:spAutoFit/>
          </a:bodyPr>
          <a:lstStyle/>
          <a:p>
            <a:pPr marL="12700" marR="5080" indent="67945">
              <a:lnSpc>
                <a:spcPct val="101400"/>
              </a:lnSpc>
              <a:spcBef>
                <a:spcPts val="75"/>
              </a:spcBef>
            </a:pPr>
            <a:r>
              <a:rPr dirty="0" sz="1400" spc="-10">
                <a:latin typeface="游ゴシック"/>
                <a:cs typeface="游ゴシック"/>
              </a:rPr>
              <a:t>型式認定の取得</a:t>
            </a:r>
            <a:r>
              <a:rPr dirty="0" sz="1400" spc="-50">
                <a:latin typeface="游ゴシック"/>
                <a:cs typeface="游ゴシック"/>
              </a:rPr>
              <a:t> </a:t>
            </a:r>
            <a:r>
              <a:rPr dirty="0" sz="1400" spc="-10">
                <a:latin typeface="游ゴシック"/>
                <a:cs typeface="游ゴシック"/>
              </a:rPr>
              <a:t>(⽶、英、加、⽇)</a:t>
            </a:r>
            <a:endParaRPr sz="1400">
              <a:latin typeface="游ゴシック"/>
              <a:cs typeface="游ゴシック"/>
            </a:endParaRPr>
          </a:p>
        </p:txBody>
      </p:sp>
      <p:sp>
        <p:nvSpPr>
          <p:cNvPr id="88" name="object 88" descr=""/>
          <p:cNvSpPr/>
          <p:nvPr/>
        </p:nvSpPr>
        <p:spPr>
          <a:xfrm>
            <a:off x="7232624" y="4942028"/>
            <a:ext cx="2758440" cy="750570"/>
          </a:xfrm>
          <a:custGeom>
            <a:avLst/>
            <a:gdLst/>
            <a:ahLst/>
            <a:cxnLst/>
            <a:rect l="l" t="t" r="r" b="b"/>
            <a:pathLst>
              <a:path w="2758440" h="750570">
                <a:moveTo>
                  <a:pt x="0" y="0"/>
                </a:moveTo>
                <a:lnTo>
                  <a:pt x="2758321" y="0"/>
                </a:lnTo>
                <a:lnTo>
                  <a:pt x="2758321" y="749971"/>
                </a:lnTo>
                <a:lnTo>
                  <a:pt x="0" y="749971"/>
                </a:lnTo>
                <a:lnTo>
                  <a:pt x="0" y="0"/>
                </a:lnTo>
                <a:close/>
              </a:path>
            </a:pathLst>
          </a:custGeom>
          <a:ln w="3175">
            <a:solidFill>
              <a:srgbClr val="000000"/>
            </a:solidFill>
          </a:ln>
        </p:spPr>
        <p:txBody>
          <a:bodyPr wrap="square" lIns="0" tIns="0" rIns="0" bIns="0" rtlCol="0"/>
          <a:lstStyle/>
          <a:p/>
        </p:txBody>
      </p:sp>
      <p:sp>
        <p:nvSpPr>
          <p:cNvPr id="89" name="object 89" descr=""/>
          <p:cNvSpPr txBox="1"/>
          <p:nvPr/>
        </p:nvSpPr>
        <p:spPr>
          <a:xfrm>
            <a:off x="7311364" y="5079491"/>
            <a:ext cx="1092200" cy="452120"/>
          </a:xfrm>
          <a:prstGeom prst="rect">
            <a:avLst/>
          </a:prstGeom>
        </p:spPr>
        <p:txBody>
          <a:bodyPr wrap="square" lIns="0" tIns="12700" rIns="0" bIns="0" rtlCol="0" vert="horz">
            <a:spAutoFit/>
          </a:bodyPr>
          <a:lstStyle/>
          <a:p>
            <a:pPr marL="12700" marR="5080">
              <a:lnSpc>
                <a:spcPct val="100000"/>
              </a:lnSpc>
              <a:spcBef>
                <a:spcPts val="100"/>
              </a:spcBef>
            </a:pPr>
            <a:r>
              <a:rPr dirty="0" sz="1400" spc="-10">
                <a:latin typeface="游ゴシック"/>
                <a:cs typeface="游ゴシック"/>
              </a:rPr>
              <a:t>売電価格：</a:t>
            </a:r>
            <a:r>
              <a:rPr dirty="0" sz="1400" spc="-50">
                <a:latin typeface="游ゴシック"/>
                <a:cs typeface="游ゴシック"/>
              </a:rPr>
              <a:t> </a:t>
            </a:r>
            <a:r>
              <a:rPr dirty="0" sz="1400" spc="-10">
                <a:latin typeface="游ゴシック"/>
                <a:cs typeface="游ゴシック"/>
              </a:rPr>
              <a:t>販売電⼒量：</a:t>
            </a:r>
            <a:endParaRPr sz="1400">
              <a:latin typeface="游ゴシック"/>
              <a:cs typeface="游ゴシック"/>
            </a:endParaRPr>
          </a:p>
        </p:txBody>
      </p:sp>
      <p:sp>
        <p:nvSpPr>
          <p:cNvPr id="90" name="object 90" descr=""/>
          <p:cNvSpPr txBox="1"/>
          <p:nvPr/>
        </p:nvSpPr>
        <p:spPr>
          <a:xfrm>
            <a:off x="8632164" y="5079491"/>
            <a:ext cx="847725" cy="452120"/>
          </a:xfrm>
          <a:prstGeom prst="rect">
            <a:avLst/>
          </a:prstGeom>
        </p:spPr>
        <p:txBody>
          <a:bodyPr wrap="square" lIns="0" tIns="12700" rIns="0" bIns="0" rtlCol="0" vert="horz">
            <a:spAutoFit/>
          </a:bodyPr>
          <a:lstStyle/>
          <a:p>
            <a:pPr marL="88900" marR="5080" indent="-76200">
              <a:lnSpc>
                <a:spcPct val="100000"/>
              </a:lnSpc>
              <a:spcBef>
                <a:spcPts val="100"/>
              </a:spcBef>
            </a:pPr>
            <a:r>
              <a:rPr dirty="0" sz="1400" spc="-10">
                <a:latin typeface="游ゴシック"/>
                <a:cs typeface="游ゴシック"/>
              </a:rPr>
              <a:t>10円/</a:t>
            </a:r>
            <a:r>
              <a:rPr dirty="0" sz="1400" spc="-20">
                <a:latin typeface="游ゴシック"/>
                <a:cs typeface="游ゴシック"/>
              </a:rPr>
              <a:t>kWh </a:t>
            </a:r>
            <a:r>
              <a:rPr dirty="0" sz="1400" spc="-10">
                <a:latin typeface="游ゴシック"/>
                <a:cs typeface="游ゴシック"/>
              </a:rPr>
              <a:t>95</a:t>
            </a:r>
            <a:r>
              <a:rPr dirty="0" sz="1400">
                <a:latin typeface="游ゴシック"/>
                <a:cs typeface="游ゴシック"/>
              </a:rPr>
              <a:t>億</a:t>
            </a:r>
            <a:r>
              <a:rPr dirty="0" sz="1400" spc="-25">
                <a:latin typeface="游ゴシック"/>
                <a:cs typeface="游ゴシック"/>
              </a:rPr>
              <a:t>kWh</a:t>
            </a:r>
            <a:endParaRPr sz="1400">
              <a:latin typeface="游ゴシック"/>
              <a:cs typeface="游ゴシック"/>
            </a:endParaRPr>
          </a:p>
        </p:txBody>
      </p:sp>
      <p:grpSp>
        <p:nvGrpSpPr>
          <p:cNvPr id="91" name="object 91" descr=""/>
          <p:cNvGrpSpPr/>
          <p:nvPr/>
        </p:nvGrpSpPr>
        <p:grpSpPr>
          <a:xfrm>
            <a:off x="2130599" y="3811237"/>
            <a:ext cx="3338829" cy="295275"/>
            <a:chOff x="2130599" y="3811237"/>
            <a:chExt cx="3338829" cy="295275"/>
          </a:xfrm>
        </p:grpSpPr>
        <p:sp>
          <p:nvSpPr>
            <p:cNvPr id="92" name="object 92" descr=""/>
            <p:cNvSpPr/>
            <p:nvPr/>
          </p:nvSpPr>
          <p:spPr>
            <a:xfrm>
              <a:off x="2132186" y="3812824"/>
              <a:ext cx="3335654" cy="292100"/>
            </a:xfrm>
            <a:custGeom>
              <a:avLst/>
              <a:gdLst/>
              <a:ahLst/>
              <a:cxnLst/>
              <a:rect l="l" t="t" r="r" b="b"/>
              <a:pathLst>
                <a:path w="3335654" h="292100">
                  <a:moveTo>
                    <a:pt x="3335072" y="0"/>
                  </a:moveTo>
                  <a:lnTo>
                    <a:pt x="0" y="0"/>
                  </a:lnTo>
                  <a:lnTo>
                    <a:pt x="0" y="291739"/>
                  </a:lnTo>
                  <a:lnTo>
                    <a:pt x="3335072" y="291739"/>
                  </a:lnTo>
                  <a:lnTo>
                    <a:pt x="3335072" y="0"/>
                  </a:lnTo>
                  <a:close/>
                </a:path>
              </a:pathLst>
            </a:custGeom>
            <a:solidFill>
              <a:srgbClr val="FDEADA"/>
            </a:solidFill>
          </p:spPr>
          <p:txBody>
            <a:bodyPr wrap="square" lIns="0" tIns="0" rIns="0" bIns="0" rtlCol="0"/>
            <a:lstStyle/>
            <a:p/>
          </p:txBody>
        </p:sp>
        <p:sp>
          <p:nvSpPr>
            <p:cNvPr id="93" name="object 93" descr=""/>
            <p:cNvSpPr/>
            <p:nvPr/>
          </p:nvSpPr>
          <p:spPr>
            <a:xfrm>
              <a:off x="2132186" y="3812824"/>
              <a:ext cx="3335654" cy="292100"/>
            </a:xfrm>
            <a:custGeom>
              <a:avLst/>
              <a:gdLst/>
              <a:ahLst/>
              <a:cxnLst/>
              <a:rect l="l" t="t" r="r" b="b"/>
              <a:pathLst>
                <a:path w="3335654" h="292100">
                  <a:moveTo>
                    <a:pt x="0" y="0"/>
                  </a:moveTo>
                  <a:lnTo>
                    <a:pt x="3335072" y="0"/>
                  </a:lnTo>
                  <a:lnTo>
                    <a:pt x="3335072" y="291739"/>
                  </a:lnTo>
                  <a:lnTo>
                    <a:pt x="0" y="291739"/>
                  </a:lnTo>
                  <a:lnTo>
                    <a:pt x="0" y="0"/>
                  </a:lnTo>
                  <a:close/>
                </a:path>
              </a:pathLst>
            </a:custGeom>
            <a:ln w="3175">
              <a:solidFill>
                <a:srgbClr val="000000"/>
              </a:solidFill>
            </a:ln>
          </p:spPr>
          <p:txBody>
            <a:bodyPr wrap="square" lIns="0" tIns="0" rIns="0" bIns="0" rtlCol="0"/>
            <a:lstStyle/>
            <a:p/>
          </p:txBody>
        </p:sp>
      </p:grpSp>
      <p:sp>
        <p:nvSpPr>
          <p:cNvPr id="94" name="object 94" descr=""/>
          <p:cNvSpPr txBox="1"/>
          <p:nvPr/>
        </p:nvSpPr>
        <p:spPr>
          <a:xfrm>
            <a:off x="2263023" y="3810508"/>
            <a:ext cx="3073400" cy="269240"/>
          </a:xfrm>
          <a:prstGeom prst="rect">
            <a:avLst/>
          </a:prstGeom>
        </p:spPr>
        <p:txBody>
          <a:bodyPr wrap="square" lIns="0" tIns="12700" rIns="0" bIns="0" rtlCol="0" vert="horz">
            <a:spAutoFit/>
          </a:bodyPr>
          <a:lstStyle/>
          <a:p>
            <a:pPr marL="12700">
              <a:lnSpc>
                <a:spcPct val="100000"/>
              </a:lnSpc>
              <a:spcBef>
                <a:spcPts val="100"/>
              </a:spcBef>
            </a:pPr>
            <a:r>
              <a:rPr dirty="0" sz="1600" spc="-5">
                <a:latin typeface="游ゴシック"/>
                <a:cs typeface="游ゴシック"/>
              </a:rPr>
              <a:t>海洋利⽤、国際条約等関連法整備</a:t>
            </a:r>
            <a:endParaRPr sz="1600">
              <a:latin typeface="游ゴシック"/>
              <a:cs typeface="游ゴシック"/>
            </a:endParaRPr>
          </a:p>
        </p:txBody>
      </p:sp>
      <p:grpSp>
        <p:nvGrpSpPr>
          <p:cNvPr id="95" name="object 95" descr=""/>
          <p:cNvGrpSpPr/>
          <p:nvPr/>
        </p:nvGrpSpPr>
        <p:grpSpPr>
          <a:xfrm>
            <a:off x="3123210" y="4521302"/>
            <a:ext cx="6726555" cy="253365"/>
            <a:chOff x="3123210" y="4521302"/>
            <a:chExt cx="6726555" cy="253365"/>
          </a:xfrm>
        </p:grpSpPr>
        <p:sp>
          <p:nvSpPr>
            <p:cNvPr id="96" name="object 96" descr=""/>
            <p:cNvSpPr/>
            <p:nvPr/>
          </p:nvSpPr>
          <p:spPr>
            <a:xfrm>
              <a:off x="3127973" y="4553774"/>
              <a:ext cx="288290" cy="216535"/>
            </a:xfrm>
            <a:custGeom>
              <a:avLst/>
              <a:gdLst/>
              <a:ahLst/>
              <a:cxnLst/>
              <a:rect l="l" t="t" r="r" b="b"/>
              <a:pathLst>
                <a:path w="288289" h="216535">
                  <a:moveTo>
                    <a:pt x="144015" y="0"/>
                  </a:moveTo>
                  <a:lnTo>
                    <a:pt x="0" y="216024"/>
                  </a:lnTo>
                  <a:lnTo>
                    <a:pt x="288032" y="216024"/>
                  </a:lnTo>
                  <a:lnTo>
                    <a:pt x="144015" y="0"/>
                  </a:lnTo>
                  <a:close/>
                </a:path>
              </a:pathLst>
            </a:custGeom>
            <a:solidFill>
              <a:srgbClr val="000000"/>
            </a:solidFill>
          </p:spPr>
          <p:txBody>
            <a:bodyPr wrap="square" lIns="0" tIns="0" rIns="0" bIns="0" rtlCol="0"/>
            <a:lstStyle/>
            <a:p/>
          </p:txBody>
        </p:sp>
        <p:sp>
          <p:nvSpPr>
            <p:cNvPr id="97" name="object 97" descr=""/>
            <p:cNvSpPr/>
            <p:nvPr/>
          </p:nvSpPr>
          <p:spPr>
            <a:xfrm>
              <a:off x="3127973" y="4553774"/>
              <a:ext cx="288290" cy="216535"/>
            </a:xfrm>
            <a:custGeom>
              <a:avLst/>
              <a:gdLst/>
              <a:ahLst/>
              <a:cxnLst/>
              <a:rect l="l" t="t" r="r" b="b"/>
              <a:pathLst>
                <a:path w="288289"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sp>
          <p:nvSpPr>
            <p:cNvPr id="98" name="object 98" descr=""/>
            <p:cNvSpPr/>
            <p:nvPr/>
          </p:nvSpPr>
          <p:spPr>
            <a:xfrm>
              <a:off x="5303136" y="4539919"/>
              <a:ext cx="288290" cy="216535"/>
            </a:xfrm>
            <a:custGeom>
              <a:avLst/>
              <a:gdLst/>
              <a:ahLst/>
              <a:cxnLst/>
              <a:rect l="l" t="t" r="r" b="b"/>
              <a:pathLst>
                <a:path w="288289" h="216535">
                  <a:moveTo>
                    <a:pt x="144015" y="0"/>
                  </a:moveTo>
                  <a:lnTo>
                    <a:pt x="0" y="216024"/>
                  </a:lnTo>
                  <a:lnTo>
                    <a:pt x="288030" y="216024"/>
                  </a:lnTo>
                  <a:lnTo>
                    <a:pt x="144015" y="0"/>
                  </a:lnTo>
                  <a:close/>
                </a:path>
              </a:pathLst>
            </a:custGeom>
            <a:solidFill>
              <a:srgbClr val="000000"/>
            </a:solidFill>
          </p:spPr>
          <p:txBody>
            <a:bodyPr wrap="square" lIns="0" tIns="0" rIns="0" bIns="0" rtlCol="0"/>
            <a:lstStyle/>
            <a:p/>
          </p:txBody>
        </p:sp>
        <p:sp>
          <p:nvSpPr>
            <p:cNvPr id="99" name="object 99" descr=""/>
            <p:cNvSpPr/>
            <p:nvPr/>
          </p:nvSpPr>
          <p:spPr>
            <a:xfrm>
              <a:off x="5303136" y="4539919"/>
              <a:ext cx="288290" cy="216535"/>
            </a:xfrm>
            <a:custGeom>
              <a:avLst/>
              <a:gdLst/>
              <a:ahLst/>
              <a:cxnLst/>
              <a:rect l="l" t="t" r="r" b="b"/>
              <a:pathLst>
                <a:path w="288289"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sp>
          <p:nvSpPr>
            <p:cNvPr id="100" name="object 100" descr=""/>
            <p:cNvSpPr/>
            <p:nvPr/>
          </p:nvSpPr>
          <p:spPr>
            <a:xfrm>
              <a:off x="9556481" y="4526065"/>
              <a:ext cx="288290" cy="216535"/>
            </a:xfrm>
            <a:custGeom>
              <a:avLst/>
              <a:gdLst/>
              <a:ahLst/>
              <a:cxnLst/>
              <a:rect l="l" t="t" r="r" b="b"/>
              <a:pathLst>
                <a:path w="288290" h="216535">
                  <a:moveTo>
                    <a:pt x="144016" y="0"/>
                  </a:moveTo>
                  <a:lnTo>
                    <a:pt x="0" y="216024"/>
                  </a:lnTo>
                  <a:lnTo>
                    <a:pt x="288032" y="216024"/>
                  </a:lnTo>
                  <a:lnTo>
                    <a:pt x="144016" y="0"/>
                  </a:lnTo>
                  <a:close/>
                </a:path>
              </a:pathLst>
            </a:custGeom>
            <a:solidFill>
              <a:srgbClr val="000000"/>
            </a:solidFill>
          </p:spPr>
          <p:txBody>
            <a:bodyPr wrap="square" lIns="0" tIns="0" rIns="0" bIns="0" rtlCol="0"/>
            <a:lstStyle/>
            <a:p/>
          </p:txBody>
        </p:sp>
        <p:sp>
          <p:nvSpPr>
            <p:cNvPr id="101" name="object 101" descr=""/>
            <p:cNvSpPr/>
            <p:nvPr/>
          </p:nvSpPr>
          <p:spPr>
            <a:xfrm>
              <a:off x="9556481" y="4526065"/>
              <a:ext cx="288290" cy="216535"/>
            </a:xfrm>
            <a:custGeom>
              <a:avLst/>
              <a:gdLst/>
              <a:ahLst/>
              <a:cxnLst/>
              <a:rect l="l" t="t" r="r" b="b"/>
              <a:pathLst>
                <a:path w="288290" h="216535">
                  <a:moveTo>
                    <a:pt x="0" y="216024"/>
                  </a:moveTo>
                  <a:lnTo>
                    <a:pt x="144016" y="0"/>
                  </a:lnTo>
                  <a:lnTo>
                    <a:pt x="288032" y="216024"/>
                  </a:lnTo>
                  <a:lnTo>
                    <a:pt x="0" y="216024"/>
                  </a:lnTo>
                  <a:close/>
                </a:path>
              </a:pathLst>
            </a:custGeom>
            <a:ln w="9525">
              <a:solidFill>
                <a:srgbClr val="40458C"/>
              </a:solidFill>
            </a:ln>
          </p:spPr>
          <p:txBody>
            <a:bodyPr wrap="square" lIns="0" tIns="0" rIns="0" bIns="0" rtlCol="0"/>
            <a:lstStyle/>
            <a:p/>
          </p:txBody>
        </p:sp>
      </p:grpSp>
      <p:sp>
        <p:nvSpPr>
          <p:cNvPr id="102" name="object 102"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03" name="object 103"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04" name="object 104"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43</a:t>
            </a:r>
            <a:r>
              <a:rPr dirty="0" spc="-10"/>
              <a:t>/47</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031463" y="3071190"/>
            <a:ext cx="9462135" cy="3373754"/>
            <a:chOff x="1031463" y="3071190"/>
            <a:chExt cx="9462135" cy="3373754"/>
          </a:xfrm>
        </p:grpSpPr>
        <p:sp>
          <p:nvSpPr>
            <p:cNvPr id="3" name="object 3" descr=""/>
            <p:cNvSpPr/>
            <p:nvPr/>
          </p:nvSpPr>
          <p:spPr>
            <a:xfrm>
              <a:off x="1031463" y="3071190"/>
              <a:ext cx="2317750" cy="3373754"/>
            </a:xfrm>
            <a:custGeom>
              <a:avLst/>
              <a:gdLst/>
              <a:ahLst/>
              <a:cxnLst/>
              <a:rect l="l" t="t" r="r" b="b"/>
              <a:pathLst>
                <a:path w="2317750" h="3373754">
                  <a:moveTo>
                    <a:pt x="2317444" y="0"/>
                  </a:moveTo>
                  <a:lnTo>
                    <a:pt x="0" y="0"/>
                  </a:lnTo>
                  <a:lnTo>
                    <a:pt x="0" y="3373178"/>
                  </a:lnTo>
                  <a:lnTo>
                    <a:pt x="2317444" y="3373178"/>
                  </a:lnTo>
                  <a:lnTo>
                    <a:pt x="2317444" y="0"/>
                  </a:lnTo>
                  <a:close/>
                </a:path>
              </a:pathLst>
            </a:custGeom>
            <a:solidFill>
              <a:srgbClr val="FFFF00"/>
            </a:solidFill>
          </p:spPr>
          <p:txBody>
            <a:bodyPr wrap="square" lIns="0" tIns="0" rIns="0" bIns="0" rtlCol="0"/>
            <a:lstStyle/>
            <a:p/>
          </p:txBody>
        </p:sp>
        <p:sp>
          <p:nvSpPr>
            <p:cNvPr id="4" name="object 4" descr=""/>
            <p:cNvSpPr/>
            <p:nvPr/>
          </p:nvSpPr>
          <p:spPr>
            <a:xfrm>
              <a:off x="2953425" y="4112839"/>
              <a:ext cx="662940" cy="424180"/>
            </a:xfrm>
            <a:custGeom>
              <a:avLst/>
              <a:gdLst/>
              <a:ahLst/>
              <a:cxnLst/>
              <a:rect l="l" t="t" r="r" b="b"/>
              <a:pathLst>
                <a:path w="662939" h="424179">
                  <a:moveTo>
                    <a:pt x="569100" y="0"/>
                  </a:moveTo>
                  <a:lnTo>
                    <a:pt x="0" y="0"/>
                  </a:lnTo>
                  <a:lnTo>
                    <a:pt x="0" y="423663"/>
                  </a:lnTo>
                  <a:lnTo>
                    <a:pt x="569100" y="423663"/>
                  </a:lnTo>
                  <a:lnTo>
                    <a:pt x="662400" y="211832"/>
                  </a:lnTo>
                  <a:lnTo>
                    <a:pt x="569100" y="0"/>
                  </a:lnTo>
                  <a:close/>
                </a:path>
              </a:pathLst>
            </a:custGeom>
            <a:solidFill>
              <a:srgbClr val="9DC3E6"/>
            </a:solidFill>
          </p:spPr>
          <p:txBody>
            <a:bodyPr wrap="square" lIns="0" tIns="0" rIns="0" bIns="0" rtlCol="0"/>
            <a:lstStyle/>
            <a:p/>
          </p:txBody>
        </p:sp>
        <p:sp>
          <p:nvSpPr>
            <p:cNvPr id="5" name="object 5" descr=""/>
            <p:cNvSpPr/>
            <p:nvPr/>
          </p:nvSpPr>
          <p:spPr>
            <a:xfrm>
              <a:off x="7948902" y="4112839"/>
              <a:ext cx="661670" cy="424180"/>
            </a:xfrm>
            <a:custGeom>
              <a:avLst/>
              <a:gdLst/>
              <a:ahLst/>
              <a:cxnLst/>
              <a:rect l="l" t="t" r="r" b="b"/>
              <a:pathLst>
                <a:path w="661670" h="424179">
                  <a:moveTo>
                    <a:pt x="567884" y="0"/>
                  </a:moveTo>
                  <a:lnTo>
                    <a:pt x="0" y="0"/>
                  </a:lnTo>
                  <a:lnTo>
                    <a:pt x="0" y="423663"/>
                  </a:lnTo>
                  <a:lnTo>
                    <a:pt x="567884" y="423663"/>
                  </a:lnTo>
                  <a:lnTo>
                    <a:pt x="661183" y="211832"/>
                  </a:lnTo>
                  <a:lnTo>
                    <a:pt x="567884" y="0"/>
                  </a:lnTo>
                  <a:close/>
                </a:path>
              </a:pathLst>
            </a:custGeom>
            <a:solidFill>
              <a:srgbClr val="C00000"/>
            </a:solidFill>
          </p:spPr>
          <p:txBody>
            <a:bodyPr wrap="square" lIns="0" tIns="0" rIns="0" bIns="0" rtlCol="0"/>
            <a:lstStyle/>
            <a:p/>
          </p:txBody>
        </p:sp>
        <p:sp>
          <p:nvSpPr>
            <p:cNvPr id="6" name="object 6" descr=""/>
            <p:cNvSpPr/>
            <p:nvPr/>
          </p:nvSpPr>
          <p:spPr>
            <a:xfrm>
              <a:off x="5435758" y="4112839"/>
              <a:ext cx="662940" cy="424180"/>
            </a:xfrm>
            <a:custGeom>
              <a:avLst/>
              <a:gdLst/>
              <a:ahLst/>
              <a:cxnLst/>
              <a:rect l="l" t="t" r="r" b="b"/>
              <a:pathLst>
                <a:path w="662939" h="424179">
                  <a:moveTo>
                    <a:pt x="569100" y="0"/>
                  </a:moveTo>
                  <a:lnTo>
                    <a:pt x="0" y="0"/>
                  </a:lnTo>
                  <a:lnTo>
                    <a:pt x="0" y="423663"/>
                  </a:lnTo>
                  <a:lnTo>
                    <a:pt x="569100" y="423663"/>
                  </a:lnTo>
                  <a:lnTo>
                    <a:pt x="662400" y="211832"/>
                  </a:lnTo>
                  <a:lnTo>
                    <a:pt x="569100" y="0"/>
                  </a:lnTo>
                  <a:close/>
                </a:path>
              </a:pathLst>
            </a:custGeom>
            <a:solidFill>
              <a:srgbClr val="A9D18E"/>
            </a:solidFill>
          </p:spPr>
          <p:txBody>
            <a:bodyPr wrap="square" lIns="0" tIns="0" rIns="0" bIns="0" rtlCol="0"/>
            <a:lstStyle/>
            <a:p/>
          </p:txBody>
        </p:sp>
        <p:sp>
          <p:nvSpPr>
            <p:cNvPr id="7" name="object 7" descr=""/>
            <p:cNvSpPr/>
            <p:nvPr/>
          </p:nvSpPr>
          <p:spPr>
            <a:xfrm>
              <a:off x="6112846" y="4118243"/>
              <a:ext cx="422909" cy="424180"/>
            </a:xfrm>
            <a:custGeom>
              <a:avLst/>
              <a:gdLst/>
              <a:ahLst/>
              <a:cxnLst/>
              <a:rect l="l" t="t" r="r" b="b"/>
              <a:pathLst>
                <a:path w="422909" h="424179">
                  <a:moveTo>
                    <a:pt x="422489" y="0"/>
                  </a:moveTo>
                  <a:lnTo>
                    <a:pt x="0" y="0"/>
                  </a:lnTo>
                  <a:lnTo>
                    <a:pt x="93299" y="211832"/>
                  </a:lnTo>
                  <a:lnTo>
                    <a:pt x="0" y="423664"/>
                  </a:lnTo>
                  <a:lnTo>
                    <a:pt x="422489" y="423664"/>
                  </a:lnTo>
                  <a:lnTo>
                    <a:pt x="422489" y="0"/>
                  </a:lnTo>
                  <a:close/>
                </a:path>
              </a:pathLst>
            </a:custGeom>
            <a:solidFill>
              <a:srgbClr val="C00000"/>
            </a:solidFill>
          </p:spPr>
          <p:txBody>
            <a:bodyPr wrap="square" lIns="0" tIns="0" rIns="0" bIns="0" rtlCol="0"/>
            <a:lstStyle/>
            <a:p/>
          </p:txBody>
        </p:sp>
        <p:sp>
          <p:nvSpPr>
            <p:cNvPr id="8" name="object 8" descr=""/>
            <p:cNvSpPr/>
            <p:nvPr/>
          </p:nvSpPr>
          <p:spPr>
            <a:xfrm>
              <a:off x="3615825" y="4112839"/>
              <a:ext cx="422909" cy="424180"/>
            </a:xfrm>
            <a:custGeom>
              <a:avLst/>
              <a:gdLst/>
              <a:ahLst/>
              <a:cxnLst/>
              <a:rect l="l" t="t" r="r" b="b"/>
              <a:pathLst>
                <a:path w="422910" h="424179">
                  <a:moveTo>
                    <a:pt x="422489" y="0"/>
                  </a:moveTo>
                  <a:lnTo>
                    <a:pt x="0" y="0"/>
                  </a:lnTo>
                  <a:lnTo>
                    <a:pt x="93299" y="211832"/>
                  </a:lnTo>
                  <a:lnTo>
                    <a:pt x="0" y="423663"/>
                  </a:lnTo>
                  <a:lnTo>
                    <a:pt x="422489" y="423663"/>
                  </a:lnTo>
                  <a:lnTo>
                    <a:pt x="422489" y="0"/>
                  </a:lnTo>
                  <a:close/>
                </a:path>
              </a:pathLst>
            </a:custGeom>
            <a:solidFill>
              <a:srgbClr val="A9D18E"/>
            </a:solidFill>
          </p:spPr>
          <p:txBody>
            <a:bodyPr wrap="square" lIns="0" tIns="0" rIns="0" bIns="0" rtlCol="0"/>
            <a:lstStyle/>
            <a:p/>
          </p:txBody>
        </p:sp>
        <p:sp>
          <p:nvSpPr>
            <p:cNvPr id="9" name="object 9" descr=""/>
            <p:cNvSpPr/>
            <p:nvPr/>
          </p:nvSpPr>
          <p:spPr>
            <a:xfrm>
              <a:off x="8611015" y="4111090"/>
              <a:ext cx="422909" cy="424180"/>
            </a:xfrm>
            <a:custGeom>
              <a:avLst/>
              <a:gdLst/>
              <a:ahLst/>
              <a:cxnLst/>
              <a:rect l="l" t="t" r="r" b="b"/>
              <a:pathLst>
                <a:path w="422909" h="424179">
                  <a:moveTo>
                    <a:pt x="422488" y="0"/>
                  </a:moveTo>
                  <a:lnTo>
                    <a:pt x="0" y="0"/>
                  </a:lnTo>
                  <a:lnTo>
                    <a:pt x="93299" y="211832"/>
                  </a:lnTo>
                  <a:lnTo>
                    <a:pt x="0" y="423663"/>
                  </a:lnTo>
                  <a:lnTo>
                    <a:pt x="422488" y="423663"/>
                  </a:lnTo>
                  <a:lnTo>
                    <a:pt x="422488" y="0"/>
                  </a:lnTo>
                  <a:close/>
                </a:path>
              </a:pathLst>
            </a:custGeom>
            <a:solidFill>
              <a:srgbClr val="F4B183"/>
            </a:solidFill>
          </p:spPr>
          <p:txBody>
            <a:bodyPr wrap="square" lIns="0" tIns="0" rIns="0" bIns="0" rtlCol="0"/>
            <a:lstStyle/>
            <a:p/>
          </p:txBody>
        </p:sp>
        <p:sp>
          <p:nvSpPr>
            <p:cNvPr id="10" name="object 10" descr=""/>
            <p:cNvSpPr/>
            <p:nvPr/>
          </p:nvSpPr>
          <p:spPr>
            <a:xfrm>
              <a:off x="6533377" y="3604671"/>
              <a:ext cx="1440180" cy="1440180"/>
            </a:xfrm>
            <a:custGeom>
              <a:avLst/>
              <a:gdLst/>
              <a:ahLst/>
              <a:cxnLst/>
              <a:rect l="l" t="t" r="r" b="b"/>
              <a:pathLst>
                <a:path w="1440179" h="1440179">
                  <a:moveTo>
                    <a:pt x="0" y="720000"/>
                  </a:moveTo>
                  <a:lnTo>
                    <a:pt x="1531" y="672659"/>
                  </a:lnTo>
                  <a:lnTo>
                    <a:pt x="6062" y="626137"/>
                  </a:lnTo>
                  <a:lnTo>
                    <a:pt x="13498" y="580527"/>
                  </a:lnTo>
                  <a:lnTo>
                    <a:pt x="23744" y="535924"/>
                  </a:lnTo>
                  <a:lnTo>
                    <a:pt x="36706" y="492424"/>
                  </a:lnTo>
                  <a:lnTo>
                    <a:pt x="52287" y="450121"/>
                  </a:lnTo>
                  <a:lnTo>
                    <a:pt x="70394" y="409109"/>
                  </a:lnTo>
                  <a:lnTo>
                    <a:pt x="90931" y="369485"/>
                  </a:lnTo>
                  <a:lnTo>
                    <a:pt x="113804" y="331343"/>
                  </a:lnTo>
                  <a:lnTo>
                    <a:pt x="138918" y="294777"/>
                  </a:lnTo>
                  <a:lnTo>
                    <a:pt x="166177" y="259883"/>
                  </a:lnTo>
                  <a:lnTo>
                    <a:pt x="195488" y="226755"/>
                  </a:lnTo>
                  <a:lnTo>
                    <a:pt x="226755" y="195488"/>
                  </a:lnTo>
                  <a:lnTo>
                    <a:pt x="259883" y="166177"/>
                  </a:lnTo>
                  <a:lnTo>
                    <a:pt x="294777" y="138918"/>
                  </a:lnTo>
                  <a:lnTo>
                    <a:pt x="331343" y="113804"/>
                  </a:lnTo>
                  <a:lnTo>
                    <a:pt x="369485" y="90931"/>
                  </a:lnTo>
                  <a:lnTo>
                    <a:pt x="409109" y="70394"/>
                  </a:lnTo>
                  <a:lnTo>
                    <a:pt x="450121" y="52287"/>
                  </a:lnTo>
                  <a:lnTo>
                    <a:pt x="492424" y="36706"/>
                  </a:lnTo>
                  <a:lnTo>
                    <a:pt x="535924" y="23744"/>
                  </a:lnTo>
                  <a:lnTo>
                    <a:pt x="580527" y="13498"/>
                  </a:lnTo>
                  <a:lnTo>
                    <a:pt x="626137" y="6062"/>
                  </a:lnTo>
                  <a:lnTo>
                    <a:pt x="672659" y="1531"/>
                  </a:lnTo>
                  <a:lnTo>
                    <a:pt x="720000" y="0"/>
                  </a:lnTo>
                  <a:lnTo>
                    <a:pt x="767340" y="1531"/>
                  </a:lnTo>
                  <a:lnTo>
                    <a:pt x="813862" y="6062"/>
                  </a:lnTo>
                  <a:lnTo>
                    <a:pt x="859472" y="13498"/>
                  </a:lnTo>
                  <a:lnTo>
                    <a:pt x="904075" y="23744"/>
                  </a:lnTo>
                  <a:lnTo>
                    <a:pt x="947575" y="36706"/>
                  </a:lnTo>
                  <a:lnTo>
                    <a:pt x="989878" y="52287"/>
                  </a:lnTo>
                  <a:lnTo>
                    <a:pt x="1030890" y="70394"/>
                  </a:lnTo>
                  <a:lnTo>
                    <a:pt x="1070514" y="90931"/>
                  </a:lnTo>
                  <a:lnTo>
                    <a:pt x="1108656" y="113804"/>
                  </a:lnTo>
                  <a:lnTo>
                    <a:pt x="1145222" y="138918"/>
                  </a:lnTo>
                  <a:lnTo>
                    <a:pt x="1180117" y="166177"/>
                  </a:lnTo>
                  <a:lnTo>
                    <a:pt x="1213244" y="195488"/>
                  </a:lnTo>
                  <a:lnTo>
                    <a:pt x="1244511" y="226755"/>
                  </a:lnTo>
                  <a:lnTo>
                    <a:pt x="1273822" y="259883"/>
                  </a:lnTo>
                  <a:lnTo>
                    <a:pt x="1301081" y="294777"/>
                  </a:lnTo>
                  <a:lnTo>
                    <a:pt x="1326195" y="331343"/>
                  </a:lnTo>
                  <a:lnTo>
                    <a:pt x="1349068" y="369485"/>
                  </a:lnTo>
                  <a:lnTo>
                    <a:pt x="1369605" y="409109"/>
                  </a:lnTo>
                  <a:lnTo>
                    <a:pt x="1387712" y="450121"/>
                  </a:lnTo>
                  <a:lnTo>
                    <a:pt x="1403293" y="492424"/>
                  </a:lnTo>
                  <a:lnTo>
                    <a:pt x="1416255" y="535924"/>
                  </a:lnTo>
                  <a:lnTo>
                    <a:pt x="1426501" y="580527"/>
                  </a:lnTo>
                  <a:lnTo>
                    <a:pt x="1433937" y="626137"/>
                  </a:lnTo>
                  <a:lnTo>
                    <a:pt x="1438468" y="672659"/>
                  </a:lnTo>
                  <a:lnTo>
                    <a:pt x="1440000" y="720000"/>
                  </a:lnTo>
                  <a:lnTo>
                    <a:pt x="1438468" y="767340"/>
                  </a:lnTo>
                  <a:lnTo>
                    <a:pt x="1433937" y="813862"/>
                  </a:lnTo>
                  <a:lnTo>
                    <a:pt x="1426501" y="859472"/>
                  </a:lnTo>
                  <a:lnTo>
                    <a:pt x="1416255" y="904075"/>
                  </a:lnTo>
                  <a:lnTo>
                    <a:pt x="1403293" y="947575"/>
                  </a:lnTo>
                  <a:lnTo>
                    <a:pt x="1387712" y="989878"/>
                  </a:lnTo>
                  <a:lnTo>
                    <a:pt x="1369605" y="1030890"/>
                  </a:lnTo>
                  <a:lnTo>
                    <a:pt x="1349068" y="1070514"/>
                  </a:lnTo>
                  <a:lnTo>
                    <a:pt x="1326195" y="1108656"/>
                  </a:lnTo>
                  <a:lnTo>
                    <a:pt x="1301081" y="1145222"/>
                  </a:lnTo>
                  <a:lnTo>
                    <a:pt x="1273822" y="1180117"/>
                  </a:lnTo>
                  <a:lnTo>
                    <a:pt x="1244511" y="1213244"/>
                  </a:lnTo>
                  <a:lnTo>
                    <a:pt x="1213244" y="1244511"/>
                  </a:lnTo>
                  <a:lnTo>
                    <a:pt x="1180117" y="1273822"/>
                  </a:lnTo>
                  <a:lnTo>
                    <a:pt x="1145222" y="1301081"/>
                  </a:lnTo>
                  <a:lnTo>
                    <a:pt x="1108656" y="1326195"/>
                  </a:lnTo>
                  <a:lnTo>
                    <a:pt x="1070514" y="1349068"/>
                  </a:lnTo>
                  <a:lnTo>
                    <a:pt x="1030890" y="1369605"/>
                  </a:lnTo>
                  <a:lnTo>
                    <a:pt x="989878" y="1387712"/>
                  </a:lnTo>
                  <a:lnTo>
                    <a:pt x="947575" y="1403293"/>
                  </a:lnTo>
                  <a:lnTo>
                    <a:pt x="904075" y="1416255"/>
                  </a:lnTo>
                  <a:lnTo>
                    <a:pt x="859472" y="1426501"/>
                  </a:lnTo>
                  <a:lnTo>
                    <a:pt x="813862" y="1433937"/>
                  </a:lnTo>
                  <a:lnTo>
                    <a:pt x="767340" y="1438468"/>
                  </a:lnTo>
                  <a:lnTo>
                    <a:pt x="720000" y="1440000"/>
                  </a:lnTo>
                  <a:lnTo>
                    <a:pt x="672659" y="1438468"/>
                  </a:lnTo>
                  <a:lnTo>
                    <a:pt x="626137" y="1433937"/>
                  </a:lnTo>
                  <a:lnTo>
                    <a:pt x="580527" y="1426501"/>
                  </a:lnTo>
                  <a:lnTo>
                    <a:pt x="535924" y="1416255"/>
                  </a:lnTo>
                  <a:lnTo>
                    <a:pt x="492424" y="1403293"/>
                  </a:lnTo>
                  <a:lnTo>
                    <a:pt x="450121" y="1387712"/>
                  </a:lnTo>
                  <a:lnTo>
                    <a:pt x="409109" y="1369605"/>
                  </a:lnTo>
                  <a:lnTo>
                    <a:pt x="369485" y="1349068"/>
                  </a:lnTo>
                  <a:lnTo>
                    <a:pt x="331343" y="1326195"/>
                  </a:lnTo>
                  <a:lnTo>
                    <a:pt x="294777" y="1301081"/>
                  </a:lnTo>
                  <a:lnTo>
                    <a:pt x="259883" y="1273822"/>
                  </a:lnTo>
                  <a:lnTo>
                    <a:pt x="226755" y="1244511"/>
                  </a:lnTo>
                  <a:lnTo>
                    <a:pt x="195488" y="1213244"/>
                  </a:lnTo>
                  <a:lnTo>
                    <a:pt x="166177" y="1180117"/>
                  </a:lnTo>
                  <a:lnTo>
                    <a:pt x="138918" y="1145222"/>
                  </a:lnTo>
                  <a:lnTo>
                    <a:pt x="113804" y="1108656"/>
                  </a:lnTo>
                  <a:lnTo>
                    <a:pt x="90931" y="1070514"/>
                  </a:lnTo>
                  <a:lnTo>
                    <a:pt x="70394" y="1030890"/>
                  </a:lnTo>
                  <a:lnTo>
                    <a:pt x="52287" y="989878"/>
                  </a:lnTo>
                  <a:lnTo>
                    <a:pt x="36706" y="947575"/>
                  </a:lnTo>
                  <a:lnTo>
                    <a:pt x="23744" y="904075"/>
                  </a:lnTo>
                  <a:lnTo>
                    <a:pt x="13498" y="859472"/>
                  </a:lnTo>
                  <a:lnTo>
                    <a:pt x="6062" y="813862"/>
                  </a:lnTo>
                  <a:lnTo>
                    <a:pt x="1531" y="767340"/>
                  </a:lnTo>
                  <a:lnTo>
                    <a:pt x="0" y="720000"/>
                  </a:lnTo>
                  <a:close/>
                </a:path>
              </a:pathLst>
            </a:custGeom>
            <a:ln w="76200">
              <a:solidFill>
                <a:srgbClr val="C00000"/>
              </a:solidFill>
            </a:ln>
          </p:spPr>
          <p:txBody>
            <a:bodyPr wrap="square" lIns="0" tIns="0" rIns="0" bIns="0" rtlCol="0"/>
            <a:lstStyle/>
            <a:p/>
          </p:txBody>
        </p:sp>
        <p:sp>
          <p:nvSpPr>
            <p:cNvPr id="11" name="object 11" descr=""/>
            <p:cNvSpPr/>
            <p:nvPr/>
          </p:nvSpPr>
          <p:spPr>
            <a:xfrm>
              <a:off x="4002385" y="3604671"/>
              <a:ext cx="1440180" cy="1440180"/>
            </a:xfrm>
            <a:custGeom>
              <a:avLst/>
              <a:gdLst/>
              <a:ahLst/>
              <a:cxnLst/>
              <a:rect l="l" t="t" r="r" b="b"/>
              <a:pathLst>
                <a:path w="1440179" h="1440179">
                  <a:moveTo>
                    <a:pt x="0" y="720000"/>
                  </a:moveTo>
                  <a:lnTo>
                    <a:pt x="1531" y="672659"/>
                  </a:lnTo>
                  <a:lnTo>
                    <a:pt x="6062" y="626137"/>
                  </a:lnTo>
                  <a:lnTo>
                    <a:pt x="13498" y="580527"/>
                  </a:lnTo>
                  <a:lnTo>
                    <a:pt x="23744" y="535924"/>
                  </a:lnTo>
                  <a:lnTo>
                    <a:pt x="36706" y="492424"/>
                  </a:lnTo>
                  <a:lnTo>
                    <a:pt x="52287" y="450121"/>
                  </a:lnTo>
                  <a:lnTo>
                    <a:pt x="70394" y="409109"/>
                  </a:lnTo>
                  <a:lnTo>
                    <a:pt x="90931" y="369485"/>
                  </a:lnTo>
                  <a:lnTo>
                    <a:pt x="113804" y="331343"/>
                  </a:lnTo>
                  <a:lnTo>
                    <a:pt x="138918" y="294777"/>
                  </a:lnTo>
                  <a:lnTo>
                    <a:pt x="166177" y="259883"/>
                  </a:lnTo>
                  <a:lnTo>
                    <a:pt x="195488" y="226755"/>
                  </a:lnTo>
                  <a:lnTo>
                    <a:pt x="226755" y="195488"/>
                  </a:lnTo>
                  <a:lnTo>
                    <a:pt x="259883" y="166177"/>
                  </a:lnTo>
                  <a:lnTo>
                    <a:pt x="294777" y="138918"/>
                  </a:lnTo>
                  <a:lnTo>
                    <a:pt x="331343" y="113804"/>
                  </a:lnTo>
                  <a:lnTo>
                    <a:pt x="369485" y="90931"/>
                  </a:lnTo>
                  <a:lnTo>
                    <a:pt x="409109" y="70394"/>
                  </a:lnTo>
                  <a:lnTo>
                    <a:pt x="450121" y="52287"/>
                  </a:lnTo>
                  <a:lnTo>
                    <a:pt x="492424" y="36706"/>
                  </a:lnTo>
                  <a:lnTo>
                    <a:pt x="535924" y="23744"/>
                  </a:lnTo>
                  <a:lnTo>
                    <a:pt x="580527" y="13498"/>
                  </a:lnTo>
                  <a:lnTo>
                    <a:pt x="626137" y="6062"/>
                  </a:lnTo>
                  <a:lnTo>
                    <a:pt x="672659" y="1531"/>
                  </a:lnTo>
                  <a:lnTo>
                    <a:pt x="720000" y="0"/>
                  </a:lnTo>
                  <a:lnTo>
                    <a:pt x="767340" y="1531"/>
                  </a:lnTo>
                  <a:lnTo>
                    <a:pt x="813862" y="6062"/>
                  </a:lnTo>
                  <a:lnTo>
                    <a:pt x="859472" y="13498"/>
                  </a:lnTo>
                  <a:lnTo>
                    <a:pt x="904075" y="23744"/>
                  </a:lnTo>
                  <a:lnTo>
                    <a:pt x="947575" y="36706"/>
                  </a:lnTo>
                  <a:lnTo>
                    <a:pt x="989878" y="52287"/>
                  </a:lnTo>
                  <a:lnTo>
                    <a:pt x="1030890" y="70394"/>
                  </a:lnTo>
                  <a:lnTo>
                    <a:pt x="1070514" y="90931"/>
                  </a:lnTo>
                  <a:lnTo>
                    <a:pt x="1108656" y="113804"/>
                  </a:lnTo>
                  <a:lnTo>
                    <a:pt x="1145222" y="138918"/>
                  </a:lnTo>
                  <a:lnTo>
                    <a:pt x="1180117" y="166177"/>
                  </a:lnTo>
                  <a:lnTo>
                    <a:pt x="1213244" y="195488"/>
                  </a:lnTo>
                  <a:lnTo>
                    <a:pt x="1244511" y="226755"/>
                  </a:lnTo>
                  <a:lnTo>
                    <a:pt x="1273822" y="259883"/>
                  </a:lnTo>
                  <a:lnTo>
                    <a:pt x="1301081" y="294777"/>
                  </a:lnTo>
                  <a:lnTo>
                    <a:pt x="1326195" y="331343"/>
                  </a:lnTo>
                  <a:lnTo>
                    <a:pt x="1349068" y="369485"/>
                  </a:lnTo>
                  <a:lnTo>
                    <a:pt x="1369605" y="409109"/>
                  </a:lnTo>
                  <a:lnTo>
                    <a:pt x="1387712" y="450121"/>
                  </a:lnTo>
                  <a:lnTo>
                    <a:pt x="1403293" y="492424"/>
                  </a:lnTo>
                  <a:lnTo>
                    <a:pt x="1416255" y="535924"/>
                  </a:lnTo>
                  <a:lnTo>
                    <a:pt x="1426501" y="580527"/>
                  </a:lnTo>
                  <a:lnTo>
                    <a:pt x="1433937" y="626137"/>
                  </a:lnTo>
                  <a:lnTo>
                    <a:pt x="1438468" y="672659"/>
                  </a:lnTo>
                  <a:lnTo>
                    <a:pt x="1440000" y="720000"/>
                  </a:lnTo>
                  <a:lnTo>
                    <a:pt x="1438468" y="767340"/>
                  </a:lnTo>
                  <a:lnTo>
                    <a:pt x="1433937" y="813862"/>
                  </a:lnTo>
                  <a:lnTo>
                    <a:pt x="1426501" y="859472"/>
                  </a:lnTo>
                  <a:lnTo>
                    <a:pt x="1416255" y="904075"/>
                  </a:lnTo>
                  <a:lnTo>
                    <a:pt x="1403293" y="947575"/>
                  </a:lnTo>
                  <a:lnTo>
                    <a:pt x="1387712" y="989878"/>
                  </a:lnTo>
                  <a:lnTo>
                    <a:pt x="1369605" y="1030890"/>
                  </a:lnTo>
                  <a:lnTo>
                    <a:pt x="1349068" y="1070514"/>
                  </a:lnTo>
                  <a:lnTo>
                    <a:pt x="1326195" y="1108656"/>
                  </a:lnTo>
                  <a:lnTo>
                    <a:pt x="1301081" y="1145222"/>
                  </a:lnTo>
                  <a:lnTo>
                    <a:pt x="1273822" y="1180117"/>
                  </a:lnTo>
                  <a:lnTo>
                    <a:pt x="1244511" y="1213244"/>
                  </a:lnTo>
                  <a:lnTo>
                    <a:pt x="1213244" y="1244511"/>
                  </a:lnTo>
                  <a:lnTo>
                    <a:pt x="1180117" y="1273822"/>
                  </a:lnTo>
                  <a:lnTo>
                    <a:pt x="1145222" y="1301081"/>
                  </a:lnTo>
                  <a:lnTo>
                    <a:pt x="1108656" y="1326195"/>
                  </a:lnTo>
                  <a:lnTo>
                    <a:pt x="1070514" y="1349068"/>
                  </a:lnTo>
                  <a:lnTo>
                    <a:pt x="1030890" y="1369605"/>
                  </a:lnTo>
                  <a:lnTo>
                    <a:pt x="989878" y="1387712"/>
                  </a:lnTo>
                  <a:lnTo>
                    <a:pt x="947575" y="1403293"/>
                  </a:lnTo>
                  <a:lnTo>
                    <a:pt x="904075" y="1416255"/>
                  </a:lnTo>
                  <a:lnTo>
                    <a:pt x="859472" y="1426501"/>
                  </a:lnTo>
                  <a:lnTo>
                    <a:pt x="813862" y="1433937"/>
                  </a:lnTo>
                  <a:lnTo>
                    <a:pt x="767340" y="1438468"/>
                  </a:lnTo>
                  <a:lnTo>
                    <a:pt x="720000" y="1440000"/>
                  </a:lnTo>
                  <a:lnTo>
                    <a:pt x="672659" y="1438468"/>
                  </a:lnTo>
                  <a:lnTo>
                    <a:pt x="626137" y="1433937"/>
                  </a:lnTo>
                  <a:lnTo>
                    <a:pt x="580527" y="1426501"/>
                  </a:lnTo>
                  <a:lnTo>
                    <a:pt x="535924" y="1416255"/>
                  </a:lnTo>
                  <a:lnTo>
                    <a:pt x="492424" y="1403293"/>
                  </a:lnTo>
                  <a:lnTo>
                    <a:pt x="450121" y="1387712"/>
                  </a:lnTo>
                  <a:lnTo>
                    <a:pt x="409109" y="1369605"/>
                  </a:lnTo>
                  <a:lnTo>
                    <a:pt x="369485" y="1349068"/>
                  </a:lnTo>
                  <a:lnTo>
                    <a:pt x="331343" y="1326195"/>
                  </a:lnTo>
                  <a:lnTo>
                    <a:pt x="294777" y="1301081"/>
                  </a:lnTo>
                  <a:lnTo>
                    <a:pt x="259883" y="1273822"/>
                  </a:lnTo>
                  <a:lnTo>
                    <a:pt x="226755" y="1244511"/>
                  </a:lnTo>
                  <a:lnTo>
                    <a:pt x="195488" y="1213244"/>
                  </a:lnTo>
                  <a:lnTo>
                    <a:pt x="166177" y="1180117"/>
                  </a:lnTo>
                  <a:lnTo>
                    <a:pt x="138918" y="1145222"/>
                  </a:lnTo>
                  <a:lnTo>
                    <a:pt x="113804" y="1108656"/>
                  </a:lnTo>
                  <a:lnTo>
                    <a:pt x="90931" y="1070514"/>
                  </a:lnTo>
                  <a:lnTo>
                    <a:pt x="70394" y="1030890"/>
                  </a:lnTo>
                  <a:lnTo>
                    <a:pt x="52287" y="989878"/>
                  </a:lnTo>
                  <a:lnTo>
                    <a:pt x="36706" y="947575"/>
                  </a:lnTo>
                  <a:lnTo>
                    <a:pt x="23744" y="904075"/>
                  </a:lnTo>
                  <a:lnTo>
                    <a:pt x="13498" y="859472"/>
                  </a:lnTo>
                  <a:lnTo>
                    <a:pt x="6062" y="813862"/>
                  </a:lnTo>
                  <a:lnTo>
                    <a:pt x="1531" y="767340"/>
                  </a:lnTo>
                  <a:lnTo>
                    <a:pt x="0" y="720000"/>
                  </a:lnTo>
                  <a:close/>
                </a:path>
              </a:pathLst>
            </a:custGeom>
            <a:ln w="76200">
              <a:solidFill>
                <a:srgbClr val="A9D18E"/>
              </a:solidFill>
            </a:ln>
          </p:spPr>
          <p:txBody>
            <a:bodyPr wrap="square" lIns="0" tIns="0" rIns="0" bIns="0" rtlCol="0"/>
            <a:lstStyle/>
            <a:p/>
          </p:txBody>
        </p:sp>
        <p:sp>
          <p:nvSpPr>
            <p:cNvPr id="12" name="object 12" descr=""/>
            <p:cNvSpPr/>
            <p:nvPr/>
          </p:nvSpPr>
          <p:spPr>
            <a:xfrm>
              <a:off x="9015291" y="3604671"/>
              <a:ext cx="1440180" cy="1440180"/>
            </a:xfrm>
            <a:custGeom>
              <a:avLst/>
              <a:gdLst/>
              <a:ahLst/>
              <a:cxnLst/>
              <a:rect l="l" t="t" r="r" b="b"/>
              <a:pathLst>
                <a:path w="1440179" h="1440179">
                  <a:moveTo>
                    <a:pt x="0" y="720000"/>
                  </a:moveTo>
                  <a:lnTo>
                    <a:pt x="1531" y="672659"/>
                  </a:lnTo>
                  <a:lnTo>
                    <a:pt x="6062" y="626137"/>
                  </a:lnTo>
                  <a:lnTo>
                    <a:pt x="13498" y="580527"/>
                  </a:lnTo>
                  <a:lnTo>
                    <a:pt x="23744" y="535924"/>
                  </a:lnTo>
                  <a:lnTo>
                    <a:pt x="36706" y="492424"/>
                  </a:lnTo>
                  <a:lnTo>
                    <a:pt x="52287" y="450121"/>
                  </a:lnTo>
                  <a:lnTo>
                    <a:pt x="70394" y="409109"/>
                  </a:lnTo>
                  <a:lnTo>
                    <a:pt x="90931" y="369485"/>
                  </a:lnTo>
                  <a:lnTo>
                    <a:pt x="113804" y="331343"/>
                  </a:lnTo>
                  <a:lnTo>
                    <a:pt x="138918" y="294777"/>
                  </a:lnTo>
                  <a:lnTo>
                    <a:pt x="166177" y="259883"/>
                  </a:lnTo>
                  <a:lnTo>
                    <a:pt x="195488" y="226755"/>
                  </a:lnTo>
                  <a:lnTo>
                    <a:pt x="226755" y="195488"/>
                  </a:lnTo>
                  <a:lnTo>
                    <a:pt x="259883" y="166177"/>
                  </a:lnTo>
                  <a:lnTo>
                    <a:pt x="294777" y="138918"/>
                  </a:lnTo>
                  <a:lnTo>
                    <a:pt x="331343" y="113804"/>
                  </a:lnTo>
                  <a:lnTo>
                    <a:pt x="369485" y="90931"/>
                  </a:lnTo>
                  <a:lnTo>
                    <a:pt x="409109" y="70394"/>
                  </a:lnTo>
                  <a:lnTo>
                    <a:pt x="450121" y="52287"/>
                  </a:lnTo>
                  <a:lnTo>
                    <a:pt x="492424" y="36706"/>
                  </a:lnTo>
                  <a:lnTo>
                    <a:pt x="535924" y="23744"/>
                  </a:lnTo>
                  <a:lnTo>
                    <a:pt x="580527" y="13498"/>
                  </a:lnTo>
                  <a:lnTo>
                    <a:pt x="626137" y="6062"/>
                  </a:lnTo>
                  <a:lnTo>
                    <a:pt x="672659" y="1531"/>
                  </a:lnTo>
                  <a:lnTo>
                    <a:pt x="720000" y="0"/>
                  </a:lnTo>
                  <a:lnTo>
                    <a:pt x="767340" y="1531"/>
                  </a:lnTo>
                  <a:lnTo>
                    <a:pt x="813862" y="6062"/>
                  </a:lnTo>
                  <a:lnTo>
                    <a:pt x="859472" y="13498"/>
                  </a:lnTo>
                  <a:lnTo>
                    <a:pt x="904075" y="23744"/>
                  </a:lnTo>
                  <a:lnTo>
                    <a:pt x="947575" y="36706"/>
                  </a:lnTo>
                  <a:lnTo>
                    <a:pt x="989878" y="52287"/>
                  </a:lnTo>
                  <a:lnTo>
                    <a:pt x="1030890" y="70394"/>
                  </a:lnTo>
                  <a:lnTo>
                    <a:pt x="1070514" y="90931"/>
                  </a:lnTo>
                  <a:lnTo>
                    <a:pt x="1108656" y="113804"/>
                  </a:lnTo>
                  <a:lnTo>
                    <a:pt x="1145222" y="138918"/>
                  </a:lnTo>
                  <a:lnTo>
                    <a:pt x="1180117" y="166177"/>
                  </a:lnTo>
                  <a:lnTo>
                    <a:pt x="1213244" y="195488"/>
                  </a:lnTo>
                  <a:lnTo>
                    <a:pt x="1244511" y="226755"/>
                  </a:lnTo>
                  <a:lnTo>
                    <a:pt x="1273822" y="259883"/>
                  </a:lnTo>
                  <a:lnTo>
                    <a:pt x="1301081" y="294777"/>
                  </a:lnTo>
                  <a:lnTo>
                    <a:pt x="1326195" y="331343"/>
                  </a:lnTo>
                  <a:lnTo>
                    <a:pt x="1349068" y="369485"/>
                  </a:lnTo>
                  <a:lnTo>
                    <a:pt x="1369605" y="409109"/>
                  </a:lnTo>
                  <a:lnTo>
                    <a:pt x="1387712" y="450121"/>
                  </a:lnTo>
                  <a:lnTo>
                    <a:pt x="1403293" y="492424"/>
                  </a:lnTo>
                  <a:lnTo>
                    <a:pt x="1416255" y="535924"/>
                  </a:lnTo>
                  <a:lnTo>
                    <a:pt x="1426501" y="580527"/>
                  </a:lnTo>
                  <a:lnTo>
                    <a:pt x="1433937" y="626137"/>
                  </a:lnTo>
                  <a:lnTo>
                    <a:pt x="1438468" y="672659"/>
                  </a:lnTo>
                  <a:lnTo>
                    <a:pt x="1440000" y="720000"/>
                  </a:lnTo>
                  <a:lnTo>
                    <a:pt x="1438468" y="767340"/>
                  </a:lnTo>
                  <a:lnTo>
                    <a:pt x="1433937" y="813862"/>
                  </a:lnTo>
                  <a:lnTo>
                    <a:pt x="1426501" y="859472"/>
                  </a:lnTo>
                  <a:lnTo>
                    <a:pt x="1416255" y="904075"/>
                  </a:lnTo>
                  <a:lnTo>
                    <a:pt x="1403293" y="947575"/>
                  </a:lnTo>
                  <a:lnTo>
                    <a:pt x="1387712" y="989878"/>
                  </a:lnTo>
                  <a:lnTo>
                    <a:pt x="1369605" y="1030890"/>
                  </a:lnTo>
                  <a:lnTo>
                    <a:pt x="1349068" y="1070514"/>
                  </a:lnTo>
                  <a:lnTo>
                    <a:pt x="1326195" y="1108656"/>
                  </a:lnTo>
                  <a:lnTo>
                    <a:pt x="1301081" y="1145222"/>
                  </a:lnTo>
                  <a:lnTo>
                    <a:pt x="1273822" y="1180117"/>
                  </a:lnTo>
                  <a:lnTo>
                    <a:pt x="1244511" y="1213244"/>
                  </a:lnTo>
                  <a:lnTo>
                    <a:pt x="1213244" y="1244511"/>
                  </a:lnTo>
                  <a:lnTo>
                    <a:pt x="1180117" y="1273822"/>
                  </a:lnTo>
                  <a:lnTo>
                    <a:pt x="1145222" y="1301081"/>
                  </a:lnTo>
                  <a:lnTo>
                    <a:pt x="1108656" y="1326195"/>
                  </a:lnTo>
                  <a:lnTo>
                    <a:pt x="1070514" y="1349068"/>
                  </a:lnTo>
                  <a:lnTo>
                    <a:pt x="1030890" y="1369605"/>
                  </a:lnTo>
                  <a:lnTo>
                    <a:pt x="989878" y="1387712"/>
                  </a:lnTo>
                  <a:lnTo>
                    <a:pt x="947575" y="1403293"/>
                  </a:lnTo>
                  <a:lnTo>
                    <a:pt x="904075" y="1416255"/>
                  </a:lnTo>
                  <a:lnTo>
                    <a:pt x="859472" y="1426501"/>
                  </a:lnTo>
                  <a:lnTo>
                    <a:pt x="813862" y="1433937"/>
                  </a:lnTo>
                  <a:lnTo>
                    <a:pt x="767340" y="1438468"/>
                  </a:lnTo>
                  <a:lnTo>
                    <a:pt x="720000" y="1440000"/>
                  </a:lnTo>
                  <a:lnTo>
                    <a:pt x="672659" y="1438468"/>
                  </a:lnTo>
                  <a:lnTo>
                    <a:pt x="626137" y="1433937"/>
                  </a:lnTo>
                  <a:lnTo>
                    <a:pt x="580527" y="1426501"/>
                  </a:lnTo>
                  <a:lnTo>
                    <a:pt x="535924" y="1416255"/>
                  </a:lnTo>
                  <a:lnTo>
                    <a:pt x="492424" y="1403293"/>
                  </a:lnTo>
                  <a:lnTo>
                    <a:pt x="450121" y="1387712"/>
                  </a:lnTo>
                  <a:lnTo>
                    <a:pt x="409109" y="1369605"/>
                  </a:lnTo>
                  <a:lnTo>
                    <a:pt x="369485" y="1349068"/>
                  </a:lnTo>
                  <a:lnTo>
                    <a:pt x="331343" y="1326195"/>
                  </a:lnTo>
                  <a:lnTo>
                    <a:pt x="294777" y="1301081"/>
                  </a:lnTo>
                  <a:lnTo>
                    <a:pt x="259883" y="1273822"/>
                  </a:lnTo>
                  <a:lnTo>
                    <a:pt x="226755" y="1244511"/>
                  </a:lnTo>
                  <a:lnTo>
                    <a:pt x="195488" y="1213244"/>
                  </a:lnTo>
                  <a:lnTo>
                    <a:pt x="166177" y="1180117"/>
                  </a:lnTo>
                  <a:lnTo>
                    <a:pt x="138918" y="1145222"/>
                  </a:lnTo>
                  <a:lnTo>
                    <a:pt x="113804" y="1108656"/>
                  </a:lnTo>
                  <a:lnTo>
                    <a:pt x="90931" y="1070514"/>
                  </a:lnTo>
                  <a:lnTo>
                    <a:pt x="70394" y="1030890"/>
                  </a:lnTo>
                  <a:lnTo>
                    <a:pt x="52287" y="989878"/>
                  </a:lnTo>
                  <a:lnTo>
                    <a:pt x="36706" y="947575"/>
                  </a:lnTo>
                  <a:lnTo>
                    <a:pt x="23744" y="904075"/>
                  </a:lnTo>
                  <a:lnTo>
                    <a:pt x="13498" y="859472"/>
                  </a:lnTo>
                  <a:lnTo>
                    <a:pt x="6062" y="813862"/>
                  </a:lnTo>
                  <a:lnTo>
                    <a:pt x="1531" y="767340"/>
                  </a:lnTo>
                  <a:lnTo>
                    <a:pt x="0" y="720000"/>
                  </a:lnTo>
                  <a:close/>
                </a:path>
              </a:pathLst>
            </a:custGeom>
            <a:ln w="76200">
              <a:solidFill>
                <a:srgbClr val="F4B183"/>
              </a:solidFill>
            </a:ln>
          </p:spPr>
          <p:txBody>
            <a:bodyPr wrap="square" lIns="0" tIns="0" rIns="0" bIns="0" rtlCol="0"/>
            <a:lstStyle/>
            <a:p/>
          </p:txBody>
        </p:sp>
        <p:pic>
          <p:nvPicPr>
            <p:cNvPr id="13" name="object 13" descr=""/>
            <p:cNvPicPr/>
            <p:nvPr/>
          </p:nvPicPr>
          <p:blipFill>
            <a:blip r:embed="rId2" cstate="print"/>
            <a:stretch>
              <a:fillRect/>
            </a:stretch>
          </p:blipFill>
          <p:spPr>
            <a:xfrm>
              <a:off x="4395215" y="3977640"/>
              <a:ext cx="362712" cy="362712"/>
            </a:xfrm>
            <a:prstGeom prst="rect">
              <a:avLst/>
            </a:prstGeom>
          </p:spPr>
        </p:pic>
        <p:pic>
          <p:nvPicPr>
            <p:cNvPr id="14" name="object 14" descr=""/>
            <p:cNvPicPr/>
            <p:nvPr/>
          </p:nvPicPr>
          <p:blipFill>
            <a:blip r:embed="rId3" cstate="print"/>
            <a:stretch>
              <a:fillRect/>
            </a:stretch>
          </p:blipFill>
          <p:spPr>
            <a:xfrm>
              <a:off x="4215383" y="3831336"/>
              <a:ext cx="722376" cy="722376"/>
            </a:xfrm>
            <a:prstGeom prst="rect">
              <a:avLst/>
            </a:prstGeom>
          </p:spPr>
        </p:pic>
        <p:pic>
          <p:nvPicPr>
            <p:cNvPr id="15" name="object 15" descr=""/>
            <p:cNvPicPr/>
            <p:nvPr/>
          </p:nvPicPr>
          <p:blipFill>
            <a:blip r:embed="rId4" cstate="print"/>
            <a:stretch>
              <a:fillRect/>
            </a:stretch>
          </p:blipFill>
          <p:spPr>
            <a:xfrm>
              <a:off x="4608576" y="4069080"/>
              <a:ext cx="722376" cy="722376"/>
            </a:xfrm>
            <a:prstGeom prst="rect">
              <a:avLst/>
            </a:prstGeom>
          </p:spPr>
        </p:pic>
        <p:pic>
          <p:nvPicPr>
            <p:cNvPr id="16" name="object 16" descr=""/>
            <p:cNvPicPr/>
            <p:nvPr/>
          </p:nvPicPr>
          <p:blipFill>
            <a:blip r:embed="rId5" cstate="print"/>
            <a:stretch>
              <a:fillRect/>
            </a:stretch>
          </p:blipFill>
          <p:spPr>
            <a:xfrm>
              <a:off x="9641723" y="4285560"/>
              <a:ext cx="217321" cy="217321"/>
            </a:xfrm>
            <a:prstGeom prst="rect">
              <a:avLst/>
            </a:prstGeom>
          </p:spPr>
        </p:pic>
        <p:sp>
          <p:nvSpPr>
            <p:cNvPr id="17" name="object 17" descr=""/>
            <p:cNvSpPr/>
            <p:nvPr/>
          </p:nvSpPr>
          <p:spPr>
            <a:xfrm>
              <a:off x="9408833" y="4014977"/>
              <a:ext cx="683260" cy="365760"/>
            </a:xfrm>
            <a:custGeom>
              <a:avLst/>
              <a:gdLst/>
              <a:ahLst/>
              <a:cxnLst/>
              <a:rect l="l" t="t" r="r" b="b"/>
              <a:pathLst>
                <a:path w="683259" h="365760">
                  <a:moveTo>
                    <a:pt x="683094" y="365747"/>
                  </a:moveTo>
                  <a:lnTo>
                    <a:pt x="423367" y="147980"/>
                  </a:lnTo>
                  <a:lnTo>
                    <a:pt x="431571" y="147980"/>
                  </a:lnTo>
                  <a:lnTo>
                    <a:pt x="431571" y="84899"/>
                  </a:lnTo>
                  <a:lnTo>
                    <a:pt x="385102" y="84899"/>
                  </a:lnTo>
                  <a:lnTo>
                    <a:pt x="385102" y="0"/>
                  </a:lnTo>
                  <a:lnTo>
                    <a:pt x="322999" y="0"/>
                  </a:lnTo>
                  <a:lnTo>
                    <a:pt x="322999" y="84899"/>
                  </a:lnTo>
                  <a:lnTo>
                    <a:pt x="274320" y="84899"/>
                  </a:lnTo>
                  <a:lnTo>
                    <a:pt x="274320" y="143535"/>
                  </a:lnTo>
                  <a:lnTo>
                    <a:pt x="265023" y="143535"/>
                  </a:lnTo>
                  <a:lnTo>
                    <a:pt x="0" y="365747"/>
                  </a:lnTo>
                  <a:lnTo>
                    <a:pt x="683094" y="365747"/>
                  </a:lnTo>
                  <a:close/>
                </a:path>
              </a:pathLst>
            </a:custGeom>
            <a:solidFill>
              <a:srgbClr val="A6A6A6"/>
            </a:solidFill>
          </p:spPr>
          <p:txBody>
            <a:bodyPr wrap="square" lIns="0" tIns="0" rIns="0" bIns="0" rtlCol="0"/>
            <a:lstStyle/>
            <a:p/>
          </p:txBody>
        </p:sp>
        <p:sp>
          <p:nvSpPr>
            <p:cNvPr id="18" name="object 18" descr=""/>
            <p:cNvSpPr/>
            <p:nvPr/>
          </p:nvSpPr>
          <p:spPr>
            <a:xfrm>
              <a:off x="9738541" y="4548505"/>
              <a:ext cx="40005" cy="123189"/>
            </a:xfrm>
            <a:custGeom>
              <a:avLst/>
              <a:gdLst/>
              <a:ahLst/>
              <a:cxnLst/>
              <a:rect l="l" t="t" r="r" b="b"/>
              <a:pathLst>
                <a:path w="40004" h="123189">
                  <a:moveTo>
                    <a:pt x="39428" y="0"/>
                  </a:moveTo>
                  <a:lnTo>
                    <a:pt x="0" y="0"/>
                  </a:lnTo>
                  <a:lnTo>
                    <a:pt x="0" y="122929"/>
                  </a:lnTo>
                  <a:lnTo>
                    <a:pt x="39428" y="122929"/>
                  </a:lnTo>
                  <a:lnTo>
                    <a:pt x="39428" y="0"/>
                  </a:lnTo>
                  <a:close/>
                </a:path>
              </a:pathLst>
            </a:custGeom>
            <a:solidFill>
              <a:srgbClr val="F4B183"/>
            </a:solidFill>
          </p:spPr>
          <p:txBody>
            <a:bodyPr wrap="square" lIns="0" tIns="0" rIns="0" bIns="0" rtlCol="0"/>
            <a:lstStyle/>
            <a:p/>
          </p:txBody>
        </p:sp>
        <p:pic>
          <p:nvPicPr>
            <p:cNvPr id="19" name="object 19" descr=""/>
            <p:cNvPicPr/>
            <p:nvPr/>
          </p:nvPicPr>
          <p:blipFill>
            <a:blip r:embed="rId6" cstate="print"/>
            <a:stretch>
              <a:fillRect/>
            </a:stretch>
          </p:blipFill>
          <p:spPr>
            <a:xfrm>
              <a:off x="9497569" y="4448634"/>
              <a:ext cx="177561" cy="193986"/>
            </a:xfrm>
            <a:prstGeom prst="rect">
              <a:avLst/>
            </a:prstGeom>
          </p:spPr>
        </p:pic>
        <p:pic>
          <p:nvPicPr>
            <p:cNvPr id="20" name="object 20" descr=""/>
            <p:cNvPicPr/>
            <p:nvPr/>
          </p:nvPicPr>
          <p:blipFill>
            <a:blip r:embed="rId7" cstate="print"/>
            <a:stretch>
              <a:fillRect/>
            </a:stretch>
          </p:blipFill>
          <p:spPr>
            <a:xfrm>
              <a:off x="9846177" y="4448630"/>
              <a:ext cx="170662" cy="193989"/>
            </a:xfrm>
            <a:prstGeom prst="rect">
              <a:avLst/>
            </a:prstGeom>
          </p:spPr>
        </p:pic>
      </p:grpSp>
      <p:sp>
        <p:nvSpPr>
          <p:cNvPr id="21" name="object 21"/>
          <p:cNvSpPr txBox="1">
            <a:spLocks noGrp="1"/>
          </p:cNvSpPr>
          <p:nvPr>
            <p:ph type="title"/>
          </p:nvPr>
        </p:nvSpPr>
        <p:spPr>
          <a:xfrm>
            <a:off x="2571076" y="86868"/>
            <a:ext cx="5556250" cy="513080"/>
          </a:xfrm>
          <a:prstGeom prst="rect"/>
        </p:spPr>
        <p:txBody>
          <a:bodyPr wrap="square" lIns="0" tIns="12700" rIns="0" bIns="0" rtlCol="0" vert="horz">
            <a:spAutoFit/>
          </a:bodyPr>
          <a:lstStyle/>
          <a:p>
            <a:pPr marL="12700">
              <a:lnSpc>
                <a:spcPct val="100000"/>
              </a:lnSpc>
              <a:spcBef>
                <a:spcPts val="100"/>
              </a:spcBef>
            </a:pPr>
            <a:r>
              <a:rPr dirty="0">
                <a:latin typeface="HGP創英角ﾎﾟｯﾌﾟ体"/>
                <a:cs typeface="HGP創英角ﾎﾟｯﾌﾟ体"/>
              </a:rPr>
              <a:t>2024</a:t>
            </a:r>
            <a:r>
              <a:rPr dirty="0" spc="50">
                <a:latin typeface="HGP創英角ﾎﾟｯﾌﾟ体"/>
                <a:cs typeface="HGP創英角ﾎﾟｯﾌﾟ体"/>
              </a:rPr>
              <a:t>年度から基本設計に着手</a:t>
            </a:r>
          </a:p>
        </p:txBody>
      </p:sp>
      <p:grpSp>
        <p:nvGrpSpPr>
          <p:cNvPr id="22" name="object 22" descr=""/>
          <p:cNvGrpSpPr/>
          <p:nvPr/>
        </p:nvGrpSpPr>
        <p:grpSpPr>
          <a:xfrm>
            <a:off x="1475325" y="3566571"/>
            <a:ext cx="1516380" cy="1516380"/>
            <a:chOff x="1475325" y="3566571"/>
            <a:chExt cx="1516380" cy="1516380"/>
          </a:xfrm>
        </p:grpSpPr>
        <p:pic>
          <p:nvPicPr>
            <p:cNvPr id="23" name="object 23" descr=""/>
            <p:cNvPicPr/>
            <p:nvPr/>
          </p:nvPicPr>
          <p:blipFill>
            <a:blip r:embed="rId8" cstate="print"/>
            <a:stretch>
              <a:fillRect/>
            </a:stretch>
          </p:blipFill>
          <p:spPr>
            <a:xfrm>
              <a:off x="1773935" y="3864863"/>
              <a:ext cx="917448" cy="917448"/>
            </a:xfrm>
            <a:prstGeom prst="rect">
              <a:avLst/>
            </a:prstGeom>
          </p:spPr>
        </p:pic>
        <p:sp>
          <p:nvSpPr>
            <p:cNvPr id="24" name="object 24" descr=""/>
            <p:cNvSpPr/>
            <p:nvPr/>
          </p:nvSpPr>
          <p:spPr>
            <a:xfrm>
              <a:off x="1513425" y="3604671"/>
              <a:ext cx="1440180" cy="1440180"/>
            </a:xfrm>
            <a:custGeom>
              <a:avLst/>
              <a:gdLst/>
              <a:ahLst/>
              <a:cxnLst/>
              <a:rect l="l" t="t" r="r" b="b"/>
              <a:pathLst>
                <a:path w="1440180" h="1440179">
                  <a:moveTo>
                    <a:pt x="0" y="720000"/>
                  </a:moveTo>
                  <a:lnTo>
                    <a:pt x="1531" y="672659"/>
                  </a:lnTo>
                  <a:lnTo>
                    <a:pt x="6062" y="626137"/>
                  </a:lnTo>
                  <a:lnTo>
                    <a:pt x="13498" y="580527"/>
                  </a:lnTo>
                  <a:lnTo>
                    <a:pt x="23744" y="535924"/>
                  </a:lnTo>
                  <a:lnTo>
                    <a:pt x="36706" y="492424"/>
                  </a:lnTo>
                  <a:lnTo>
                    <a:pt x="52287" y="450121"/>
                  </a:lnTo>
                  <a:lnTo>
                    <a:pt x="70394" y="409109"/>
                  </a:lnTo>
                  <a:lnTo>
                    <a:pt x="90931" y="369485"/>
                  </a:lnTo>
                  <a:lnTo>
                    <a:pt x="113804" y="331343"/>
                  </a:lnTo>
                  <a:lnTo>
                    <a:pt x="138918" y="294777"/>
                  </a:lnTo>
                  <a:lnTo>
                    <a:pt x="166177" y="259883"/>
                  </a:lnTo>
                  <a:lnTo>
                    <a:pt x="195488" y="226755"/>
                  </a:lnTo>
                  <a:lnTo>
                    <a:pt x="226755" y="195488"/>
                  </a:lnTo>
                  <a:lnTo>
                    <a:pt x="259883" y="166177"/>
                  </a:lnTo>
                  <a:lnTo>
                    <a:pt x="294777" y="138918"/>
                  </a:lnTo>
                  <a:lnTo>
                    <a:pt x="331343" y="113804"/>
                  </a:lnTo>
                  <a:lnTo>
                    <a:pt x="369485" y="90931"/>
                  </a:lnTo>
                  <a:lnTo>
                    <a:pt x="409109" y="70394"/>
                  </a:lnTo>
                  <a:lnTo>
                    <a:pt x="450121" y="52287"/>
                  </a:lnTo>
                  <a:lnTo>
                    <a:pt x="492424" y="36706"/>
                  </a:lnTo>
                  <a:lnTo>
                    <a:pt x="535924" y="23744"/>
                  </a:lnTo>
                  <a:lnTo>
                    <a:pt x="580527" y="13498"/>
                  </a:lnTo>
                  <a:lnTo>
                    <a:pt x="626137" y="6062"/>
                  </a:lnTo>
                  <a:lnTo>
                    <a:pt x="672659" y="1531"/>
                  </a:lnTo>
                  <a:lnTo>
                    <a:pt x="720000" y="0"/>
                  </a:lnTo>
                  <a:lnTo>
                    <a:pt x="767340" y="1531"/>
                  </a:lnTo>
                  <a:lnTo>
                    <a:pt x="813862" y="6062"/>
                  </a:lnTo>
                  <a:lnTo>
                    <a:pt x="859472" y="13498"/>
                  </a:lnTo>
                  <a:lnTo>
                    <a:pt x="904075" y="23744"/>
                  </a:lnTo>
                  <a:lnTo>
                    <a:pt x="947575" y="36706"/>
                  </a:lnTo>
                  <a:lnTo>
                    <a:pt x="989878" y="52287"/>
                  </a:lnTo>
                  <a:lnTo>
                    <a:pt x="1030890" y="70394"/>
                  </a:lnTo>
                  <a:lnTo>
                    <a:pt x="1070514" y="90931"/>
                  </a:lnTo>
                  <a:lnTo>
                    <a:pt x="1108656" y="113804"/>
                  </a:lnTo>
                  <a:lnTo>
                    <a:pt x="1145222" y="138918"/>
                  </a:lnTo>
                  <a:lnTo>
                    <a:pt x="1180117" y="166177"/>
                  </a:lnTo>
                  <a:lnTo>
                    <a:pt x="1213244" y="195488"/>
                  </a:lnTo>
                  <a:lnTo>
                    <a:pt x="1244511" y="226755"/>
                  </a:lnTo>
                  <a:lnTo>
                    <a:pt x="1273822" y="259883"/>
                  </a:lnTo>
                  <a:lnTo>
                    <a:pt x="1301081" y="294777"/>
                  </a:lnTo>
                  <a:lnTo>
                    <a:pt x="1326195" y="331343"/>
                  </a:lnTo>
                  <a:lnTo>
                    <a:pt x="1349068" y="369485"/>
                  </a:lnTo>
                  <a:lnTo>
                    <a:pt x="1369605" y="409109"/>
                  </a:lnTo>
                  <a:lnTo>
                    <a:pt x="1387712" y="450121"/>
                  </a:lnTo>
                  <a:lnTo>
                    <a:pt x="1403293" y="492424"/>
                  </a:lnTo>
                  <a:lnTo>
                    <a:pt x="1416255" y="535924"/>
                  </a:lnTo>
                  <a:lnTo>
                    <a:pt x="1426501" y="580527"/>
                  </a:lnTo>
                  <a:lnTo>
                    <a:pt x="1433937" y="626137"/>
                  </a:lnTo>
                  <a:lnTo>
                    <a:pt x="1438468" y="672659"/>
                  </a:lnTo>
                  <a:lnTo>
                    <a:pt x="1440000" y="720000"/>
                  </a:lnTo>
                  <a:lnTo>
                    <a:pt x="1438468" y="767340"/>
                  </a:lnTo>
                  <a:lnTo>
                    <a:pt x="1433937" y="813862"/>
                  </a:lnTo>
                  <a:lnTo>
                    <a:pt x="1426501" y="859472"/>
                  </a:lnTo>
                  <a:lnTo>
                    <a:pt x="1416255" y="904075"/>
                  </a:lnTo>
                  <a:lnTo>
                    <a:pt x="1403293" y="947575"/>
                  </a:lnTo>
                  <a:lnTo>
                    <a:pt x="1387712" y="989878"/>
                  </a:lnTo>
                  <a:lnTo>
                    <a:pt x="1369605" y="1030890"/>
                  </a:lnTo>
                  <a:lnTo>
                    <a:pt x="1349068" y="1070514"/>
                  </a:lnTo>
                  <a:lnTo>
                    <a:pt x="1326195" y="1108656"/>
                  </a:lnTo>
                  <a:lnTo>
                    <a:pt x="1301081" y="1145222"/>
                  </a:lnTo>
                  <a:lnTo>
                    <a:pt x="1273822" y="1180117"/>
                  </a:lnTo>
                  <a:lnTo>
                    <a:pt x="1244511" y="1213244"/>
                  </a:lnTo>
                  <a:lnTo>
                    <a:pt x="1213244" y="1244511"/>
                  </a:lnTo>
                  <a:lnTo>
                    <a:pt x="1180117" y="1273822"/>
                  </a:lnTo>
                  <a:lnTo>
                    <a:pt x="1145222" y="1301081"/>
                  </a:lnTo>
                  <a:lnTo>
                    <a:pt x="1108656" y="1326195"/>
                  </a:lnTo>
                  <a:lnTo>
                    <a:pt x="1070514" y="1349068"/>
                  </a:lnTo>
                  <a:lnTo>
                    <a:pt x="1030890" y="1369605"/>
                  </a:lnTo>
                  <a:lnTo>
                    <a:pt x="989878" y="1387712"/>
                  </a:lnTo>
                  <a:lnTo>
                    <a:pt x="947575" y="1403293"/>
                  </a:lnTo>
                  <a:lnTo>
                    <a:pt x="904075" y="1416255"/>
                  </a:lnTo>
                  <a:lnTo>
                    <a:pt x="859472" y="1426501"/>
                  </a:lnTo>
                  <a:lnTo>
                    <a:pt x="813862" y="1433937"/>
                  </a:lnTo>
                  <a:lnTo>
                    <a:pt x="767340" y="1438468"/>
                  </a:lnTo>
                  <a:lnTo>
                    <a:pt x="720000" y="1440000"/>
                  </a:lnTo>
                  <a:lnTo>
                    <a:pt x="672659" y="1438468"/>
                  </a:lnTo>
                  <a:lnTo>
                    <a:pt x="626137" y="1433937"/>
                  </a:lnTo>
                  <a:lnTo>
                    <a:pt x="580527" y="1426501"/>
                  </a:lnTo>
                  <a:lnTo>
                    <a:pt x="535924" y="1416255"/>
                  </a:lnTo>
                  <a:lnTo>
                    <a:pt x="492424" y="1403293"/>
                  </a:lnTo>
                  <a:lnTo>
                    <a:pt x="450121" y="1387712"/>
                  </a:lnTo>
                  <a:lnTo>
                    <a:pt x="409109" y="1369605"/>
                  </a:lnTo>
                  <a:lnTo>
                    <a:pt x="369485" y="1349068"/>
                  </a:lnTo>
                  <a:lnTo>
                    <a:pt x="331343" y="1326195"/>
                  </a:lnTo>
                  <a:lnTo>
                    <a:pt x="294777" y="1301081"/>
                  </a:lnTo>
                  <a:lnTo>
                    <a:pt x="259883" y="1273822"/>
                  </a:lnTo>
                  <a:lnTo>
                    <a:pt x="226755" y="1244511"/>
                  </a:lnTo>
                  <a:lnTo>
                    <a:pt x="195488" y="1213244"/>
                  </a:lnTo>
                  <a:lnTo>
                    <a:pt x="166177" y="1180117"/>
                  </a:lnTo>
                  <a:lnTo>
                    <a:pt x="138918" y="1145222"/>
                  </a:lnTo>
                  <a:lnTo>
                    <a:pt x="113804" y="1108656"/>
                  </a:lnTo>
                  <a:lnTo>
                    <a:pt x="90931" y="1070514"/>
                  </a:lnTo>
                  <a:lnTo>
                    <a:pt x="70394" y="1030890"/>
                  </a:lnTo>
                  <a:lnTo>
                    <a:pt x="52287" y="989878"/>
                  </a:lnTo>
                  <a:lnTo>
                    <a:pt x="36706" y="947575"/>
                  </a:lnTo>
                  <a:lnTo>
                    <a:pt x="23744" y="904075"/>
                  </a:lnTo>
                  <a:lnTo>
                    <a:pt x="13498" y="859472"/>
                  </a:lnTo>
                  <a:lnTo>
                    <a:pt x="6062" y="813862"/>
                  </a:lnTo>
                  <a:lnTo>
                    <a:pt x="1531" y="767340"/>
                  </a:lnTo>
                  <a:lnTo>
                    <a:pt x="0" y="720000"/>
                  </a:lnTo>
                  <a:close/>
                </a:path>
              </a:pathLst>
            </a:custGeom>
            <a:ln w="76200">
              <a:solidFill>
                <a:srgbClr val="9DC3E6"/>
              </a:solidFill>
            </a:ln>
          </p:spPr>
          <p:txBody>
            <a:bodyPr wrap="square" lIns="0" tIns="0" rIns="0" bIns="0" rtlCol="0"/>
            <a:lstStyle/>
            <a:p/>
          </p:txBody>
        </p:sp>
      </p:grpSp>
      <p:sp>
        <p:nvSpPr>
          <p:cNvPr id="25" name="object 25" descr=""/>
          <p:cNvSpPr txBox="1"/>
          <p:nvPr/>
        </p:nvSpPr>
        <p:spPr>
          <a:xfrm>
            <a:off x="4046110" y="3189732"/>
            <a:ext cx="6238875" cy="330200"/>
          </a:xfrm>
          <a:prstGeom prst="rect">
            <a:avLst/>
          </a:prstGeom>
        </p:spPr>
        <p:txBody>
          <a:bodyPr wrap="square" lIns="0" tIns="12700" rIns="0" bIns="0" rtlCol="0" vert="horz">
            <a:spAutoFit/>
          </a:bodyPr>
          <a:lstStyle/>
          <a:p>
            <a:pPr marL="12700">
              <a:lnSpc>
                <a:spcPct val="100000"/>
              </a:lnSpc>
              <a:spcBef>
                <a:spcPts val="100"/>
              </a:spcBef>
              <a:tabLst>
                <a:tab pos="2543175" algn="l"/>
                <a:tab pos="5152390" algn="l"/>
              </a:tabLst>
            </a:pPr>
            <a:r>
              <a:rPr dirty="0" sz="2000" spc="-20" b="1">
                <a:latin typeface="Arial"/>
                <a:cs typeface="Arial"/>
              </a:rPr>
              <a:t>2026</a:t>
            </a:r>
            <a:r>
              <a:rPr dirty="0" sz="2000" b="1">
                <a:latin typeface="メイリオ"/>
                <a:cs typeface="メイリオ"/>
              </a:rPr>
              <a:t>年度</a:t>
            </a:r>
            <a:r>
              <a:rPr dirty="0" sz="2000" spc="-50" b="1">
                <a:latin typeface="メイリオ"/>
                <a:cs typeface="メイリオ"/>
              </a:rPr>
              <a:t>〜</a:t>
            </a:r>
            <a:r>
              <a:rPr dirty="0" sz="2000" b="1">
                <a:latin typeface="メイリオ"/>
                <a:cs typeface="メイリオ"/>
              </a:rPr>
              <a:t>	</a:t>
            </a:r>
            <a:r>
              <a:rPr dirty="0" sz="2000" spc="-20" b="1">
                <a:latin typeface="Arial"/>
                <a:cs typeface="Arial"/>
              </a:rPr>
              <a:t>2033</a:t>
            </a:r>
            <a:r>
              <a:rPr dirty="0" sz="2000" b="1">
                <a:latin typeface="メイリオ"/>
                <a:cs typeface="メイリオ"/>
              </a:rPr>
              <a:t>年度</a:t>
            </a:r>
            <a:r>
              <a:rPr dirty="0" sz="2000" spc="-50" b="1">
                <a:latin typeface="メイリオ"/>
                <a:cs typeface="メイリオ"/>
              </a:rPr>
              <a:t>〜</a:t>
            </a:r>
            <a:r>
              <a:rPr dirty="0" sz="2000" b="1">
                <a:latin typeface="メイリオ"/>
                <a:cs typeface="メイリオ"/>
              </a:rPr>
              <a:t>	</a:t>
            </a:r>
            <a:r>
              <a:rPr dirty="0" sz="2000" spc="-20" b="1">
                <a:latin typeface="Arial"/>
                <a:cs typeface="Arial"/>
              </a:rPr>
              <a:t>2036</a:t>
            </a:r>
            <a:r>
              <a:rPr dirty="0" sz="2000" b="1">
                <a:latin typeface="メイリオ"/>
                <a:cs typeface="メイリオ"/>
              </a:rPr>
              <a:t>年</a:t>
            </a:r>
            <a:r>
              <a:rPr dirty="0" sz="2000" spc="-50" b="1">
                <a:latin typeface="メイリオ"/>
                <a:cs typeface="メイリオ"/>
              </a:rPr>
              <a:t>頃</a:t>
            </a:r>
            <a:endParaRPr sz="2000">
              <a:latin typeface="メイリオ"/>
              <a:cs typeface="メイリオ"/>
            </a:endParaRPr>
          </a:p>
        </p:txBody>
      </p:sp>
      <p:sp>
        <p:nvSpPr>
          <p:cNvPr id="26" name="object 26" descr=""/>
          <p:cNvSpPr txBox="1"/>
          <p:nvPr/>
        </p:nvSpPr>
        <p:spPr>
          <a:xfrm>
            <a:off x="9311966" y="5246116"/>
            <a:ext cx="838200" cy="269240"/>
          </a:xfrm>
          <a:prstGeom prst="rect">
            <a:avLst/>
          </a:prstGeom>
        </p:spPr>
        <p:txBody>
          <a:bodyPr wrap="square" lIns="0" tIns="12700" rIns="0" bIns="0" rtlCol="0" vert="horz">
            <a:spAutoFit/>
          </a:bodyPr>
          <a:lstStyle/>
          <a:p>
            <a:pPr marL="12700">
              <a:lnSpc>
                <a:spcPct val="100000"/>
              </a:lnSpc>
              <a:spcBef>
                <a:spcPts val="100"/>
              </a:spcBef>
            </a:pPr>
            <a:r>
              <a:rPr dirty="0" sz="1600" spc="-15">
                <a:latin typeface="メイリオ"/>
                <a:cs typeface="メイリオ"/>
              </a:rPr>
              <a:t>発電開始</a:t>
            </a:r>
            <a:endParaRPr sz="1600">
              <a:latin typeface="メイリオ"/>
              <a:cs typeface="メイリオ"/>
            </a:endParaRPr>
          </a:p>
        </p:txBody>
      </p:sp>
      <p:sp>
        <p:nvSpPr>
          <p:cNvPr id="27" name="object 27" descr=""/>
          <p:cNvSpPr txBox="1"/>
          <p:nvPr/>
        </p:nvSpPr>
        <p:spPr>
          <a:xfrm>
            <a:off x="6886008" y="5297932"/>
            <a:ext cx="838200" cy="269240"/>
          </a:xfrm>
          <a:prstGeom prst="rect">
            <a:avLst/>
          </a:prstGeom>
        </p:spPr>
        <p:txBody>
          <a:bodyPr wrap="square" lIns="0" tIns="12700" rIns="0" bIns="0" rtlCol="0" vert="horz">
            <a:spAutoFit/>
          </a:bodyPr>
          <a:lstStyle/>
          <a:p>
            <a:pPr marL="12700">
              <a:lnSpc>
                <a:spcPct val="100000"/>
              </a:lnSpc>
              <a:spcBef>
                <a:spcPts val="100"/>
              </a:spcBef>
            </a:pPr>
            <a:r>
              <a:rPr dirty="0" sz="1600" spc="-15">
                <a:latin typeface="メイリオ"/>
                <a:cs typeface="メイリオ"/>
              </a:rPr>
              <a:t>建造開始</a:t>
            </a:r>
            <a:endParaRPr sz="1600">
              <a:latin typeface="メイリオ"/>
              <a:cs typeface="メイリオ"/>
            </a:endParaRPr>
          </a:p>
        </p:txBody>
      </p:sp>
      <p:graphicFrame>
        <p:nvGraphicFramePr>
          <p:cNvPr id="28" name="object 28" descr=""/>
          <p:cNvGraphicFramePr>
            <a:graphicFrameLocks noGrp="1"/>
          </p:cNvGraphicFramePr>
          <p:nvPr/>
        </p:nvGraphicFramePr>
        <p:xfrm>
          <a:off x="1026700" y="3066427"/>
          <a:ext cx="2403475" cy="3362960"/>
        </p:xfrm>
        <a:graphic>
          <a:graphicData uri="http://schemas.openxmlformats.org/drawingml/2006/table">
            <a:tbl>
              <a:tblPr firstRow="1" bandRow="1">
                <a:tableStyleId>{2D5ABB26-0587-4C30-8999-92F81FD0307C}</a:tableStyleId>
              </a:tblPr>
              <a:tblGrid>
                <a:gridCol w="201295"/>
                <a:gridCol w="2031364"/>
                <a:gridCol w="84455"/>
              </a:tblGrid>
              <a:tr h="2707640">
                <a:tc gridSpan="3">
                  <a:txBody>
                    <a:bodyPr/>
                    <a:lstStyle/>
                    <a:p>
                      <a:pPr algn="ctr" marL="86360">
                        <a:lnSpc>
                          <a:spcPct val="100000"/>
                        </a:lnSpc>
                        <a:spcBef>
                          <a:spcPts val="1030"/>
                        </a:spcBef>
                      </a:pPr>
                      <a:r>
                        <a:rPr dirty="0" sz="2000" spc="-20" b="1">
                          <a:latin typeface="Arial"/>
                          <a:cs typeface="Arial"/>
                        </a:rPr>
                        <a:t>2024</a:t>
                      </a:r>
                      <a:r>
                        <a:rPr dirty="0" sz="2000" spc="-20" b="1">
                          <a:latin typeface="メイリオ"/>
                          <a:cs typeface="メイリオ"/>
                        </a:rPr>
                        <a:t>年度〜</a:t>
                      </a:r>
                      <a:endParaRPr sz="2000">
                        <a:latin typeface="メイリオ"/>
                        <a:cs typeface="メイリオ"/>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20"/>
                        </a:spcBef>
                      </a:pPr>
                      <a:endParaRPr sz="2000">
                        <a:latin typeface="Times New Roman"/>
                        <a:cs typeface="Times New Roman"/>
                      </a:endParaRPr>
                    </a:p>
                    <a:p>
                      <a:pPr algn="ctr" marL="86360">
                        <a:lnSpc>
                          <a:spcPts val="1910"/>
                        </a:lnSpc>
                      </a:pPr>
                      <a:r>
                        <a:rPr dirty="0" sz="1600">
                          <a:latin typeface="メイリオ"/>
                          <a:cs typeface="メイリオ"/>
                        </a:rPr>
                        <a:t>建設経験者</a:t>
                      </a:r>
                      <a:r>
                        <a:rPr dirty="0" sz="1600" spc="-20">
                          <a:latin typeface="Arial"/>
                          <a:cs typeface="Arial"/>
                        </a:rPr>
                        <a:t>OB</a:t>
                      </a:r>
                      <a:r>
                        <a:rPr dirty="0" sz="1600" spc="-50">
                          <a:latin typeface="メイリオ"/>
                          <a:cs typeface="メイリオ"/>
                        </a:rPr>
                        <a:t>と</a:t>
                      </a:r>
                      <a:endParaRPr sz="1600">
                        <a:latin typeface="メイリオ"/>
                        <a:cs typeface="メイリオ"/>
                      </a:endParaRPr>
                    </a:p>
                    <a:p>
                      <a:pPr algn="ctr" marL="86360">
                        <a:lnSpc>
                          <a:spcPts val="1910"/>
                        </a:lnSpc>
                      </a:pPr>
                      <a:r>
                        <a:rPr dirty="0" sz="1600" spc="-5">
                          <a:latin typeface="メイリオ"/>
                          <a:cs typeface="メイリオ"/>
                        </a:rPr>
                        <a:t>⼤学院学⽣で共同開発</a:t>
                      </a:r>
                      <a:endParaRPr sz="1600">
                        <a:latin typeface="メイリオ"/>
                        <a:cs typeface="メイリオ"/>
                      </a:endParaRPr>
                    </a:p>
                  </a:txBody>
                  <a:tcPr marL="0" marR="0" marB="0" marT="130810">
                    <a:lnL w="9525">
                      <a:solidFill>
                        <a:srgbClr val="FFFF00"/>
                      </a:solidFill>
                      <a:prstDash val="solid"/>
                    </a:lnL>
                    <a:lnR w="9525">
                      <a:solidFill>
                        <a:srgbClr val="FFFF00"/>
                      </a:solidFill>
                      <a:prstDash val="solid"/>
                    </a:lnR>
                    <a:lnT w="9525">
                      <a:solidFill>
                        <a:srgbClr val="FFFF00"/>
                      </a:solidFill>
                      <a:prstDash val="solid"/>
                    </a:lnT>
                  </a:tcPr>
                </a:tc>
                <a:tc hMerge="1">
                  <a:txBody>
                    <a:bodyPr/>
                    <a:lstStyle/>
                    <a:p>
                      <a:pPr/>
                    </a:p>
                  </a:txBody>
                  <a:tcPr marL="0" marR="0" marB="0" marT="0"/>
                </a:tc>
                <a:tc hMerge="1">
                  <a:txBody>
                    <a:bodyPr/>
                    <a:lstStyle/>
                    <a:p>
                      <a:pPr/>
                    </a:p>
                  </a:txBody>
                  <a:tcPr marL="0" marR="0" marB="0" marT="0"/>
                </a:tc>
              </a:tr>
              <a:tr h="655320">
                <a:tc>
                  <a:txBody>
                    <a:bodyPr/>
                    <a:lstStyle/>
                    <a:p>
                      <a:pPr>
                        <a:lnSpc>
                          <a:spcPct val="100000"/>
                        </a:lnSpc>
                      </a:pPr>
                      <a:endParaRPr sz="1900">
                        <a:latin typeface="Times New Roman"/>
                        <a:cs typeface="Times New Roman"/>
                      </a:endParaRPr>
                    </a:p>
                  </a:txBody>
                  <a:tcPr marL="0" marR="0" marB="0" marT="0">
                    <a:lnL w="9525">
                      <a:solidFill>
                        <a:srgbClr val="FFFF00"/>
                      </a:solidFill>
                      <a:prstDash val="solid"/>
                    </a:lnL>
                    <a:lnR w="9525">
                      <a:solidFill>
                        <a:srgbClr val="000000"/>
                      </a:solidFill>
                      <a:prstDash val="solid"/>
                    </a:lnR>
                    <a:lnB w="9525">
                      <a:solidFill>
                        <a:srgbClr val="FFFF00"/>
                      </a:solidFill>
                      <a:prstDash val="solid"/>
                    </a:lnB>
                    <a:solidFill>
                      <a:srgbClr val="FFFF00"/>
                    </a:solidFill>
                  </a:tcPr>
                </a:tc>
                <a:tc>
                  <a:txBody>
                    <a:bodyPr/>
                    <a:lstStyle/>
                    <a:p>
                      <a:pPr marL="91440">
                        <a:lnSpc>
                          <a:spcPct val="100000"/>
                        </a:lnSpc>
                        <a:spcBef>
                          <a:spcPts val="260"/>
                        </a:spcBef>
                      </a:pPr>
                      <a:r>
                        <a:rPr dirty="0" sz="2400" spc="-15">
                          <a:solidFill>
                            <a:srgbClr val="40458C"/>
                          </a:solidFill>
                          <a:latin typeface="Microsoft YaHei"/>
                          <a:cs typeface="Microsoft YaHei"/>
                        </a:rPr>
                        <a:t>基本設計</a:t>
                      </a:r>
                      <a:endParaRPr sz="2400">
                        <a:latin typeface="Microsoft YaHei"/>
                        <a:cs typeface="Microsoft YaHei"/>
                      </a:endParaRPr>
                    </a:p>
                  </a:txBody>
                  <a:tcPr marL="0" marR="0" marB="0" marT="33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pPr>
                      <a:endParaRPr sz="1900">
                        <a:latin typeface="Times New Roman"/>
                        <a:cs typeface="Times New Roman"/>
                      </a:endParaRPr>
                    </a:p>
                  </a:txBody>
                  <a:tcPr marL="0" marR="0" marB="0" marT="0">
                    <a:lnL w="9525">
                      <a:solidFill>
                        <a:srgbClr val="000000"/>
                      </a:solidFill>
                      <a:prstDash val="solid"/>
                    </a:lnL>
                    <a:lnR w="9525">
                      <a:solidFill>
                        <a:srgbClr val="FFFF00"/>
                      </a:solidFill>
                      <a:prstDash val="solid"/>
                    </a:lnR>
                    <a:lnB w="9525">
                      <a:solidFill>
                        <a:srgbClr val="FFFF00"/>
                      </a:solidFill>
                      <a:prstDash val="solid"/>
                    </a:lnB>
                    <a:solidFill>
                      <a:srgbClr val="FFFF00"/>
                    </a:solidFill>
                  </a:tcPr>
                </a:tc>
              </a:tr>
            </a:tbl>
          </a:graphicData>
        </a:graphic>
      </p:graphicFrame>
      <p:sp>
        <p:nvSpPr>
          <p:cNvPr id="29" name="object 29" descr=""/>
          <p:cNvSpPr/>
          <p:nvPr/>
        </p:nvSpPr>
        <p:spPr>
          <a:xfrm>
            <a:off x="3913311" y="5798039"/>
            <a:ext cx="2031364" cy="646430"/>
          </a:xfrm>
          <a:custGeom>
            <a:avLst/>
            <a:gdLst/>
            <a:ahLst/>
            <a:cxnLst/>
            <a:rect l="l" t="t" r="r" b="b"/>
            <a:pathLst>
              <a:path w="2031364" h="646429">
                <a:moveTo>
                  <a:pt x="0" y="0"/>
                </a:moveTo>
                <a:lnTo>
                  <a:pt x="2031325" y="0"/>
                </a:lnTo>
                <a:lnTo>
                  <a:pt x="2031325" y="646331"/>
                </a:lnTo>
                <a:lnTo>
                  <a:pt x="0" y="646331"/>
                </a:lnTo>
                <a:lnTo>
                  <a:pt x="0" y="0"/>
                </a:lnTo>
                <a:close/>
              </a:path>
            </a:pathLst>
          </a:custGeom>
          <a:ln w="9525">
            <a:solidFill>
              <a:srgbClr val="000000"/>
            </a:solidFill>
          </a:ln>
        </p:spPr>
        <p:txBody>
          <a:bodyPr wrap="square" lIns="0" tIns="0" rIns="0" bIns="0" rtlCol="0"/>
          <a:lstStyle/>
          <a:p/>
        </p:txBody>
      </p:sp>
      <p:sp>
        <p:nvSpPr>
          <p:cNvPr id="30" name="object 30" descr=""/>
          <p:cNvSpPr txBox="1"/>
          <p:nvPr/>
        </p:nvSpPr>
        <p:spPr>
          <a:xfrm>
            <a:off x="3992052" y="5249164"/>
            <a:ext cx="1463040" cy="960119"/>
          </a:xfrm>
          <a:prstGeom prst="rect">
            <a:avLst/>
          </a:prstGeom>
        </p:spPr>
        <p:txBody>
          <a:bodyPr wrap="square" lIns="0" tIns="22860" rIns="0" bIns="0" rtlCol="0" vert="horz">
            <a:spAutoFit/>
          </a:bodyPr>
          <a:lstStyle/>
          <a:p>
            <a:pPr marL="230504" marR="5080" indent="-203200">
              <a:lnSpc>
                <a:spcPts val="1900"/>
              </a:lnSpc>
              <a:spcBef>
                <a:spcPts val="180"/>
              </a:spcBef>
            </a:pPr>
            <a:r>
              <a:rPr dirty="0" sz="1600" spc="-10">
                <a:latin typeface="メイリオ"/>
                <a:cs typeface="メイリオ"/>
              </a:rPr>
              <a:t>詳細設計の着⼿許認可取得</a:t>
            </a:r>
            <a:endParaRPr sz="1600">
              <a:latin typeface="メイリオ"/>
              <a:cs typeface="メイリオ"/>
            </a:endParaRPr>
          </a:p>
          <a:p>
            <a:pPr marL="12700">
              <a:lnSpc>
                <a:spcPct val="100000"/>
              </a:lnSpc>
              <a:spcBef>
                <a:spcPts val="600"/>
              </a:spcBef>
            </a:pPr>
            <a:r>
              <a:rPr dirty="0" sz="2400" spc="-15">
                <a:solidFill>
                  <a:srgbClr val="40458C"/>
                </a:solidFill>
                <a:latin typeface="Microsoft YaHei"/>
                <a:cs typeface="Microsoft YaHei"/>
              </a:rPr>
              <a:t>型式認定</a:t>
            </a:r>
            <a:endParaRPr sz="2400">
              <a:latin typeface="Microsoft YaHei"/>
              <a:cs typeface="Microsoft YaHei"/>
            </a:endParaRPr>
          </a:p>
        </p:txBody>
      </p:sp>
      <p:sp>
        <p:nvSpPr>
          <p:cNvPr id="31" name="object 31" descr=""/>
          <p:cNvSpPr txBox="1"/>
          <p:nvPr/>
        </p:nvSpPr>
        <p:spPr>
          <a:xfrm>
            <a:off x="937281" y="752684"/>
            <a:ext cx="10984865" cy="2131695"/>
          </a:xfrm>
          <a:prstGeom prst="rect">
            <a:avLst/>
          </a:prstGeom>
          <a:ln w="6350">
            <a:solidFill>
              <a:srgbClr val="000000"/>
            </a:solidFill>
          </a:ln>
        </p:spPr>
        <p:txBody>
          <a:bodyPr wrap="square" lIns="0" tIns="57150" rIns="0" bIns="0" rtlCol="0" vert="horz">
            <a:spAutoFit/>
          </a:bodyPr>
          <a:lstStyle/>
          <a:p>
            <a:pPr marL="433705" indent="-342900">
              <a:lnSpc>
                <a:spcPct val="100000"/>
              </a:lnSpc>
              <a:spcBef>
                <a:spcPts val="450"/>
              </a:spcBef>
              <a:buClr>
                <a:srgbClr val="FFC000"/>
              </a:buClr>
              <a:buFont typeface="Wingdings"/>
              <a:buChar char=""/>
              <a:tabLst>
                <a:tab pos="433705" algn="l"/>
              </a:tabLst>
            </a:pPr>
            <a:r>
              <a:rPr dirty="0" sz="2000">
                <a:latin typeface="HG丸ｺﾞｼｯｸM-PRO"/>
                <a:cs typeface="HG丸ｺﾞｼｯｸM-PRO"/>
              </a:rPr>
              <a:t>設計主体の新組織（スタートアップ）</a:t>
            </a:r>
            <a:r>
              <a:rPr dirty="0" sz="2000" spc="-5">
                <a:latin typeface="HG丸ｺﾞｼｯｸM-PRO"/>
                <a:cs typeface="HG丸ｺﾞｼｯｸM-PRO"/>
              </a:rPr>
              <a:t>を組織し基本設計に着手</a:t>
            </a:r>
            <a:endParaRPr sz="2000">
              <a:latin typeface="HG丸ｺﾞｼｯｸM-PRO"/>
              <a:cs typeface="HG丸ｺﾞｼｯｸM-PRO"/>
            </a:endParaRPr>
          </a:p>
          <a:p>
            <a:pPr marL="598805">
              <a:lnSpc>
                <a:spcPct val="100000"/>
              </a:lnSpc>
              <a:spcBef>
                <a:spcPts val="310"/>
              </a:spcBef>
            </a:pPr>
            <a:r>
              <a:rPr dirty="0" sz="2000" spc="-10">
                <a:latin typeface="HG丸ｺﾞｼｯｸM-PRO"/>
                <a:cs typeface="HG丸ｺﾞｼｯｸM-PRO"/>
              </a:rPr>
              <a:t>→ 要求仕様確立、浮体構造の具体化、原子炉系配置レイアウト</a:t>
            </a:r>
            <a:endParaRPr sz="2000">
              <a:latin typeface="HG丸ｺﾞｼｯｸM-PRO"/>
              <a:cs typeface="HG丸ｺﾞｼｯｸM-PRO"/>
            </a:endParaRPr>
          </a:p>
          <a:p>
            <a:pPr marL="433705" indent="-342900">
              <a:lnSpc>
                <a:spcPct val="100000"/>
              </a:lnSpc>
              <a:spcBef>
                <a:spcPts val="290"/>
              </a:spcBef>
              <a:buClr>
                <a:srgbClr val="FFC000"/>
              </a:buClr>
              <a:buFont typeface="Wingdings"/>
              <a:buChar char=""/>
              <a:tabLst>
                <a:tab pos="433705" algn="l"/>
              </a:tabLst>
            </a:pPr>
            <a:r>
              <a:rPr dirty="0" sz="2000" spc="-5">
                <a:latin typeface="HG丸ｺﾞｼｯｸM-PRO"/>
                <a:cs typeface="HG丸ｺﾞｼｯｸM-PRO"/>
              </a:rPr>
              <a:t>開発を通じて高齢化する技術者から若手技術者への技術継承を図る</a:t>
            </a:r>
            <a:endParaRPr sz="2000">
              <a:latin typeface="HG丸ｺﾞｼｯｸM-PRO"/>
              <a:cs typeface="HG丸ｺﾞｼｯｸM-PRO"/>
            </a:endParaRPr>
          </a:p>
          <a:p>
            <a:pPr marL="598805">
              <a:lnSpc>
                <a:spcPct val="100000"/>
              </a:lnSpc>
              <a:spcBef>
                <a:spcPts val="310"/>
              </a:spcBef>
            </a:pPr>
            <a:r>
              <a:rPr dirty="0" sz="2000">
                <a:latin typeface="HG丸ｺﾞｼｯｸM-PRO"/>
                <a:cs typeface="HG丸ｺﾞｼｯｸM-PRO"/>
              </a:rPr>
              <a:t>→ 建設経験のある</a:t>
            </a:r>
            <a:r>
              <a:rPr dirty="0" sz="2000">
                <a:solidFill>
                  <a:srgbClr val="FF0000"/>
                </a:solidFill>
                <a:latin typeface="HG丸ｺﾞｼｯｸM-PRO"/>
                <a:cs typeface="HG丸ｺﾞｼｯｸM-PRO"/>
              </a:rPr>
              <a:t>原発技術者</a:t>
            </a:r>
            <a:r>
              <a:rPr dirty="0" sz="2000" spc="-25">
                <a:solidFill>
                  <a:srgbClr val="FF0000"/>
                </a:solidFill>
                <a:latin typeface="HG丸ｺﾞｼｯｸM-PRO"/>
                <a:cs typeface="HG丸ｺﾞｼｯｸM-PRO"/>
              </a:rPr>
              <a:t>OB</a:t>
            </a:r>
            <a:r>
              <a:rPr dirty="0" sz="2000" spc="-10">
                <a:solidFill>
                  <a:srgbClr val="FF0000"/>
                </a:solidFill>
                <a:latin typeface="HG丸ｺﾞｼｯｸM-PRO"/>
                <a:cs typeface="HG丸ｺﾞｼｯｸM-PRO"/>
              </a:rPr>
              <a:t>と学生の共同作業</a:t>
            </a:r>
            <a:endParaRPr sz="2000">
              <a:latin typeface="HG丸ｺﾞｼｯｸM-PRO"/>
              <a:cs typeface="HG丸ｺﾞｼｯｸM-PRO"/>
            </a:endParaRPr>
          </a:p>
          <a:p>
            <a:pPr marL="937260">
              <a:lnSpc>
                <a:spcPct val="100000"/>
              </a:lnSpc>
              <a:spcBef>
                <a:spcPts val="290"/>
              </a:spcBef>
            </a:pPr>
            <a:r>
              <a:rPr dirty="0" sz="2000">
                <a:solidFill>
                  <a:srgbClr val="FF0000"/>
                </a:solidFill>
                <a:latin typeface="HG丸ｺﾞｼｯｸM-PRO"/>
                <a:cs typeface="HG丸ｺﾞｼｯｸM-PRO"/>
              </a:rPr>
              <a:t>学生には</a:t>
            </a:r>
            <a:r>
              <a:rPr dirty="0" sz="2000" spc="-10">
                <a:solidFill>
                  <a:srgbClr val="FF0000"/>
                </a:solidFill>
                <a:latin typeface="HG丸ｺﾞｼｯｸM-PRO"/>
                <a:cs typeface="HG丸ｺﾞｼｯｸM-PRO"/>
              </a:rPr>
              <a:t>JOB</a:t>
            </a:r>
            <a:r>
              <a:rPr dirty="0" sz="2000" spc="-5">
                <a:solidFill>
                  <a:srgbClr val="FF0000"/>
                </a:solidFill>
                <a:latin typeface="HG丸ｺﾞｼｯｸM-PRO"/>
                <a:cs typeface="HG丸ｺﾞｼｯｸM-PRO"/>
              </a:rPr>
              <a:t>型インターンシップを活用した参画を期待</a:t>
            </a:r>
            <a:endParaRPr sz="2000">
              <a:latin typeface="HG丸ｺﾞｼｯｸM-PRO"/>
              <a:cs typeface="HG丸ｺﾞｼｯｸM-PRO"/>
            </a:endParaRPr>
          </a:p>
          <a:p>
            <a:pPr marL="90805">
              <a:lnSpc>
                <a:spcPct val="100000"/>
              </a:lnSpc>
              <a:spcBef>
                <a:spcPts val="310"/>
              </a:spcBef>
            </a:pPr>
            <a:r>
              <a:rPr dirty="0" sz="2000" spc="-5">
                <a:latin typeface="HG丸ｺﾞｼｯｸM-PRO"/>
                <a:cs typeface="HG丸ｺﾞｼｯｸM-PRO"/>
              </a:rPr>
              <a:t>これにより、電力、メーカーの現役に負担を掛けることなくファーストフェーズを推進する</a:t>
            </a:r>
            <a:endParaRPr sz="2000">
              <a:latin typeface="HG丸ｺﾞｼｯｸM-PRO"/>
              <a:cs typeface="HG丸ｺﾞｼｯｸM-PRO"/>
            </a:endParaRPr>
          </a:p>
        </p:txBody>
      </p:sp>
      <p:pic>
        <p:nvPicPr>
          <p:cNvPr id="32" name="object 32" descr=""/>
          <p:cNvPicPr/>
          <p:nvPr/>
        </p:nvPicPr>
        <p:blipFill>
          <a:blip r:embed="rId9" cstate="print"/>
          <a:stretch>
            <a:fillRect/>
          </a:stretch>
        </p:blipFill>
        <p:spPr>
          <a:xfrm>
            <a:off x="6793992" y="3883152"/>
            <a:ext cx="883920" cy="710184"/>
          </a:xfrm>
          <a:prstGeom prst="rect">
            <a:avLst/>
          </a:prstGeom>
        </p:spPr>
      </p:pic>
      <p:sp>
        <p:nvSpPr>
          <p:cNvPr id="33" name="object 33"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34" name="object 34"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35" name="object 35"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44</a:t>
            </a:r>
            <a:r>
              <a:rPr dirty="0" spc="-10"/>
              <a:t>/47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4929" y="205739"/>
            <a:ext cx="2463800" cy="513080"/>
          </a:xfrm>
          <a:prstGeom prst="rect"/>
        </p:spPr>
        <p:txBody>
          <a:bodyPr wrap="square" lIns="0" tIns="12700" rIns="0" bIns="0" rtlCol="0" vert="horz">
            <a:spAutoFit/>
          </a:bodyPr>
          <a:lstStyle/>
          <a:p>
            <a:pPr marL="12700">
              <a:lnSpc>
                <a:spcPct val="100000"/>
              </a:lnSpc>
              <a:spcBef>
                <a:spcPts val="100"/>
              </a:spcBef>
            </a:pPr>
            <a:r>
              <a:rPr dirty="0" spc="-10" b="1">
                <a:latin typeface="游ゴシック"/>
                <a:cs typeface="游ゴシック"/>
              </a:rPr>
              <a:t>技術協⼒企業</a:t>
            </a:r>
          </a:p>
        </p:txBody>
      </p:sp>
      <p:sp>
        <p:nvSpPr>
          <p:cNvPr id="6" name="object 6"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7" name="object 7"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45</a:t>
            </a:r>
            <a:r>
              <a:rPr dirty="0" spc="-10"/>
              <a:t>/47</a:t>
            </a:r>
          </a:p>
        </p:txBody>
      </p:sp>
      <p:sp>
        <p:nvSpPr>
          <p:cNvPr id="3" name="object 3" descr=""/>
          <p:cNvSpPr txBox="1"/>
          <p:nvPr/>
        </p:nvSpPr>
        <p:spPr>
          <a:xfrm>
            <a:off x="2938024" y="997203"/>
            <a:ext cx="1447800" cy="452120"/>
          </a:xfrm>
          <a:prstGeom prst="rect">
            <a:avLst/>
          </a:prstGeom>
        </p:spPr>
        <p:txBody>
          <a:bodyPr wrap="square" lIns="0" tIns="12700" rIns="0" bIns="0" rtlCol="0" vert="horz">
            <a:spAutoFit/>
          </a:bodyPr>
          <a:lstStyle/>
          <a:p>
            <a:pPr marL="12700">
              <a:lnSpc>
                <a:spcPct val="100000"/>
              </a:lnSpc>
              <a:spcBef>
                <a:spcPts val="100"/>
              </a:spcBef>
            </a:pPr>
            <a:r>
              <a:rPr dirty="0" sz="2800" spc="-15">
                <a:latin typeface="游ゴシック"/>
                <a:cs typeface="游ゴシック"/>
              </a:rPr>
              <a:t>株式会社</a:t>
            </a:r>
            <a:endParaRPr sz="2800">
              <a:latin typeface="游ゴシック"/>
              <a:cs typeface="游ゴシック"/>
            </a:endParaRPr>
          </a:p>
        </p:txBody>
      </p:sp>
      <p:sp>
        <p:nvSpPr>
          <p:cNvPr id="4" name="object 4" descr=""/>
          <p:cNvSpPr txBox="1"/>
          <p:nvPr/>
        </p:nvSpPr>
        <p:spPr>
          <a:xfrm>
            <a:off x="4716024" y="997203"/>
            <a:ext cx="736600" cy="452120"/>
          </a:xfrm>
          <a:prstGeom prst="rect">
            <a:avLst/>
          </a:prstGeom>
        </p:spPr>
        <p:txBody>
          <a:bodyPr wrap="square" lIns="0" tIns="12700" rIns="0" bIns="0" rtlCol="0" vert="horz">
            <a:spAutoFit/>
          </a:bodyPr>
          <a:lstStyle/>
          <a:p>
            <a:pPr marL="12700">
              <a:lnSpc>
                <a:spcPct val="100000"/>
              </a:lnSpc>
              <a:spcBef>
                <a:spcPts val="100"/>
              </a:spcBef>
            </a:pPr>
            <a:r>
              <a:rPr dirty="0" sz="2800" spc="-25">
                <a:latin typeface="游ゴシック"/>
                <a:cs typeface="游ゴシック"/>
              </a:rPr>
              <a:t>東芝</a:t>
            </a:r>
            <a:endParaRPr sz="2800">
              <a:latin typeface="游ゴシック"/>
              <a:cs typeface="游ゴシック"/>
            </a:endParaRPr>
          </a:p>
        </p:txBody>
      </p:sp>
      <p:sp>
        <p:nvSpPr>
          <p:cNvPr id="5" name="object 5" descr=""/>
          <p:cNvSpPr txBox="1">
            <a:spLocks noGrp="1"/>
          </p:cNvSpPr>
          <p:nvPr>
            <p:ph type="body" idx="1"/>
          </p:nvPr>
        </p:nvSpPr>
        <p:spPr>
          <a:prstGeom prst="rect"/>
        </p:spPr>
        <p:txBody>
          <a:bodyPr wrap="square" lIns="0" tIns="12700" rIns="0" bIns="0" rtlCol="0" vert="horz">
            <a:spAutoFit/>
          </a:bodyPr>
          <a:lstStyle/>
          <a:p>
            <a:pPr marL="12700">
              <a:lnSpc>
                <a:spcPct val="100000"/>
              </a:lnSpc>
              <a:spcBef>
                <a:spcPts val="100"/>
              </a:spcBef>
              <a:tabLst>
                <a:tab pos="1790064" algn="l"/>
              </a:tabLst>
            </a:pPr>
            <a:r>
              <a:rPr dirty="0"/>
              <a:t>株式会</a:t>
            </a:r>
            <a:r>
              <a:rPr dirty="0" spc="-50"/>
              <a:t>社</a:t>
            </a:r>
            <a:r>
              <a:rPr dirty="0"/>
              <a:t>	⽇⽴製作</a:t>
            </a:r>
            <a:r>
              <a:rPr dirty="0" spc="-50"/>
              <a:t>所</a:t>
            </a:r>
          </a:p>
          <a:p>
            <a:pPr marL="12700" marR="5080">
              <a:lnSpc>
                <a:spcPct val="100699"/>
              </a:lnSpc>
              <a:spcBef>
                <a:spcPts val="3335"/>
              </a:spcBef>
            </a:pPr>
            <a:r>
              <a:rPr dirty="0" spc="-5"/>
              <a:t>東京電⼒ホールディング株式会社</a:t>
            </a:r>
            <a:r>
              <a:rPr dirty="0" spc="-10"/>
              <a:t>経営技術開発研究所</a:t>
            </a:r>
          </a:p>
          <a:p>
            <a:pPr marL="12700" marR="5080">
              <a:lnSpc>
                <a:spcPts val="6720"/>
              </a:lnSpc>
              <a:spcBef>
                <a:spcPts val="760"/>
              </a:spcBef>
            </a:pPr>
            <a:r>
              <a:rPr dirty="0" spc="-5"/>
              <a:t>東電パワーテクノロジー株式会社</a:t>
            </a:r>
            <a:r>
              <a:rPr dirty="0" spc="-10"/>
              <a:t>東電設計株式会社</a:t>
            </a:r>
          </a:p>
          <a:p>
            <a:pPr marL="12700">
              <a:lnSpc>
                <a:spcPct val="100000"/>
              </a:lnSpc>
              <a:spcBef>
                <a:spcPts val="2550"/>
              </a:spcBef>
            </a:pPr>
            <a:r>
              <a:rPr dirty="0" spc="-5"/>
              <a:t>株式会社テプコシステムズ</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282274" y="2292603"/>
            <a:ext cx="4292600" cy="2156460"/>
          </a:xfrm>
          <a:prstGeom prst="rect">
            <a:avLst/>
          </a:prstGeom>
        </p:spPr>
        <p:txBody>
          <a:bodyPr wrap="square" lIns="0" tIns="12700" rIns="0" bIns="0" rtlCol="0" vert="horz">
            <a:spAutoFit/>
          </a:bodyPr>
          <a:lstStyle/>
          <a:p>
            <a:pPr marL="12700">
              <a:lnSpc>
                <a:spcPct val="100000"/>
              </a:lnSpc>
              <a:spcBef>
                <a:spcPts val="100"/>
              </a:spcBef>
            </a:pPr>
            <a:r>
              <a:rPr dirty="0" sz="2800" spc="-10">
                <a:latin typeface="游ゴシック"/>
                <a:cs typeface="游ゴシック"/>
              </a:rPr>
              <a:t>⽇本原⼦⼒研究所</a:t>
            </a:r>
            <a:endParaRPr sz="2800">
              <a:latin typeface="游ゴシック"/>
              <a:cs typeface="游ゴシック"/>
            </a:endParaRPr>
          </a:p>
          <a:p>
            <a:pPr marL="12700">
              <a:lnSpc>
                <a:spcPct val="100000"/>
              </a:lnSpc>
              <a:spcBef>
                <a:spcPts val="3335"/>
              </a:spcBef>
            </a:pPr>
            <a:r>
              <a:rPr dirty="0" sz="2800" spc="-10">
                <a:latin typeface="游ゴシック"/>
                <a:cs typeface="游ゴシック"/>
              </a:rPr>
              <a:t>電⼒中央研究所</a:t>
            </a:r>
            <a:endParaRPr sz="2800">
              <a:latin typeface="游ゴシック"/>
              <a:cs typeface="游ゴシック"/>
            </a:endParaRPr>
          </a:p>
          <a:p>
            <a:pPr marL="12700">
              <a:lnSpc>
                <a:spcPct val="100000"/>
              </a:lnSpc>
              <a:spcBef>
                <a:spcPts val="3360"/>
              </a:spcBef>
            </a:pPr>
            <a:r>
              <a:rPr dirty="0" sz="2800" spc="-5">
                <a:latin typeface="游ゴシック"/>
                <a:cs typeface="游ゴシック"/>
              </a:rPr>
              <a:t>エネルギー総合⼯学研究所</a:t>
            </a:r>
            <a:endParaRPr sz="2800">
              <a:latin typeface="游ゴシック"/>
              <a:cs typeface="游ゴシック"/>
            </a:endParaRPr>
          </a:p>
        </p:txBody>
      </p:sp>
      <p:sp>
        <p:nvSpPr>
          <p:cNvPr id="4" name="object 4"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5" name="object 5"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6" name="object 6" descr=""/>
          <p:cNvSpPr txBox="1">
            <a:spLocks noGrp="1"/>
          </p:cNvSpPr>
          <p:nvPr>
            <p:ph type="sldNum" idx="7" sz="quarter"/>
          </p:nvPr>
        </p:nvSpPr>
        <p:spPr>
          <a:prstGeom prst="rect"/>
        </p:spPr>
        <p:txBody>
          <a:bodyPr wrap="square" lIns="0" tIns="0" rIns="0" bIns="0" rtlCol="0" vert="horz">
            <a:spAutoFit/>
          </a:bodyPr>
          <a:lstStyle/>
          <a:p>
            <a:pPr marL="38100">
              <a:lnSpc>
                <a:spcPts val="1610"/>
              </a:lnSpc>
            </a:pPr>
            <a:r>
              <a:rPr dirty="0" spc="-10"/>
              <a:t>46</a:t>
            </a:r>
            <a:r>
              <a:rPr dirty="0" spc="-10"/>
              <a:t>/47</a:t>
            </a:r>
          </a:p>
        </p:txBody>
      </p:sp>
      <p:sp>
        <p:nvSpPr>
          <p:cNvPr id="3" name="object 3"/>
          <p:cNvSpPr txBox="1">
            <a:spLocks noGrp="1"/>
          </p:cNvSpPr>
          <p:nvPr>
            <p:ph type="title"/>
          </p:nvPr>
        </p:nvSpPr>
        <p:spPr>
          <a:xfrm>
            <a:off x="4218204" y="123444"/>
            <a:ext cx="2870200" cy="513080"/>
          </a:xfrm>
          <a:prstGeom prst="rect"/>
        </p:spPr>
        <p:txBody>
          <a:bodyPr wrap="square" lIns="0" tIns="12700" rIns="0" bIns="0" rtlCol="0" vert="horz">
            <a:spAutoFit/>
          </a:bodyPr>
          <a:lstStyle/>
          <a:p>
            <a:pPr marL="12700">
              <a:lnSpc>
                <a:spcPct val="100000"/>
              </a:lnSpc>
              <a:spcBef>
                <a:spcPts val="100"/>
              </a:spcBef>
            </a:pPr>
            <a:r>
              <a:rPr dirty="0" spc="-10" b="1">
                <a:latin typeface="游ゴシック"/>
                <a:cs typeface="游ゴシック"/>
              </a:rPr>
              <a:t>研究機関の協⼒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2276568" y="6515628"/>
            <a:ext cx="9688195" cy="214629"/>
          </a:xfrm>
          <a:prstGeom prst="rect">
            <a:avLst/>
          </a:prstGeom>
        </p:spPr>
        <p:txBody>
          <a:bodyPr wrap="square" lIns="0" tIns="0" rIns="0" bIns="0" rtlCol="0" vert="horz">
            <a:spAutoFit/>
          </a:bodyPr>
          <a:lstStyle/>
          <a:p>
            <a:pPr>
              <a:lnSpc>
                <a:spcPts val="1510"/>
              </a:lnSpc>
              <a:tabLst>
                <a:tab pos="3199765" algn="l"/>
                <a:tab pos="9207500" algn="l"/>
              </a:tabLst>
            </a:pPr>
            <a:r>
              <a:rPr dirty="0" sz="1400">
                <a:latin typeface="游ゴシック"/>
                <a:cs typeface="游ゴシック"/>
              </a:rPr>
              <a:t>秘密情報⽬的外使⽤・複製・開⽰禁</a:t>
            </a:r>
            <a:r>
              <a:rPr dirty="0" sz="1400" spc="-50">
                <a:latin typeface="游ゴシック"/>
                <a:cs typeface="游ゴシック"/>
              </a:rPr>
              <a:t>⽌</a:t>
            </a:r>
            <a:r>
              <a:rPr dirty="0" sz="1400">
                <a:latin typeface="游ゴシック"/>
                <a:cs typeface="游ゴシック"/>
              </a:rPr>
              <a:t>	Advanced</a:t>
            </a:r>
            <a:r>
              <a:rPr dirty="0" sz="1400" spc="-35">
                <a:latin typeface="游ゴシック"/>
                <a:cs typeface="游ゴシック"/>
              </a:rPr>
              <a:t> </a:t>
            </a:r>
            <a:r>
              <a:rPr dirty="0" sz="1400">
                <a:latin typeface="游ゴシック"/>
                <a:cs typeface="游ゴシック"/>
              </a:rPr>
              <a:t>Float</a:t>
            </a:r>
            <a:r>
              <a:rPr dirty="0" sz="1400" spc="-45">
                <a:latin typeface="游ゴシック"/>
                <a:cs typeface="游ゴシック"/>
              </a:rPr>
              <a:t> </a:t>
            </a:r>
            <a:r>
              <a:rPr dirty="0" sz="1400">
                <a:latin typeface="游ゴシック"/>
                <a:cs typeface="游ゴシック"/>
              </a:rPr>
              <a:t>株式会</a:t>
            </a:r>
            <a:r>
              <a:rPr dirty="0" sz="1400" spc="-50">
                <a:latin typeface="游ゴシック"/>
                <a:cs typeface="游ゴシック"/>
              </a:rPr>
              <a:t>社</a:t>
            </a:r>
            <a:r>
              <a:rPr dirty="0" sz="1400">
                <a:latin typeface="游ゴシック"/>
                <a:cs typeface="游ゴシック"/>
              </a:rPr>
              <a:t>	</a:t>
            </a:r>
            <a:r>
              <a:rPr dirty="0" baseline="-5952" sz="2100" spc="-15">
                <a:solidFill>
                  <a:srgbClr val="40458C"/>
                </a:solidFill>
                <a:latin typeface="游ゴシック"/>
                <a:cs typeface="游ゴシック"/>
              </a:rPr>
              <a:t>47/47</a:t>
            </a:r>
            <a:endParaRPr baseline="-5952" sz="2100">
              <a:latin typeface="游ゴシック"/>
              <a:cs typeface="游ゴシック"/>
            </a:endParaRPr>
          </a:p>
        </p:txBody>
      </p:sp>
      <p:grpSp>
        <p:nvGrpSpPr>
          <p:cNvPr id="3" name="object 3" descr=""/>
          <p:cNvGrpSpPr/>
          <p:nvPr/>
        </p:nvGrpSpPr>
        <p:grpSpPr>
          <a:xfrm>
            <a:off x="0" y="0"/>
            <a:ext cx="12192000" cy="6858000"/>
            <a:chOff x="0" y="0"/>
            <a:chExt cx="12192000" cy="6858000"/>
          </a:xfrm>
        </p:grpSpPr>
        <p:pic>
          <p:nvPicPr>
            <p:cNvPr id="4" name="object 4" descr=""/>
            <p:cNvPicPr/>
            <p:nvPr/>
          </p:nvPicPr>
          <p:blipFill>
            <a:blip r:embed="rId2" cstate="print"/>
            <a:stretch>
              <a:fillRect/>
            </a:stretch>
          </p:blipFill>
          <p:spPr>
            <a:xfrm>
              <a:off x="86497" y="6327247"/>
              <a:ext cx="2003558" cy="530750"/>
            </a:xfrm>
            <a:prstGeom prst="rect">
              <a:avLst/>
            </a:prstGeom>
          </p:spPr>
        </p:pic>
        <p:pic>
          <p:nvPicPr>
            <p:cNvPr id="5" name="object 5" descr=""/>
            <p:cNvPicPr/>
            <p:nvPr/>
          </p:nvPicPr>
          <p:blipFill>
            <a:blip r:embed="rId3" cstate="print"/>
            <a:stretch>
              <a:fillRect/>
            </a:stretch>
          </p:blipFill>
          <p:spPr>
            <a:xfrm>
              <a:off x="0" y="0"/>
              <a:ext cx="12192000" cy="6857999"/>
            </a:xfrm>
            <a:prstGeom prst="rect">
              <a:avLst/>
            </a:prstGeom>
          </p:spPr>
        </p:pic>
      </p:grpSp>
      <p:sp>
        <p:nvSpPr>
          <p:cNvPr id="6" name="object 6"/>
          <p:cNvSpPr txBox="1">
            <a:spLocks noGrp="1"/>
          </p:cNvSpPr>
          <p:nvPr>
            <p:ph type="title"/>
          </p:nvPr>
        </p:nvSpPr>
        <p:spPr>
          <a:xfrm>
            <a:off x="1818189" y="1199387"/>
            <a:ext cx="9372600" cy="1220470"/>
          </a:xfrm>
          <a:prstGeom prst="rect"/>
        </p:spPr>
        <p:txBody>
          <a:bodyPr wrap="square" lIns="0" tIns="12700" rIns="0" bIns="0" rtlCol="0" vert="horz">
            <a:spAutoFit/>
          </a:bodyPr>
          <a:lstStyle/>
          <a:p>
            <a:pPr marL="12700" marR="5080">
              <a:lnSpc>
                <a:spcPct val="122500"/>
              </a:lnSpc>
              <a:spcBef>
                <a:spcPts val="100"/>
              </a:spcBef>
              <a:tabLst>
                <a:tab pos="4307840" algn="l"/>
              </a:tabLst>
            </a:pPr>
            <a:r>
              <a:rPr dirty="0" b="1">
                <a:solidFill>
                  <a:srgbClr val="FFFFFF"/>
                </a:solidFill>
                <a:latin typeface="游ゴシック"/>
                <a:cs typeface="游ゴシック"/>
              </a:rPr>
              <a:t>⽇本のエネルギーの⾃⽴と世界の温暖化対策のた</a:t>
            </a:r>
            <a:r>
              <a:rPr dirty="0" spc="-50" b="1">
                <a:solidFill>
                  <a:srgbClr val="FFFFFF"/>
                </a:solidFill>
                <a:latin typeface="游ゴシック"/>
                <a:cs typeface="游ゴシック"/>
              </a:rPr>
              <a:t>め</a:t>
            </a:r>
            <a:r>
              <a:rPr dirty="0" b="1">
                <a:solidFill>
                  <a:srgbClr val="FFFFFF"/>
                </a:solidFill>
                <a:latin typeface="游ゴシック"/>
                <a:cs typeface="游ゴシック"/>
              </a:rPr>
              <a:t>ご⽀援いただけます</a:t>
            </a:r>
            <a:r>
              <a:rPr dirty="0" spc="-50" b="1">
                <a:solidFill>
                  <a:srgbClr val="FFFFFF"/>
                </a:solidFill>
                <a:latin typeface="游ゴシック"/>
                <a:cs typeface="游ゴシック"/>
              </a:rPr>
              <a:t>様</a:t>
            </a:r>
            <a:r>
              <a:rPr dirty="0" b="1">
                <a:solidFill>
                  <a:srgbClr val="FFFFFF"/>
                </a:solidFill>
                <a:latin typeface="游ゴシック"/>
                <a:cs typeface="游ゴシック"/>
              </a:rPr>
              <a:t>	お願い申し上げま</a:t>
            </a:r>
            <a:r>
              <a:rPr dirty="0" spc="-50" b="1">
                <a:solidFill>
                  <a:srgbClr val="FFFFFF"/>
                </a:solidFill>
                <a:latin typeface="游ゴシック"/>
                <a:cs typeface="游ゴシック"/>
              </a:rPr>
              <a:t>す</a:t>
            </a:r>
          </a:p>
        </p:txBody>
      </p:sp>
      <p:sp>
        <p:nvSpPr>
          <p:cNvPr id="7" name="object 7" descr=""/>
          <p:cNvSpPr txBox="1"/>
          <p:nvPr/>
        </p:nvSpPr>
        <p:spPr>
          <a:xfrm>
            <a:off x="3636417" y="4795011"/>
            <a:ext cx="5231130" cy="869950"/>
          </a:xfrm>
          <a:prstGeom prst="rect">
            <a:avLst/>
          </a:prstGeom>
        </p:spPr>
        <p:txBody>
          <a:bodyPr wrap="square" lIns="0" tIns="12700" rIns="0" bIns="0" rtlCol="0" vert="horz">
            <a:spAutoFit/>
          </a:bodyPr>
          <a:lstStyle/>
          <a:p>
            <a:pPr algn="ctr" marL="635">
              <a:lnSpc>
                <a:spcPts val="3325"/>
              </a:lnSpc>
              <a:spcBef>
                <a:spcPts val="100"/>
              </a:spcBef>
            </a:pPr>
            <a:r>
              <a:rPr dirty="0" sz="2800" b="1">
                <a:solidFill>
                  <a:srgbClr val="FFFFFF"/>
                </a:solidFill>
                <a:latin typeface="游ゴシック"/>
                <a:cs typeface="游ゴシック"/>
              </a:rPr>
              <a:t>Advanced</a:t>
            </a:r>
            <a:r>
              <a:rPr dirty="0" sz="2800" spc="-55" b="1">
                <a:solidFill>
                  <a:srgbClr val="FFFFFF"/>
                </a:solidFill>
                <a:latin typeface="游ゴシック"/>
                <a:cs typeface="游ゴシック"/>
              </a:rPr>
              <a:t> </a:t>
            </a:r>
            <a:r>
              <a:rPr dirty="0" sz="2800" b="1">
                <a:solidFill>
                  <a:srgbClr val="FFFFFF"/>
                </a:solidFill>
                <a:latin typeface="游ゴシック"/>
                <a:cs typeface="游ゴシック"/>
              </a:rPr>
              <a:t>Float</a:t>
            </a:r>
            <a:r>
              <a:rPr dirty="0" sz="2800" spc="-40" b="1">
                <a:solidFill>
                  <a:srgbClr val="FFFFFF"/>
                </a:solidFill>
                <a:latin typeface="游ゴシック"/>
                <a:cs typeface="游ゴシック"/>
              </a:rPr>
              <a:t> </a:t>
            </a:r>
            <a:r>
              <a:rPr dirty="0" sz="2800" b="1">
                <a:solidFill>
                  <a:srgbClr val="FFFFFF"/>
                </a:solidFill>
                <a:latin typeface="游ゴシック"/>
                <a:cs typeface="游ゴシック"/>
              </a:rPr>
              <a:t>Co.</a:t>
            </a:r>
            <a:r>
              <a:rPr dirty="0" sz="2800" spc="-50" b="1">
                <a:solidFill>
                  <a:srgbClr val="FFFFFF"/>
                </a:solidFill>
                <a:latin typeface="游ゴシック"/>
                <a:cs typeface="游ゴシック"/>
              </a:rPr>
              <a:t> </a:t>
            </a:r>
            <a:r>
              <a:rPr dirty="0" sz="2800" spc="-20" b="1">
                <a:solidFill>
                  <a:srgbClr val="FFFFFF"/>
                </a:solidFill>
                <a:latin typeface="游ゴシック"/>
                <a:cs typeface="游ゴシック"/>
              </a:rPr>
              <a:t>Ltd.</a:t>
            </a:r>
            <a:endParaRPr sz="2800">
              <a:latin typeface="游ゴシック"/>
              <a:cs typeface="游ゴシック"/>
            </a:endParaRPr>
          </a:p>
          <a:p>
            <a:pPr algn="ctr">
              <a:lnSpc>
                <a:spcPts val="3325"/>
              </a:lnSpc>
            </a:pPr>
            <a:r>
              <a:rPr dirty="0" sz="2800" b="1">
                <a:solidFill>
                  <a:srgbClr val="FFFFFF"/>
                </a:solidFill>
                <a:latin typeface="游ゴシック"/>
                <a:cs typeface="游ゴシック"/>
              </a:rPr>
              <a:t>Founded</a:t>
            </a:r>
            <a:r>
              <a:rPr dirty="0" sz="2800" spc="-60" b="1">
                <a:solidFill>
                  <a:srgbClr val="FFFFFF"/>
                </a:solidFill>
                <a:latin typeface="游ゴシック"/>
                <a:cs typeface="游ゴシック"/>
              </a:rPr>
              <a:t> </a:t>
            </a:r>
            <a:r>
              <a:rPr dirty="0" sz="2800" b="1">
                <a:solidFill>
                  <a:srgbClr val="FFFFFF"/>
                </a:solidFill>
                <a:latin typeface="游ゴシック"/>
                <a:cs typeface="游ゴシック"/>
              </a:rPr>
              <a:t>on</a:t>
            </a:r>
            <a:r>
              <a:rPr dirty="0" sz="2800" spc="-60" b="1">
                <a:solidFill>
                  <a:srgbClr val="FFFFFF"/>
                </a:solidFill>
                <a:latin typeface="游ゴシック"/>
                <a:cs typeface="游ゴシック"/>
              </a:rPr>
              <a:t> </a:t>
            </a:r>
            <a:r>
              <a:rPr dirty="0" sz="2800" b="1">
                <a:solidFill>
                  <a:srgbClr val="FFFFFF"/>
                </a:solidFill>
                <a:latin typeface="游ゴシック"/>
                <a:cs typeface="游ゴシック"/>
              </a:rPr>
              <a:t>February</a:t>
            </a:r>
            <a:r>
              <a:rPr dirty="0" sz="2800" spc="-60" b="1">
                <a:solidFill>
                  <a:srgbClr val="FFFFFF"/>
                </a:solidFill>
                <a:latin typeface="游ゴシック"/>
                <a:cs typeface="游ゴシック"/>
              </a:rPr>
              <a:t> </a:t>
            </a:r>
            <a:r>
              <a:rPr dirty="0" sz="2800" b="1">
                <a:solidFill>
                  <a:srgbClr val="FFFFFF"/>
                </a:solidFill>
                <a:latin typeface="游ゴシック"/>
                <a:cs typeface="游ゴシック"/>
              </a:rPr>
              <a:t>9</a:t>
            </a:r>
            <a:r>
              <a:rPr dirty="0" baseline="23391" sz="2850" b="1">
                <a:solidFill>
                  <a:srgbClr val="FFFFFF"/>
                </a:solidFill>
                <a:latin typeface="游ゴシック"/>
                <a:cs typeface="游ゴシック"/>
              </a:rPr>
              <a:t>th</a:t>
            </a:r>
            <a:r>
              <a:rPr dirty="0" baseline="23391" sz="2850" spc="270" b="1">
                <a:solidFill>
                  <a:srgbClr val="FFFFFF"/>
                </a:solidFill>
                <a:latin typeface="游ゴシック"/>
                <a:cs typeface="游ゴシック"/>
              </a:rPr>
              <a:t> </a:t>
            </a:r>
            <a:r>
              <a:rPr dirty="0" sz="2800" spc="-20" b="1">
                <a:solidFill>
                  <a:srgbClr val="FFFFFF"/>
                </a:solidFill>
                <a:latin typeface="游ゴシック"/>
                <a:cs typeface="游ゴシック"/>
              </a:rPr>
              <a:t>2024</a:t>
            </a:r>
            <a:endParaRPr sz="2800">
              <a:latin typeface="游ゴシック"/>
              <a:cs typeface="游ゴシック"/>
            </a:endParaRPr>
          </a:p>
        </p:txBody>
      </p:sp>
      <p:pic>
        <p:nvPicPr>
          <p:cNvPr id="8" name="object 8" descr=""/>
          <p:cNvPicPr/>
          <p:nvPr/>
        </p:nvPicPr>
        <p:blipFill>
          <a:blip r:embed="rId4" cstate="print"/>
          <a:stretch>
            <a:fillRect/>
          </a:stretch>
        </p:blipFill>
        <p:spPr>
          <a:xfrm>
            <a:off x="199650" y="0"/>
            <a:ext cx="910045" cy="9100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039367" y="1533144"/>
            <a:ext cx="7284720" cy="664845"/>
            <a:chOff x="1039367" y="1533144"/>
            <a:chExt cx="7284720" cy="664845"/>
          </a:xfrm>
        </p:grpSpPr>
        <p:pic>
          <p:nvPicPr>
            <p:cNvPr id="3" name="object 3" descr=""/>
            <p:cNvPicPr/>
            <p:nvPr/>
          </p:nvPicPr>
          <p:blipFill>
            <a:blip r:embed="rId2" cstate="print"/>
            <a:stretch>
              <a:fillRect/>
            </a:stretch>
          </p:blipFill>
          <p:spPr>
            <a:xfrm>
              <a:off x="1039367" y="1533144"/>
              <a:ext cx="1066800" cy="649224"/>
            </a:xfrm>
            <a:prstGeom prst="rect">
              <a:avLst/>
            </a:prstGeom>
          </p:spPr>
        </p:pic>
        <p:pic>
          <p:nvPicPr>
            <p:cNvPr id="4" name="object 4" descr=""/>
            <p:cNvPicPr/>
            <p:nvPr/>
          </p:nvPicPr>
          <p:blipFill>
            <a:blip r:embed="rId3" cstate="print"/>
            <a:stretch>
              <a:fillRect/>
            </a:stretch>
          </p:blipFill>
          <p:spPr>
            <a:xfrm>
              <a:off x="1719071" y="1533144"/>
              <a:ext cx="472439" cy="649224"/>
            </a:xfrm>
            <a:prstGeom prst="rect">
              <a:avLst/>
            </a:prstGeom>
          </p:spPr>
        </p:pic>
        <p:pic>
          <p:nvPicPr>
            <p:cNvPr id="5" name="object 5" descr=""/>
            <p:cNvPicPr/>
            <p:nvPr/>
          </p:nvPicPr>
          <p:blipFill>
            <a:blip r:embed="rId4" cstate="print"/>
            <a:stretch>
              <a:fillRect/>
            </a:stretch>
          </p:blipFill>
          <p:spPr>
            <a:xfrm>
              <a:off x="2109215" y="1533144"/>
              <a:ext cx="981456" cy="649224"/>
            </a:xfrm>
            <a:prstGeom prst="rect">
              <a:avLst/>
            </a:prstGeom>
          </p:spPr>
        </p:pic>
        <p:pic>
          <p:nvPicPr>
            <p:cNvPr id="6" name="object 6" descr=""/>
            <p:cNvPicPr/>
            <p:nvPr/>
          </p:nvPicPr>
          <p:blipFill>
            <a:blip r:embed="rId5" cstate="print"/>
            <a:stretch>
              <a:fillRect/>
            </a:stretch>
          </p:blipFill>
          <p:spPr>
            <a:xfrm>
              <a:off x="2700527" y="1533144"/>
              <a:ext cx="694944" cy="664463"/>
            </a:xfrm>
            <a:prstGeom prst="rect">
              <a:avLst/>
            </a:prstGeom>
          </p:spPr>
        </p:pic>
        <p:pic>
          <p:nvPicPr>
            <p:cNvPr id="7" name="object 7" descr=""/>
            <p:cNvPicPr/>
            <p:nvPr/>
          </p:nvPicPr>
          <p:blipFill>
            <a:blip r:embed="rId6" cstate="print"/>
            <a:stretch>
              <a:fillRect/>
            </a:stretch>
          </p:blipFill>
          <p:spPr>
            <a:xfrm>
              <a:off x="3090672" y="1533144"/>
              <a:ext cx="4928616" cy="649224"/>
            </a:xfrm>
            <a:prstGeom prst="rect">
              <a:avLst/>
            </a:prstGeom>
          </p:spPr>
        </p:pic>
        <p:pic>
          <p:nvPicPr>
            <p:cNvPr id="8" name="object 8" descr=""/>
            <p:cNvPicPr/>
            <p:nvPr/>
          </p:nvPicPr>
          <p:blipFill>
            <a:blip r:embed="rId7" cstate="print"/>
            <a:stretch>
              <a:fillRect/>
            </a:stretch>
          </p:blipFill>
          <p:spPr>
            <a:xfrm>
              <a:off x="7632191" y="1533144"/>
              <a:ext cx="691896" cy="664463"/>
            </a:xfrm>
            <a:prstGeom prst="rect">
              <a:avLst/>
            </a:prstGeom>
          </p:spPr>
        </p:pic>
      </p:grpSp>
      <p:sp>
        <p:nvSpPr>
          <p:cNvPr id="9" name="object 9" descr=""/>
          <p:cNvSpPr txBox="1"/>
          <p:nvPr/>
        </p:nvSpPr>
        <p:spPr>
          <a:xfrm>
            <a:off x="1210769" y="1599691"/>
            <a:ext cx="7861300" cy="4033520"/>
          </a:xfrm>
          <a:prstGeom prst="rect">
            <a:avLst/>
          </a:prstGeom>
        </p:spPr>
        <p:txBody>
          <a:bodyPr wrap="square" lIns="0" tIns="12700" rIns="0" bIns="0" rtlCol="0" vert="horz">
            <a:spAutoFit/>
          </a:bodyPr>
          <a:lstStyle/>
          <a:p>
            <a:pPr marL="12700">
              <a:lnSpc>
                <a:spcPct val="100000"/>
              </a:lnSpc>
              <a:spcBef>
                <a:spcPts val="100"/>
              </a:spcBef>
              <a:tabLst>
                <a:tab pos="1080770" algn="l"/>
              </a:tabLst>
            </a:pPr>
            <a:r>
              <a:rPr dirty="0" sz="2400" spc="-10">
                <a:latin typeface="Arial"/>
                <a:cs typeface="Arial"/>
              </a:rPr>
              <a:t>1990:</a:t>
            </a:r>
            <a:r>
              <a:rPr dirty="0" sz="2400">
                <a:latin typeface="Arial"/>
                <a:cs typeface="Arial"/>
              </a:rPr>
              <a:t>	</a:t>
            </a:r>
            <a:r>
              <a:rPr dirty="0" sz="2400" spc="-25">
                <a:latin typeface="Arial"/>
                <a:cs typeface="Arial"/>
              </a:rPr>
              <a:t>AR1</a:t>
            </a:r>
            <a:r>
              <a:rPr dirty="0" sz="2400" spc="-45">
                <a:latin typeface="Microsoft YaHei"/>
                <a:cs typeface="Microsoft YaHei"/>
              </a:rPr>
              <a:t>「 </a:t>
            </a:r>
            <a:r>
              <a:rPr dirty="0" sz="2400">
                <a:latin typeface="Arial"/>
                <a:cs typeface="Arial"/>
              </a:rPr>
              <a:t>It</a:t>
            </a:r>
            <a:r>
              <a:rPr dirty="0" sz="2400" spc="-45">
                <a:latin typeface="Arial"/>
                <a:cs typeface="Arial"/>
              </a:rPr>
              <a:t> </a:t>
            </a:r>
            <a:r>
              <a:rPr dirty="0" sz="2400">
                <a:latin typeface="Arial"/>
                <a:cs typeface="Arial"/>
              </a:rPr>
              <a:t>will</a:t>
            </a:r>
            <a:r>
              <a:rPr dirty="0" sz="2400" spc="-35">
                <a:latin typeface="Arial"/>
                <a:cs typeface="Arial"/>
              </a:rPr>
              <a:t> </a:t>
            </a:r>
            <a:r>
              <a:rPr dirty="0" sz="2400">
                <a:latin typeface="Arial"/>
                <a:cs typeface="Arial"/>
              </a:rPr>
              <a:t>cause</a:t>
            </a:r>
            <a:r>
              <a:rPr dirty="0" sz="2400" spc="-45">
                <a:latin typeface="Arial"/>
                <a:cs typeface="Arial"/>
              </a:rPr>
              <a:t> </a:t>
            </a:r>
            <a:r>
              <a:rPr dirty="0" sz="2400">
                <a:latin typeface="Arial"/>
                <a:cs typeface="Arial"/>
              </a:rPr>
              <a:t>a</a:t>
            </a:r>
            <a:r>
              <a:rPr dirty="0" sz="2400" spc="-40">
                <a:latin typeface="Arial"/>
                <a:cs typeface="Arial"/>
              </a:rPr>
              <a:t> </a:t>
            </a:r>
            <a:r>
              <a:rPr dirty="0" sz="2400">
                <a:latin typeface="Arial"/>
                <a:cs typeface="Arial"/>
              </a:rPr>
              <a:t>rise</a:t>
            </a:r>
            <a:r>
              <a:rPr dirty="0" sz="2400" spc="-40">
                <a:latin typeface="Arial"/>
                <a:cs typeface="Arial"/>
              </a:rPr>
              <a:t> </a:t>
            </a:r>
            <a:r>
              <a:rPr dirty="0" sz="2400">
                <a:latin typeface="Arial"/>
                <a:cs typeface="Arial"/>
              </a:rPr>
              <a:t>in</a:t>
            </a:r>
            <a:r>
              <a:rPr dirty="0" sz="2400" spc="-40">
                <a:latin typeface="Arial"/>
                <a:cs typeface="Arial"/>
              </a:rPr>
              <a:t> </a:t>
            </a:r>
            <a:r>
              <a:rPr dirty="0" sz="2400">
                <a:latin typeface="Arial"/>
                <a:cs typeface="Arial"/>
              </a:rPr>
              <a:t>temperature</a:t>
            </a:r>
            <a:r>
              <a:rPr dirty="0" sz="2400" spc="-40">
                <a:latin typeface="Arial"/>
                <a:cs typeface="Arial"/>
              </a:rPr>
              <a:t> </a:t>
            </a:r>
            <a:r>
              <a:rPr dirty="0" sz="2400" spc="-50">
                <a:latin typeface="Microsoft YaHei"/>
                <a:cs typeface="Microsoft YaHei"/>
              </a:rPr>
              <a:t>」</a:t>
            </a:r>
            <a:endParaRPr sz="2400">
              <a:latin typeface="Microsoft YaHei"/>
              <a:cs typeface="Microsoft YaHei"/>
            </a:endParaRPr>
          </a:p>
          <a:p>
            <a:pPr marL="12700">
              <a:lnSpc>
                <a:spcPct val="100000"/>
              </a:lnSpc>
              <a:spcBef>
                <a:spcPts val="2900"/>
              </a:spcBef>
              <a:tabLst>
                <a:tab pos="1080770" algn="l"/>
              </a:tabLst>
            </a:pPr>
            <a:r>
              <a:rPr dirty="0" sz="2400" spc="-10">
                <a:latin typeface="Arial"/>
                <a:cs typeface="Arial"/>
              </a:rPr>
              <a:t>1995:</a:t>
            </a:r>
            <a:r>
              <a:rPr dirty="0" sz="2400">
                <a:latin typeface="Arial"/>
                <a:cs typeface="Arial"/>
              </a:rPr>
              <a:t>	</a:t>
            </a:r>
            <a:r>
              <a:rPr dirty="0" sz="2400" spc="-25">
                <a:latin typeface="Arial"/>
                <a:cs typeface="Arial"/>
              </a:rPr>
              <a:t>AR2</a:t>
            </a:r>
            <a:r>
              <a:rPr dirty="0" sz="2400" spc="-65">
                <a:latin typeface="Microsoft YaHei"/>
                <a:cs typeface="Microsoft YaHei"/>
              </a:rPr>
              <a:t>「 </a:t>
            </a:r>
            <a:r>
              <a:rPr dirty="0" sz="2400">
                <a:latin typeface="Arial"/>
                <a:cs typeface="Arial"/>
              </a:rPr>
              <a:t>The</a:t>
            </a:r>
            <a:r>
              <a:rPr dirty="0" sz="2400" spc="-45">
                <a:latin typeface="Arial"/>
                <a:cs typeface="Arial"/>
              </a:rPr>
              <a:t> </a:t>
            </a:r>
            <a:r>
              <a:rPr dirty="0" sz="2400">
                <a:latin typeface="Arial"/>
                <a:cs typeface="Arial"/>
              </a:rPr>
              <a:t>effects</a:t>
            </a:r>
            <a:r>
              <a:rPr dirty="0" sz="2400" spc="-45">
                <a:latin typeface="Arial"/>
                <a:cs typeface="Arial"/>
              </a:rPr>
              <a:t> </a:t>
            </a:r>
            <a:r>
              <a:rPr dirty="0" sz="2400">
                <a:latin typeface="Arial"/>
                <a:cs typeface="Arial"/>
              </a:rPr>
              <a:t>are</a:t>
            </a:r>
            <a:r>
              <a:rPr dirty="0" sz="2400" spc="-40">
                <a:latin typeface="Arial"/>
                <a:cs typeface="Arial"/>
              </a:rPr>
              <a:t> </a:t>
            </a:r>
            <a:r>
              <a:rPr dirty="0" sz="2400">
                <a:latin typeface="Arial"/>
                <a:cs typeface="Arial"/>
              </a:rPr>
              <a:t>felt</a:t>
            </a:r>
            <a:r>
              <a:rPr dirty="0" sz="2400" spc="-50">
                <a:latin typeface="Arial"/>
                <a:cs typeface="Arial"/>
              </a:rPr>
              <a:t> </a:t>
            </a:r>
            <a:r>
              <a:rPr dirty="0" sz="2400">
                <a:latin typeface="Arial"/>
                <a:cs typeface="Arial"/>
              </a:rPr>
              <a:t>on</a:t>
            </a:r>
            <a:r>
              <a:rPr dirty="0" sz="2400" spc="-45">
                <a:latin typeface="Arial"/>
                <a:cs typeface="Arial"/>
              </a:rPr>
              <a:t> </a:t>
            </a:r>
            <a:r>
              <a:rPr dirty="0" sz="2400">
                <a:latin typeface="Arial"/>
                <a:cs typeface="Arial"/>
              </a:rPr>
              <a:t>the</a:t>
            </a:r>
            <a:r>
              <a:rPr dirty="0" sz="2400" spc="-45">
                <a:latin typeface="Arial"/>
                <a:cs typeface="Arial"/>
              </a:rPr>
              <a:t> </a:t>
            </a:r>
            <a:r>
              <a:rPr dirty="0" sz="2400">
                <a:latin typeface="Arial"/>
                <a:cs typeface="Arial"/>
              </a:rPr>
              <a:t>global</a:t>
            </a:r>
            <a:r>
              <a:rPr dirty="0" sz="2400" spc="-40">
                <a:latin typeface="Arial"/>
                <a:cs typeface="Arial"/>
              </a:rPr>
              <a:t> </a:t>
            </a:r>
            <a:r>
              <a:rPr dirty="0" sz="2400">
                <a:latin typeface="Arial"/>
                <a:cs typeface="Arial"/>
              </a:rPr>
              <a:t>climate</a:t>
            </a:r>
            <a:r>
              <a:rPr dirty="0" sz="2400" spc="-45">
                <a:latin typeface="Arial"/>
                <a:cs typeface="Arial"/>
              </a:rPr>
              <a:t> </a:t>
            </a:r>
            <a:r>
              <a:rPr dirty="0" sz="2400" spc="-50">
                <a:latin typeface="Microsoft YaHei"/>
                <a:cs typeface="Microsoft YaHei"/>
              </a:rPr>
              <a:t>」</a:t>
            </a:r>
            <a:endParaRPr sz="2400">
              <a:latin typeface="Microsoft YaHei"/>
              <a:cs typeface="Microsoft YaHei"/>
            </a:endParaRPr>
          </a:p>
          <a:p>
            <a:pPr marL="12700">
              <a:lnSpc>
                <a:spcPct val="100000"/>
              </a:lnSpc>
              <a:spcBef>
                <a:spcPts val="2835"/>
              </a:spcBef>
              <a:tabLst>
                <a:tab pos="1080770" algn="l"/>
              </a:tabLst>
            </a:pPr>
            <a:r>
              <a:rPr dirty="0" sz="2400" spc="-10">
                <a:latin typeface="Arial"/>
                <a:cs typeface="Arial"/>
              </a:rPr>
              <a:t>2001:</a:t>
            </a:r>
            <a:r>
              <a:rPr dirty="0" sz="2400">
                <a:latin typeface="Arial"/>
                <a:cs typeface="Arial"/>
              </a:rPr>
              <a:t>	</a:t>
            </a:r>
            <a:r>
              <a:rPr dirty="0" sz="2400" spc="-25">
                <a:latin typeface="Arial"/>
                <a:cs typeface="Arial"/>
              </a:rPr>
              <a:t>AR3</a:t>
            </a:r>
            <a:r>
              <a:rPr dirty="0" sz="2400" spc="-35">
                <a:latin typeface="Microsoft YaHei"/>
                <a:cs typeface="Microsoft YaHei"/>
              </a:rPr>
              <a:t>「 </a:t>
            </a:r>
            <a:r>
              <a:rPr dirty="0" sz="2400">
                <a:latin typeface="Arial"/>
                <a:cs typeface="Arial"/>
              </a:rPr>
              <a:t>Likely</a:t>
            </a:r>
            <a:r>
              <a:rPr dirty="0" sz="2400" spc="-20">
                <a:latin typeface="Arial"/>
                <a:cs typeface="Arial"/>
              </a:rPr>
              <a:t> </a:t>
            </a:r>
            <a:r>
              <a:rPr dirty="0" sz="2400">
                <a:latin typeface="Microsoft YaHei"/>
                <a:cs typeface="Microsoft YaHei"/>
              </a:rPr>
              <a:t>」</a:t>
            </a:r>
            <a:r>
              <a:rPr dirty="0" sz="2400" spc="-10">
                <a:latin typeface="Microsoft YaHei"/>
                <a:cs typeface="Microsoft YaHei"/>
              </a:rPr>
              <a:t>（</a:t>
            </a:r>
            <a:r>
              <a:rPr dirty="0" sz="2400" spc="-10">
                <a:latin typeface="Arial"/>
                <a:cs typeface="Arial"/>
              </a:rPr>
              <a:t>&gt;66</a:t>
            </a:r>
            <a:r>
              <a:rPr dirty="0" sz="2400" spc="-10">
                <a:latin typeface="Microsoft YaHei"/>
                <a:cs typeface="Microsoft YaHei"/>
              </a:rPr>
              <a:t>％）</a:t>
            </a:r>
            <a:endParaRPr sz="2400">
              <a:latin typeface="Microsoft YaHei"/>
              <a:cs typeface="Microsoft YaHei"/>
            </a:endParaRPr>
          </a:p>
          <a:p>
            <a:pPr marL="12700" marR="1748789">
              <a:lnSpc>
                <a:spcPct val="197900"/>
              </a:lnSpc>
              <a:spcBef>
                <a:spcPts val="85"/>
              </a:spcBef>
              <a:tabLst>
                <a:tab pos="1080770" algn="l"/>
              </a:tabLst>
            </a:pPr>
            <a:r>
              <a:rPr dirty="0" sz="2400" spc="-10">
                <a:latin typeface="Arial"/>
                <a:cs typeface="Arial"/>
              </a:rPr>
              <a:t>2007:</a:t>
            </a:r>
            <a:r>
              <a:rPr dirty="0" sz="2400">
                <a:latin typeface="Arial"/>
                <a:cs typeface="Arial"/>
              </a:rPr>
              <a:t>	</a:t>
            </a:r>
            <a:r>
              <a:rPr dirty="0" sz="2400" spc="-25">
                <a:latin typeface="Arial"/>
                <a:cs typeface="Arial"/>
              </a:rPr>
              <a:t>AR4</a:t>
            </a:r>
            <a:r>
              <a:rPr dirty="0" sz="2400">
                <a:latin typeface="Microsoft YaHei"/>
                <a:cs typeface="Microsoft YaHei"/>
              </a:rPr>
              <a:t>「</a:t>
            </a:r>
            <a:r>
              <a:rPr dirty="0" sz="2400" spc="-105">
                <a:latin typeface="Microsoft YaHei"/>
                <a:cs typeface="Microsoft YaHei"/>
              </a:rPr>
              <a:t> </a:t>
            </a:r>
            <a:r>
              <a:rPr dirty="0" sz="2400" spc="-10">
                <a:latin typeface="Arial"/>
                <a:cs typeface="Arial"/>
              </a:rPr>
              <a:t>Very</a:t>
            </a:r>
            <a:r>
              <a:rPr dirty="0" sz="2400" spc="-55">
                <a:latin typeface="Arial"/>
                <a:cs typeface="Arial"/>
              </a:rPr>
              <a:t> </a:t>
            </a:r>
            <a:r>
              <a:rPr dirty="0" sz="2400">
                <a:latin typeface="Arial"/>
                <a:cs typeface="Arial"/>
              </a:rPr>
              <a:t>Likely</a:t>
            </a:r>
            <a:r>
              <a:rPr dirty="0" sz="2400" spc="-55">
                <a:latin typeface="Arial"/>
                <a:cs typeface="Arial"/>
              </a:rPr>
              <a:t> </a:t>
            </a:r>
            <a:r>
              <a:rPr dirty="0" sz="2400">
                <a:latin typeface="Microsoft YaHei"/>
                <a:cs typeface="Microsoft YaHei"/>
              </a:rPr>
              <a:t>」</a:t>
            </a:r>
            <a:r>
              <a:rPr dirty="0" sz="2400" spc="-10">
                <a:latin typeface="Microsoft YaHei"/>
                <a:cs typeface="Microsoft YaHei"/>
              </a:rPr>
              <a:t>（</a:t>
            </a:r>
            <a:r>
              <a:rPr dirty="0" sz="2400" spc="-10">
                <a:latin typeface="Arial"/>
                <a:cs typeface="Arial"/>
              </a:rPr>
              <a:t>&gt;90</a:t>
            </a:r>
            <a:r>
              <a:rPr dirty="0" sz="2400" spc="-10">
                <a:latin typeface="Microsoft YaHei"/>
                <a:cs typeface="Microsoft YaHei"/>
              </a:rPr>
              <a:t>％） </a:t>
            </a:r>
            <a:r>
              <a:rPr dirty="0" sz="2400" spc="-10">
                <a:latin typeface="Arial"/>
                <a:cs typeface="Arial"/>
              </a:rPr>
              <a:t>2013:</a:t>
            </a:r>
            <a:r>
              <a:rPr dirty="0" sz="2400">
                <a:latin typeface="Arial"/>
                <a:cs typeface="Arial"/>
              </a:rPr>
              <a:t>	</a:t>
            </a:r>
            <a:r>
              <a:rPr dirty="0" sz="2400" spc="-25">
                <a:latin typeface="Arial"/>
                <a:cs typeface="Arial"/>
              </a:rPr>
              <a:t>AR5</a:t>
            </a:r>
            <a:r>
              <a:rPr dirty="0" sz="2400">
                <a:latin typeface="Microsoft YaHei"/>
                <a:cs typeface="Microsoft YaHei"/>
              </a:rPr>
              <a:t>「</a:t>
            </a:r>
            <a:r>
              <a:rPr dirty="0" sz="2400" spc="-85">
                <a:latin typeface="Microsoft YaHei"/>
                <a:cs typeface="Microsoft YaHei"/>
              </a:rPr>
              <a:t> </a:t>
            </a:r>
            <a:r>
              <a:rPr dirty="0" sz="2400">
                <a:latin typeface="Arial"/>
                <a:cs typeface="Arial"/>
              </a:rPr>
              <a:t>Extremely</a:t>
            </a:r>
            <a:r>
              <a:rPr dirty="0" sz="2400" spc="-40">
                <a:latin typeface="Arial"/>
                <a:cs typeface="Arial"/>
              </a:rPr>
              <a:t> </a:t>
            </a:r>
            <a:r>
              <a:rPr dirty="0" sz="2400">
                <a:latin typeface="Arial"/>
                <a:cs typeface="Arial"/>
              </a:rPr>
              <a:t>Likely</a:t>
            </a:r>
            <a:r>
              <a:rPr dirty="0" sz="2400" spc="-40">
                <a:latin typeface="Arial"/>
                <a:cs typeface="Arial"/>
              </a:rPr>
              <a:t> </a:t>
            </a:r>
            <a:r>
              <a:rPr dirty="0" sz="2400">
                <a:latin typeface="Microsoft YaHei"/>
                <a:cs typeface="Microsoft YaHei"/>
              </a:rPr>
              <a:t>」</a:t>
            </a:r>
            <a:r>
              <a:rPr dirty="0" sz="2400" spc="-10">
                <a:latin typeface="Microsoft YaHei"/>
                <a:cs typeface="Microsoft YaHei"/>
              </a:rPr>
              <a:t>（</a:t>
            </a:r>
            <a:r>
              <a:rPr dirty="0" sz="2400" spc="-10">
                <a:latin typeface="Arial"/>
                <a:cs typeface="Arial"/>
              </a:rPr>
              <a:t>&gt;95</a:t>
            </a:r>
            <a:r>
              <a:rPr dirty="0" sz="2400" spc="-10">
                <a:latin typeface="Microsoft YaHei"/>
                <a:cs typeface="Microsoft YaHei"/>
              </a:rPr>
              <a:t>％） </a:t>
            </a:r>
            <a:r>
              <a:rPr dirty="0" sz="2400" spc="-10">
                <a:latin typeface="Arial"/>
                <a:cs typeface="Arial"/>
              </a:rPr>
              <a:t>2021:</a:t>
            </a:r>
            <a:r>
              <a:rPr dirty="0" sz="2400">
                <a:latin typeface="Arial"/>
                <a:cs typeface="Arial"/>
              </a:rPr>
              <a:t>	</a:t>
            </a:r>
            <a:r>
              <a:rPr dirty="0" sz="2400" spc="-25">
                <a:latin typeface="Arial"/>
                <a:cs typeface="Arial"/>
              </a:rPr>
              <a:t>AR6</a:t>
            </a:r>
            <a:r>
              <a:rPr dirty="0" sz="2400">
                <a:latin typeface="Microsoft YaHei"/>
                <a:cs typeface="Microsoft YaHei"/>
              </a:rPr>
              <a:t>「</a:t>
            </a:r>
            <a:r>
              <a:rPr dirty="0" sz="2400" spc="-95">
                <a:latin typeface="Microsoft YaHei"/>
                <a:cs typeface="Microsoft YaHei"/>
              </a:rPr>
              <a:t> </a:t>
            </a:r>
            <a:r>
              <a:rPr dirty="0" sz="2400">
                <a:latin typeface="Arial"/>
                <a:cs typeface="Arial"/>
              </a:rPr>
              <a:t>Unequivocal</a:t>
            </a:r>
            <a:r>
              <a:rPr dirty="0" sz="2400" spc="-40">
                <a:latin typeface="Arial"/>
                <a:cs typeface="Arial"/>
              </a:rPr>
              <a:t> </a:t>
            </a:r>
            <a:r>
              <a:rPr dirty="0" sz="2400">
                <a:latin typeface="Microsoft YaHei"/>
                <a:cs typeface="Microsoft YaHei"/>
              </a:rPr>
              <a:t>」</a:t>
            </a:r>
            <a:r>
              <a:rPr dirty="0" sz="2400">
                <a:latin typeface="Arial"/>
                <a:cs typeface="Arial"/>
              </a:rPr>
              <a:t>(</a:t>
            </a:r>
            <a:r>
              <a:rPr dirty="0" sz="2400" spc="-50">
                <a:latin typeface="Arial"/>
                <a:cs typeface="Arial"/>
              </a:rPr>
              <a:t> </a:t>
            </a:r>
            <a:r>
              <a:rPr dirty="0" sz="2400" spc="-10">
                <a:latin typeface="Arial"/>
                <a:cs typeface="Arial"/>
              </a:rPr>
              <a:t>&gt;99%)</a:t>
            </a:r>
            <a:endParaRPr sz="2400">
              <a:latin typeface="Arial"/>
              <a:cs typeface="Arial"/>
            </a:endParaRPr>
          </a:p>
        </p:txBody>
      </p:sp>
      <p:grpSp>
        <p:nvGrpSpPr>
          <p:cNvPr id="10" name="object 10" descr=""/>
          <p:cNvGrpSpPr/>
          <p:nvPr/>
        </p:nvGrpSpPr>
        <p:grpSpPr>
          <a:xfrm>
            <a:off x="1581911" y="12191"/>
            <a:ext cx="9037320" cy="868680"/>
            <a:chOff x="1581911" y="12191"/>
            <a:chExt cx="9037320" cy="868680"/>
          </a:xfrm>
        </p:grpSpPr>
        <p:pic>
          <p:nvPicPr>
            <p:cNvPr id="11" name="object 11" descr=""/>
            <p:cNvPicPr/>
            <p:nvPr/>
          </p:nvPicPr>
          <p:blipFill>
            <a:blip r:embed="rId8" cstate="print"/>
            <a:stretch>
              <a:fillRect/>
            </a:stretch>
          </p:blipFill>
          <p:spPr>
            <a:xfrm>
              <a:off x="1581911" y="12191"/>
              <a:ext cx="1722119" cy="868679"/>
            </a:xfrm>
            <a:prstGeom prst="rect">
              <a:avLst/>
            </a:prstGeom>
          </p:spPr>
        </p:pic>
        <p:pic>
          <p:nvPicPr>
            <p:cNvPr id="12" name="object 12" descr=""/>
            <p:cNvPicPr/>
            <p:nvPr/>
          </p:nvPicPr>
          <p:blipFill>
            <a:blip r:embed="rId9" cstate="print"/>
            <a:stretch>
              <a:fillRect/>
            </a:stretch>
          </p:blipFill>
          <p:spPr>
            <a:xfrm>
              <a:off x="2801111" y="12191"/>
              <a:ext cx="908303" cy="868679"/>
            </a:xfrm>
            <a:prstGeom prst="rect">
              <a:avLst/>
            </a:prstGeom>
          </p:spPr>
        </p:pic>
        <p:pic>
          <p:nvPicPr>
            <p:cNvPr id="13" name="object 13" descr=""/>
            <p:cNvPicPr/>
            <p:nvPr/>
          </p:nvPicPr>
          <p:blipFill>
            <a:blip r:embed="rId10" cstate="print"/>
            <a:stretch>
              <a:fillRect/>
            </a:stretch>
          </p:blipFill>
          <p:spPr>
            <a:xfrm>
              <a:off x="3206495" y="12191"/>
              <a:ext cx="1722120" cy="868679"/>
            </a:xfrm>
            <a:prstGeom prst="rect">
              <a:avLst/>
            </a:prstGeom>
          </p:spPr>
        </p:pic>
        <p:pic>
          <p:nvPicPr>
            <p:cNvPr id="14" name="object 14" descr=""/>
            <p:cNvPicPr/>
            <p:nvPr/>
          </p:nvPicPr>
          <p:blipFill>
            <a:blip r:embed="rId11" cstate="print"/>
            <a:stretch>
              <a:fillRect/>
            </a:stretch>
          </p:blipFill>
          <p:spPr>
            <a:xfrm>
              <a:off x="4425695" y="12191"/>
              <a:ext cx="911351" cy="868679"/>
            </a:xfrm>
            <a:prstGeom prst="rect">
              <a:avLst/>
            </a:prstGeom>
          </p:spPr>
        </p:pic>
        <p:pic>
          <p:nvPicPr>
            <p:cNvPr id="15" name="object 15" descr=""/>
            <p:cNvPicPr/>
            <p:nvPr/>
          </p:nvPicPr>
          <p:blipFill>
            <a:blip r:embed="rId12" cstate="print"/>
            <a:stretch>
              <a:fillRect/>
            </a:stretch>
          </p:blipFill>
          <p:spPr>
            <a:xfrm>
              <a:off x="4831079" y="12191"/>
              <a:ext cx="1316736" cy="868679"/>
            </a:xfrm>
            <a:prstGeom prst="rect">
              <a:avLst/>
            </a:prstGeom>
          </p:spPr>
        </p:pic>
        <p:pic>
          <p:nvPicPr>
            <p:cNvPr id="16" name="object 16" descr=""/>
            <p:cNvPicPr/>
            <p:nvPr/>
          </p:nvPicPr>
          <p:blipFill>
            <a:blip r:embed="rId13" cstate="print"/>
            <a:stretch>
              <a:fillRect/>
            </a:stretch>
          </p:blipFill>
          <p:spPr>
            <a:xfrm>
              <a:off x="5644896" y="12191"/>
              <a:ext cx="1316736" cy="868679"/>
            </a:xfrm>
            <a:prstGeom prst="rect">
              <a:avLst/>
            </a:prstGeom>
          </p:spPr>
        </p:pic>
        <p:pic>
          <p:nvPicPr>
            <p:cNvPr id="17" name="object 17" descr=""/>
            <p:cNvPicPr/>
            <p:nvPr/>
          </p:nvPicPr>
          <p:blipFill>
            <a:blip r:embed="rId14" cstate="print"/>
            <a:stretch>
              <a:fillRect/>
            </a:stretch>
          </p:blipFill>
          <p:spPr>
            <a:xfrm>
              <a:off x="6458711" y="12191"/>
              <a:ext cx="1316736" cy="868679"/>
            </a:xfrm>
            <a:prstGeom prst="rect">
              <a:avLst/>
            </a:prstGeom>
          </p:spPr>
        </p:pic>
        <p:pic>
          <p:nvPicPr>
            <p:cNvPr id="18" name="object 18" descr=""/>
            <p:cNvPicPr/>
            <p:nvPr/>
          </p:nvPicPr>
          <p:blipFill>
            <a:blip r:embed="rId11" cstate="print"/>
            <a:stretch>
              <a:fillRect/>
            </a:stretch>
          </p:blipFill>
          <p:spPr>
            <a:xfrm>
              <a:off x="7269479" y="12191"/>
              <a:ext cx="911351" cy="868679"/>
            </a:xfrm>
            <a:prstGeom prst="rect">
              <a:avLst/>
            </a:prstGeom>
          </p:spPr>
        </p:pic>
        <p:pic>
          <p:nvPicPr>
            <p:cNvPr id="19" name="object 19" descr=""/>
            <p:cNvPicPr/>
            <p:nvPr/>
          </p:nvPicPr>
          <p:blipFill>
            <a:blip r:embed="rId15" cstate="print"/>
            <a:stretch>
              <a:fillRect/>
            </a:stretch>
          </p:blipFill>
          <p:spPr>
            <a:xfrm>
              <a:off x="7677911" y="12191"/>
              <a:ext cx="1316736" cy="868679"/>
            </a:xfrm>
            <a:prstGeom prst="rect">
              <a:avLst/>
            </a:prstGeom>
          </p:spPr>
        </p:pic>
        <p:pic>
          <p:nvPicPr>
            <p:cNvPr id="20" name="object 20" descr=""/>
            <p:cNvPicPr/>
            <p:nvPr/>
          </p:nvPicPr>
          <p:blipFill>
            <a:blip r:embed="rId16" cstate="print"/>
            <a:stretch>
              <a:fillRect/>
            </a:stretch>
          </p:blipFill>
          <p:spPr>
            <a:xfrm>
              <a:off x="8488680" y="12191"/>
              <a:ext cx="2130552" cy="868679"/>
            </a:xfrm>
            <a:prstGeom prst="rect">
              <a:avLst/>
            </a:prstGeom>
          </p:spPr>
        </p:pic>
      </p:grpSp>
      <p:sp>
        <p:nvSpPr>
          <p:cNvPr id="21" name="object 21"/>
          <p:cNvSpPr txBox="1">
            <a:spLocks noGrp="1"/>
          </p:cNvSpPr>
          <p:nvPr>
            <p:ph type="title"/>
          </p:nvPr>
        </p:nvSpPr>
        <p:spPr>
          <a:xfrm>
            <a:off x="1808538" y="83819"/>
            <a:ext cx="85598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温暖化は不都合な真実から明確な脅威になった</a:t>
            </a:r>
          </a:p>
        </p:txBody>
      </p:sp>
      <p:pic>
        <p:nvPicPr>
          <p:cNvPr id="22" name="object 22" descr=""/>
          <p:cNvPicPr/>
          <p:nvPr/>
        </p:nvPicPr>
        <p:blipFill>
          <a:blip r:embed="rId17" cstate="print"/>
          <a:stretch>
            <a:fillRect/>
          </a:stretch>
        </p:blipFill>
        <p:spPr>
          <a:xfrm>
            <a:off x="9144646" y="1301017"/>
            <a:ext cx="2925460" cy="4159639"/>
          </a:xfrm>
          <a:prstGeom prst="rect">
            <a:avLst/>
          </a:prstGeom>
        </p:spPr>
      </p:pic>
      <p:sp>
        <p:nvSpPr>
          <p:cNvPr id="23" name="object 23"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24" name="object 24"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25" name="object 25"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4</a:t>
            </a:r>
            <a:r>
              <a:rPr dirty="0" spc="-20"/>
              <a:t>/47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5201" y="163068"/>
            <a:ext cx="73406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なぜ浮体式原⼦⼒発電所を提案するのか</a:t>
            </a:r>
          </a:p>
        </p:txBody>
      </p:sp>
      <p:pic>
        <p:nvPicPr>
          <p:cNvPr id="3" name="object 3" descr=""/>
          <p:cNvPicPr/>
          <p:nvPr/>
        </p:nvPicPr>
        <p:blipFill>
          <a:blip r:embed="rId2" cstate="print"/>
          <a:stretch>
            <a:fillRect/>
          </a:stretch>
        </p:blipFill>
        <p:spPr>
          <a:xfrm>
            <a:off x="8711183" y="3651503"/>
            <a:ext cx="2590800" cy="2523744"/>
          </a:xfrm>
          <a:prstGeom prst="rect">
            <a:avLst/>
          </a:prstGeom>
        </p:spPr>
      </p:pic>
      <p:sp>
        <p:nvSpPr>
          <p:cNvPr id="4" name="object 4" descr=""/>
          <p:cNvSpPr txBox="1"/>
          <p:nvPr/>
        </p:nvSpPr>
        <p:spPr>
          <a:xfrm>
            <a:off x="1616513" y="6194552"/>
            <a:ext cx="1641475" cy="162560"/>
          </a:xfrm>
          <a:prstGeom prst="rect">
            <a:avLst/>
          </a:prstGeom>
        </p:spPr>
        <p:txBody>
          <a:bodyPr wrap="square" lIns="0" tIns="12700" rIns="0" bIns="0" rtlCol="0" vert="horz">
            <a:spAutoFit/>
          </a:bodyPr>
          <a:lstStyle/>
          <a:p>
            <a:pPr marL="12700">
              <a:lnSpc>
                <a:spcPct val="100000"/>
              </a:lnSpc>
              <a:spcBef>
                <a:spcPts val="100"/>
              </a:spcBef>
            </a:pPr>
            <a:r>
              <a:rPr dirty="0" sz="900">
                <a:latin typeface="游ゴシック"/>
                <a:cs typeface="游ゴシック"/>
              </a:rPr>
              <a:t>Ref</a:t>
            </a:r>
            <a:r>
              <a:rPr dirty="0" sz="900" spc="-5">
                <a:latin typeface="游ゴシック"/>
                <a:cs typeface="游ゴシック"/>
              </a:rPr>
              <a:t>. </a:t>
            </a:r>
            <a:r>
              <a:rPr dirty="0" sz="900">
                <a:latin typeface="游ゴシック"/>
                <a:cs typeface="游ゴシック"/>
              </a:rPr>
              <a:t>Sevan</a:t>
            </a:r>
            <a:r>
              <a:rPr dirty="0" sz="900" spc="-10">
                <a:latin typeface="游ゴシック"/>
                <a:cs typeface="游ゴシック"/>
              </a:rPr>
              <a:t> SSP社ホームページ</a:t>
            </a:r>
            <a:endParaRPr sz="900">
              <a:latin typeface="游ゴシック"/>
              <a:cs typeface="游ゴシック"/>
            </a:endParaRPr>
          </a:p>
        </p:txBody>
      </p:sp>
      <p:sp>
        <p:nvSpPr>
          <p:cNvPr id="5" name="object 5" descr=""/>
          <p:cNvSpPr/>
          <p:nvPr/>
        </p:nvSpPr>
        <p:spPr>
          <a:xfrm>
            <a:off x="4041000" y="4757420"/>
            <a:ext cx="529590" cy="529590"/>
          </a:xfrm>
          <a:custGeom>
            <a:avLst/>
            <a:gdLst/>
            <a:ahLst/>
            <a:cxnLst/>
            <a:rect l="l" t="t" r="r" b="b"/>
            <a:pathLst>
              <a:path w="529589" h="529589">
                <a:moveTo>
                  <a:pt x="529132" y="180340"/>
                </a:moveTo>
                <a:lnTo>
                  <a:pt x="349237" y="180340"/>
                </a:lnTo>
                <a:lnTo>
                  <a:pt x="349237" y="0"/>
                </a:lnTo>
                <a:lnTo>
                  <a:pt x="179895" y="0"/>
                </a:lnTo>
                <a:lnTo>
                  <a:pt x="179895" y="180340"/>
                </a:lnTo>
                <a:lnTo>
                  <a:pt x="0" y="180340"/>
                </a:lnTo>
                <a:lnTo>
                  <a:pt x="0" y="349250"/>
                </a:lnTo>
                <a:lnTo>
                  <a:pt x="179895" y="349250"/>
                </a:lnTo>
                <a:lnTo>
                  <a:pt x="179895" y="529590"/>
                </a:lnTo>
                <a:lnTo>
                  <a:pt x="349237" y="529590"/>
                </a:lnTo>
                <a:lnTo>
                  <a:pt x="349237" y="349250"/>
                </a:lnTo>
                <a:lnTo>
                  <a:pt x="529132" y="349250"/>
                </a:lnTo>
                <a:lnTo>
                  <a:pt x="529132" y="180340"/>
                </a:lnTo>
                <a:close/>
              </a:path>
            </a:pathLst>
          </a:custGeom>
          <a:solidFill>
            <a:srgbClr val="D8D8D8"/>
          </a:solidFill>
        </p:spPr>
        <p:txBody>
          <a:bodyPr wrap="square" lIns="0" tIns="0" rIns="0" bIns="0" rtlCol="0"/>
          <a:lstStyle/>
          <a:p/>
        </p:txBody>
      </p:sp>
      <p:sp>
        <p:nvSpPr>
          <p:cNvPr id="6" name="object 6" descr=""/>
          <p:cNvSpPr txBox="1"/>
          <p:nvPr/>
        </p:nvSpPr>
        <p:spPr>
          <a:xfrm>
            <a:off x="1713326" y="3438002"/>
            <a:ext cx="1529080" cy="307975"/>
          </a:xfrm>
          <a:prstGeom prst="rect">
            <a:avLst/>
          </a:prstGeom>
          <a:solidFill>
            <a:srgbClr val="DAEEF3"/>
          </a:solidFill>
        </p:spPr>
        <p:txBody>
          <a:bodyPr wrap="square" lIns="0" tIns="32384" rIns="0" bIns="0" rtlCol="0" vert="horz">
            <a:spAutoFit/>
          </a:bodyPr>
          <a:lstStyle/>
          <a:p>
            <a:pPr marL="319405">
              <a:lnSpc>
                <a:spcPct val="100000"/>
              </a:lnSpc>
              <a:spcBef>
                <a:spcPts val="254"/>
              </a:spcBef>
            </a:pPr>
            <a:r>
              <a:rPr dirty="0" sz="1400" spc="-10" b="1">
                <a:latin typeface="游ゴシック"/>
                <a:cs typeface="游ゴシック"/>
              </a:rPr>
              <a:t>浮体構造物</a:t>
            </a:r>
            <a:endParaRPr sz="1400">
              <a:latin typeface="游ゴシック"/>
              <a:cs typeface="游ゴシック"/>
            </a:endParaRPr>
          </a:p>
        </p:txBody>
      </p:sp>
      <p:sp>
        <p:nvSpPr>
          <p:cNvPr id="7" name="object 7" descr=""/>
          <p:cNvSpPr txBox="1"/>
          <p:nvPr/>
        </p:nvSpPr>
        <p:spPr>
          <a:xfrm>
            <a:off x="5399232" y="3437718"/>
            <a:ext cx="1621155" cy="307975"/>
          </a:xfrm>
          <a:prstGeom prst="rect">
            <a:avLst/>
          </a:prstGeom>
          <a:solidFill>
            <a:srgbClr val="DAEEF3"/>
          </a:solidFill>
        </p:spPr>
        <p:txBody>
          <a:bodyPr wrap="square" lIns="0" tIns="33019" rIns="0" bIns="0" rtlCol="0" vert="horz">
            <a:spAutoFit/>
          </a:bodyPr>
          <a:lstStyle/>
          <a:p>
            <a:pPr marL="187960">
              <a:lnSpc>
                <a:spcPct val="100000"/>
              </a:lnSpc>
              <a:spcBef>
                <a:spcPts val="259"/>
              </a:spcBef>
            </a:pPr>
            <a:r>
              <a:rPr dirty="0" sz="1400" spc="-10" b="1">
                <a:latin typeface="游ゴシック"/>
                <a:cs typeface="游ゴシック"/>
              </a:rPr>
              <a:t>原⼦⼒発電設備</a:t>
            </a:r>
            <a:endParaRPr sz="1400">
              <a:latin typeface="游ゴシック"/>
              <a:cs typeface="游ゴシック"/>
            </a:endParaRPr>
          </a:p>
        </p:txBody>
      </p:sp>
      <p:sp>
        <p:nvSpPr>
          <p:cNvPr id="8" name="object 8" descr=""/>
          <p:cNvSpPr txBox="1"/>
          <p:nvPr/>
        </p:nvSpPr>
        <p:spPr>
          <a:xfrm>
            <a:off x="9143648" y="3418043"/>
            <a:ext cx="1784350" cy="307975"/>
          </a:xfrm>
          <a:prstGeom prst="rect">
            <a:avLst/>
          </a:prstGeom>
          <a:solidFill>
            <a:srgbClr val="DAEEF3"/>
          </a:solidFill>
        </p:spPr>
        <p:txBody>
          <a:bodyPr wrap="square" lIns="0" tIns="34290" rIns="0" bIns="0" rtlCol="0" vert="horz">
            <a:spAutoFit/>
          </a:bodyPr>
          <a:lstStyle/>
          <a:p>
            <a:pPr marL="180340">
              <a:lnSpc>
                <a:spcPct val="100000"/>
              </a:lnSpc>
              <a:spcBef>
                <a:spcPts val="270"/>
              </a:spcBef>
            </a:pPr>
            <a:r>
              <a:rPr dirty="0" sz="1400" spc="-10" b="1">
                <a:latin typeface="游ゴシック"/>
                <a:cs typeface="游ゴシック"/>
              </a:rPr>
              <a:t>浮体式原⼦⼒発電</a:t>
            </a:r>
            <a:endParaRPr sz="1400">
              <a:latin typeface="游ゴシック"/>
              <a:cs typeface="游ゴシック"/>
            </a:endParaRPr>
          </a:p>
        </p:txBody>
      </p:sp>
      <p:sp>
        <p:nvSpPr>
          <p:cNvPr id="9" name="object 9" descr=""/>
          <p:cNvSpPr txBox="1"/>
          <p:nvPr/>
        </p:nvSpPr>
        <p:spPr>
          <a:xfrm>
            <a:off x="9293811" y="6276847"/>
            <a:ext cx="1520825" cy="162560"/>
          </a:xfrm>
          <a:prstGeom prst="rect">
            <a:avLst/>
          </a:prstGeom>
        </p:spPr>
        <p:txBody>
          <a:bodyPr wrap="square" lIns="0" tIns="12700" rIns="0" bIns="0" rtlCol="0" vert="horz">
            <a:spAutoFit/>
          </a:bodyPr>
          <a:lstStyle/>
          <a:p>
            <a:pPr marL="12700">
              <a:lnSpc>
                <a:spcPct val="100000"/>
              </a:lnSpc>
              <a:spcBef>
                <a:spcPts val="100"/>
              </a:spcBef>
            </a:pPr>
            <a:r>
              <a:rPr dirty="0" sz="900">
                <a:solidFill>
                  <a:srgbClr val="40458C"/>
                </a:solidFill>
                <a:latin typeface="游ゴシック"/>
                <a:cs typeface="游ゴシック"/>
              </a:rPr>
              <a:t>Ref.</a:t>
            </a:r>
            <a:r>
              <a:rPr dirty="0" sz="900" spc="-15">
                <a:solidFill>
                  <a:srgbClr val="40458C"/>
                </a:solidFill>
                <a:latin typeface="游ゴシック"/>
                <a:cs typeface="游ゴシック"/>
              </a:rPr>
              <a:t> </a:t>
            </a:r>
            <a:r>
              <a:rPr dirty="0" sz="900">
                <a:solidFill>
                  <a:srgbClr val="40458C"/>
                </a:solidFill>
                <a:latin typeface="游ゴシック"/>
                <a:cs typeface="游ゴシック"/>
              </a:rPr>
              <a:t>Nuc.</a:t>
            </a:r>
            <a:r>
              <a:rPr dirty="0" sz="900" spc="-15">
                <a:solidFill>
                  <a:srgbClr val="40458C"/>
                </a:solidFill>
                <a:latin typeface="游ゴシック"/>
                <a:cs typeface="游ゴシック"/>
              </a:rPr>
              <a:t> </a:t>
            </a:r>
            <a:r>
              <a:rPr dirty="0" sz="900">
                <a:solidFill>
                  <a:srgbClr val="40458C"/>
                </a:solidFill>
                <a:latin typeface="游ゴシック"/>
                <a:cs typeface="游ゴシック"/>
              </a:rPr>
              <a:t>Tec.,</a:t>
            </a:r>
            <a:r>
              <a:rPr dirty="0" sz="900" spc="-10">
                <a:solidFill>
                  <a:srgbClr val="40458C"/>
                </a:solidFill>
                <a:latin typeface="游ゴシック"/>
                <a:cs typeface="游ゴシック"/>
              </a:rPr>
              <a:t> </a:t>
            </a:r>
            <a:r>
              <a:rPr dirty="0" sz="900">
                <a:solidFill>
                  <a:srgbClr val="40458C"/>
                </a:solidFill>
                <a:latin typeface="游ゴシック"/>
                <a:cs typeface="游ゴシック"/>
              </a:rPr>
              <a:t>194,</a:t>
            </a:r>
            <a:r>
              <a:rPr dirty="0" sz="900" spc="-15">
                <a:solidFill>
                  <a:srgbClr val="40458C"/>
                </a:solidFill>
                <a:latin typeface="游ゴシック"/>
                <a:cs typeface="游ゴシック"/>
              </a:rPr>
              <a:t> </a:t>
            </a:r>
            <a:r>
              <a:rPr dirty="0" sz="900" spc="-10">
                <a:solidFill>
                  <a:srgbClr val="40458C"/>
                </a:solidFill>
                <a:latin typeface="游ゴシック"/>
                <a:cs typeface="游ゴシック"/>
              </a:rPr>
              <a:t>1(2016).</a:t>
            </a:r>
            <a:endParaRPr sz="900">
              <a:latin typeface="游ゴシック"/>
              <a:cs typeface="游ゴシック"/>
            </a:endParaRPr>
          </a:p>
        </p:txBody>
      </p:sp>
      <p:sp>
        <p:nvSpPr>
          <p:cNvPr id="10" name="object 10" descr=""/>
          <p:cNvSpPr/>
          <p:nvPr/>
        </p:nvSpPr>
        <p:spPr>
          <a:xfrm>
            <a:off x="7914666" y="4867113"/>
            <a:ext cx="502920" cy="110489"/>
          </a:xfrm>
          <a:custGeom>
            <a:avLst/>
            <a:gdLst/>
            <a:ahLst/>
            <a:cxnLst/>
            <a:rect l="l" t="t" r="r" b="b"/>
            <a:pathLst>
              <a:path w="502920" h="110489">
                <a:moveTo>
                  <a:pt x="502439" y="0"/>
                </a:moveTo>
                <a:lnTo>
                  <a:pt x="0" y="0"/>
                </a:lnTo>
                <a:lnTo>
                  <a:pt x="0" y="110073"/>
                </a:lnTo>
                <a:lnTo>
                  <a:pt x="502439" y="110073"/>
                </a:lnTo>
                <a:lnTo>
                  <a:pt x="502439" y="0"/>
                </a:lnTo>
                <a:close/>
              </a:path>
            </a:pathLst>
          </a:custGeom>
          <a:solidFill>
            <a:srgbClr val="D8D8D8"/>
          </a:solidFill>
        </p:spPr>
        <p:txBody>
          <a:bodyPr wrap="square" lIns="0" tIns="0" rIns="0" bIns="0" rtlCol="0"/>
          <a:lstStyle/>
          <a:p/>
        </p:txBody>
      </p:sp>
      <p:sp>
        <p:nvSpPr>
          <p:cNvPr id="11" name="object 11" descr=""/>
          <p:cNvSpPr/>
          <p:nvPr/>
        </p:nvSpPr>
        <p:spPr>
          <a:xfrm>
            <a:off x="7914666" y="5032223"/>
            <a:ext cx="502920" cy="110489"/>
          </a:xfrm>
          <a:custGeom>
            <a:avLst/>
            <a:gdLst/>
            <a:ahLst/>
            <a:cxnLst/>
            <a:rect l="l" t="t" r="r" b="b"/>
            <a:pathLst>
              <a:path w="502920" h="110489">
                <a:moveTo>
                  <a:pt x="502439" y="0"/>
                </a:moveTo>
                <a:lnTo>
                  <a:pt x="0" y="0"/>
                </a:lnTo>
                <a:lnTo>
                  <a:pt x="0" y="110074"/>
                </a:lnTo>
                <a:lnTo>
                  <a:pt x="502439" y="110074"/>
                </a:lnTo>
                <a:lnTo>
                  <a:pt x="502439" y="0"/>
                </a:lnTo>
                <a:close/>
              </a:path>
            </a:pathLst>
          </a:custGeom>
          <a:solidFill>
            <a:srgbClr val="D8D8D8"/>
          </a:solidFill>
        </p:spPr>
        <p:txBody>
          <a:bodyPr wrap="square" lIns="0" tIns="0" rIns="0" bIns="0" rtlCol="0"/>
          <a:lstStyle/>
          <a:p/>
        </p:txBody>
      </p:sp>
      <p:pic>
        <p:nvPicPr>
          <p:cNvPr id="12" name="object 12" descr=""/>
          <p:cNvPicPr/>
          <p:nvPr/>
        </p:nvPicPr>
        <p:blipFill>
          <a:blip r:embed="rId3" cstate="print"/>
          <a:stretch>
            <a:fillRect/>
          </a:stretch>
        </p:blipFill>
        <p:spPr>
          <a:xfrm>
            <a:off x="1075944" y="3822191"/>
            <a:ext cx="2682239" cy="2340864"/>
          </a:xfrm>
          <a:prstGeom prst="rect">
            <a:avLst/>
          </a:prstGeom>
        </p:spPr>
      </p:pic>
      <p:pic>
        <p:nvPicPr>
          <p:cNvPr id="13" name="object 13" descr=""/>
          <p:cNvPicPr/>
          <p:nvPr/>
        </p:nvPicPr>
        <p:blipFill>
          <a:blip r:embed="rId4" cstate="print"/>
          <a:stretch>
            <a:fillRect/>
          </a:stretch>
        </p:blipFill>
        <p:spPr>
          <a:xfrm>
            <a:off x="4895088" y="3794759"/>
            <a:ext cx="2639567" cy="2368296"/>
          </a:xfrm>
          <a:prstGeom prst="rect">
            <a:avLst/>
          </a:prstGeom>
        </p:spPr>
      </p:pic>
      <p:sp>
        <p:nvSpPr>
          <p:cNvPr id="14" name="object 14" descr=""/>
          <p:cNvSpPr txBox="1"/>
          <p:nvPr/>
        </p:nvSpPr>
        <p:spPr>
          <a:xfrm>
            <a:off x="585627" y="1073106"/>
            <a:ext cx="10715625" cy="2016125"/>
          </a:xfrm>
          <a:prstGeom prst="rect">
            <a:avLst/>
          </a:prstGeom>
          <a:ln w="9525">
            <a:solidFill>
              <a:srgbClr val="000000"/>
            </a:solidFill>
          </a:ln>
        </p:spPr>
        <p:txBody>
          <a:bodyPr wrap="square" lIns="0" tIns="19685" rIns="0" bIns="0" rtlCol="0" vert="horz">
            <a:spAutoFit/>
          </a:bodyPr>
          <a:lstStyle/>
          <a:p>
            <a:pPr marL="433705" indent="-342900">
              <a:lnSpc>
                <a:spcPct val="100000"/>
              </a:lnSpc>
              <a:spcBef>
                <a:spcPts val="155"/>
              </a:spcBef>
              <a:buClr>
                <a:srgbClr val="A6A6A6"/>
              </a:buClr>
              <a:buFont typeface="Wingdings"/>
              <a:buChar char=""/>
              <a:tabLst>
                <a:tab pos="433705" algn="l"/>
              </a:tabLst>
            </a:pPr>
            <a:r>
              <a:rPr dirty="0" sz="2000">
                <a:latin typeface="游ゴシック"/>
                <a:cs typeface="游ゴシック"/>
              </a:rPr>
              <a:t>原⼦⼒の利⽤には福島第⼀原発事故を踏まえた</a:t>
            </a:r>
            <a:r>
              <a:rPr dirty="0" sz="2000" spc="-5">
                <a:solidFill>
                  <a:srgbClr val="FF0000"/>
                </a:solidFill>
                <a:latin typeface="游ゴシック"/>
                <a:cs typeface="游ゴシック"/>
              </a:rPr>
              <a:t>根本的な安全性向上が必要不可⽋</a:t>
            </a:r>
            <a:endParaRPr sz="2000">
              <a:latin typeface="游ゴシック"/>
              <a:cs typeface="游ゴシック"/>
            </a:endParaRPr>
          </a:p>
          <a:p>
            <a:pPr marL="344805" marR="367030" indent="-254000">
              <a:lnSpc>
                <a:spcPct val="125000"/>
              </a:lnSpc>
              <a:buFont typeface="Wingdings"/>
              <a:buChar char=""/>
              <a:tabLst>
                <a:tab pos="344805" algn="l"/>
                <a:tab pos="433705" algn="l"/>
              </a:tabLst>
            </a:pPr>
            <a:r>
              <a:rPr dirty="0" sz="2000">
                <a:solidFill>
                  <a:srgbClr val="A6A6A6"/>
                </a:solidFill>
                <a:latin typeface="Times New Roman"/>
                <a:cs typeface="Times New Roman"/>
              </a:rPr>
              <a:t>	</a:t>
            </a:r>
            <a:r>
              <a:rPr dirty="0" sz="2000">
                <a:latin typeface="游ゴシック"/>
                <a:cs typeface="游ゴシック"/>
              </a:rPr>
              <a:t>提案者は東京電⼒の原⼦⼒責任者として事故後の対応と同時に</a:t>
            </a:r>
            <a:r>
              <a:rPr dirty="0" sz="2000" spc="-5">
                <a:solidFill>
                  <a:srgbClr val="FF0000"/>
                </a:solidFill>
                <a:latin typeface="游ゴシック"/>
                <a:cs typeface="游ゴシック"/>
              </a:rPr>
              <a:t>事故原因分析を主導して</a:t>
            </a:r>
            <a:r>
              <a:rPr dirty="0" sz="2000" spc="-10">
                <a:latin typeface="游ゴシック"/>
                <a:cs typeface="游ゴシック"/>
              </a:rPr>
              <a:t>以下の結論に⾄る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a:latin typeface="游ゴシック"/>
                <a:cs typeface="游ゴシック"/>
              </a:rPr>
              <a:t>浮体式原⼦⼒発電所（浮体構造物内に軽⽔炉を配置）</a:t>
            </a:r>
            <a:r>
              <a:rPr dirty="0" sz="2000" spc="-5">
                <a:latin typeface="游ゴシック"/>
                <a:cs typeface="游ゴシック"/>
              </a:rPr>
              <a:t>で⼤幅な安全性の向上が図れる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spc="-5">
                <a:latin typeface="游ゴシック"/>
                <a:cs typeface="游ゴシック"/>
              </a:rPr>
              <a:t>⽇本には浮体と原発のサプライチェーンがあり実現が可能</a:t>
            </a:r>
            <a:endParaRPr sz="2000">
              <a:latin typeface="游ゴシック"/>
              <a:cs typeface="游ゴシック"/>
            </a:endParaRPr>
          </a:p>
        </p:txBody>
      </p:sp>
      <p:sp>
        <p:nvSpPr>
          <p:cNvPr id="15" name="object 1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16" name="object 1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17" name="object 17"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5</a:t>
            </a:r>
            <a:r>
              <a:rPr dirty="0" spc="-20"/>
              <a:t>/47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335360" y="1412775"/>
            <a:ext cx="11521440" cy="576580"/>
          </a:xfrm>
          <a:custGeom>
            <a:avLst/>
            <a:gdLst/>
            <a:ahLst/>
            <a:cxnLst/>
            <a:rect l="l" t="t" r="r" b="b"/>
            <a:pathLst>
              <a:path w="11521440" h="576580">
                <a:moveTo>
                  <a:pt x="11521279" y="0"/>
                </a:moveTo>
                <a:lnTo>
                  <a:pt x="0" y="0"/>
                </a:lnTo>
                <a:lnTo>
                  <a:pt x="0" y="576079"/>
                </a:lnTo>
                <a:lnTo>
                  <a:pt x="11521279" y="576079"/>
                </a:lnTo>
                <a:lnTo>
                  <a:pt x="11521279" y="0"/>
                </a:lnTo>
                <a:close/>
              </a:path>
            </a:pathLst>
          </a:custGeom>
          <a:solidFill>
            <a:srgbClr val="F1F3FB"/>
          </a:solidFill>
        </p:spPr>
        <p:txBody>
          <a:bodyPr wrap="square" lIns="0" tIns="0" rIns="0" bIns="0" rtlCol="0"/>
          <a:lstStyle/>
          <a:p/>
        </p:txBody>
      </p:sp>
      <p:sp>
        <p:nvSpPr>
          <p:cNvPr id="3" name="object 3" descr=""/>
          <p:cNvSpPr txBox="1"/>
          <p:nvPr/>
        </p:nvSpPr>
        <p:spPr>
          <a:xfrm>
            <a:off x="1854259" y="2181859"/>
            <a:ext cx="6273800" cy="391160"/>
          </a:xfrm>
          <a:prstGeom prst="rect">
            <a:avLst/>
          </a:prstGeom>
        </p:spPr>
        <p:txBody>
          <a:bodyPr wrap="square" lIns="0" tIns="0" rIns="0" bIns="0" rtlCol="0" vert="horz">
            <a:spAutoFit/>
          </a:bodyPr>
          <a:lstStyle/>
          <a:p>
            <a:pPr marL="12700">
              <a:lnSpc>
                <a:spcPts val="3020"/>
              </a:lnSpc>
              <a:tabLst>
                <a:tab pos="469265" algn="l"/>
              </a:tabLst>
            </a:pPr>
            <a:r>
              <a:rPr dirty="0" sz="2600" spc="-25" b="1">
                <a:latin typeface="游ゴシック"/>
                <a:cs typeface="游ゴシック"/>
              </a:rPr>
              <a:t>1.</a:t>
            </a:r>
            <a:r>
              <a:rPr dirty="0" sz="2600" b="1">
                <a:latin typeface="游ゴシック"/>
                <a:cs typeface="游ゴシック"/>
              </a:rPr>
              <a:t>	</a:t>
            </a:r>
            <a:r>
              <a:rPr dirty="0" sz="2400" spc="-5" b="1">
                <a:latin typeface="游ゴシック"/>
                <a:cs typeface="游ゴシック"/>
              </a:rPr>
              <a:t>取り組みの背景：エネルギーセキュリティ</a:t>
            </a:r>
            <a:endParaRPr sz="2400">
              <a:latin typeface="游ゴシック"/>
              <a:cs typeface="游ゴシック"/>
            </a:endParaRPr>
          </a:p>
        </p:txBody>
      </p:sp>
      <p:sp>
        <p:nvSpPr>
          <p:cNvPr id="5" name="object 5"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6</a:t>
            </a:r>
            <a:r>
              <a:rPr dirty="0" spc="-20"/>
              <a:t>/47</a:t>
            </a:r>
          </a:p>
        </p:txBody>
      </p:sp>
      <p:sp>
        <p:nvSpPr>
          <p:cNvPr id="4" name="object 4" descr=""/>
          <p:cNvSpPr txBox="1"/>
          <p:nvPr/>
        </p:nvSpPr>
        <p:spPr>
          <a:xfrm>
            <a:off x="1854259" y="3349244"/>
            <a:ext cx="3835400" cy="1567180"/>
          </a:xfrm>
          <a:prstGeom prst="rect">
            <a:avLst/>
          </a:prstGeom>
        </p:spPr>
        <p:txBody>
          <a:bodyPr wrap="square" lIns="0" tIns="0" rIns="0" bIns="0" rtlCol="0" vert="horz">
            <a:spAutoFit/>
          </a:bodyPr>
          <a:lstStyle/>
          <a:p>
            <a:pPr marL="469265" indent="-456565">
              <a:lnSpc>
                <a:spcPts val="3020"/>
              </a:lnSpc>
              <a:buSzPct val="108333"/>
              <a:buAutoNum type="arabicPeriod" startAt="2"/>
              <a:tabLst>
                <a:tab pos="469265" algn="l"/>
              </a:tabLst>
            </a:pPr>
            <a:r>
              <a:rPr dirty="0" sz="2400" spc="-5" b="1">
                <a:solidFill>
                  <a:srgbClr val="BFBFBF"/>
                </a:solidFill>
                <a:latin typeface="游ゴシック"/>
                <a:cs typeface="游ゴシック"/>
              </a:rPr>
              <a:t>浮体式原⼦⼒発電の概要</a:t>
            </a:r>
            <a:endParaRPr sz="2400">
              <a:latin typeface="游ゴシック"/>
              <a:cs typeface="游ゴシック"/>
            </a:endParaRPr>
          </a:p>
          <a:p>
            <a:pPr>
              <a:lnSpc>
                <a:spcPct val="100000"/>
              </a:lnSpc>
              <a:spcBef>
                <a:spcPts val="2080"/>
              </a:spcBef>
              <a:buClr>
                <a:srgbClr val="BFBFBF"/>
              </a:buClr>
              <a:buFont typeface=""/>
              <a:buAutoNum type="arabicPeriod" startAt="2"/>
            </a:pPr>
            <a:endParaRPr sz="2400">
              <a:latin typeface="游ゴシック"/>
              <a:cs typeface="游ゴシック"/>
            </a:endParaRPr>
          </a:p>
          <a:p>
            <a:pPr marL="469265" indent="-456565">
              <a:lnSpc>
                <a:spcPct val="100000"/>
              </a:lnSpc>
              <a:buSzPct val="108333"/>
              <a:buAutoNum type="arabicPeriod" startAt="2"/>
              <a:tabLst>
                <a:tab pos="469265" algn="l"/>
              </a:tabLst>
            </a:pPr>
            <a:r>
              <a:rPr dirty="0" sz="2400" spc="-15" b="1">
                <a:solidFill>
                  <a:srgbClr val="BFBFBF"/>
                </a:solidFill>
                <a:latin typeface="游ゴシック"/>
                <a:cs typeface="游ゴシック"/>
              </a:rPr>
              <a:t>事業計画</a:t>
            </a:r>
            <a:endParaRPr sz="2400">
              <a:latin typeface="游ゴシック"/>
              <a:cs typeface="游ゴシック"/>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6497" y="1642262"/>
            <a:ext cx="11069955" cy="5215890"/>
            <a:chOff x="86497" y="1642262"/>
            <a:chExt cx="11069955" cy="5215890"/>
          </a:xfrm>
        </p:grpSpPr>
        <p:sp>
          <p:nvSpPr>
            <p:cNvPr id="3" name="object 3" descr=""/>
            <p:cNvSpPr/>
            <p:nvPr/>
          </p:nvSpPr>
          <p:spPr>
            <a:xfrm>
              <a:off x="983432" y="1642262"/>
              <a:ext cx="10173335" cy="4830445"/>
            </a:xfrm>
            <a:custGeom>
              <a:avLst/>
              <a:gdLst/>
              <a:ahLst/>
              <a:cxnLst/>
              <a:rect l="l" t="t" r="r" b="b"/>
              <a:pathLst>
                <a:path w="10173335" h="4830445">
                  <a:moveTo>
                    <a:pt x="10173015" y="0"/>
                  </a:moveTo>
                  <a:lnTo>
                    <a:pt x="0" y="0"/>
                  </a:lnTo>
                  <a:lnTo>
                    <a:pt x="0" y="4830415"/>
                  </a:lnTo>
                  <a:lnTo>
                    <a:pt x="10173015" y="4830415"/>
                  </a:lnTo>
                  <a:lnTo>
                    <a:pt x="10173015" y="0"/>
                  </a:lnTo>
                  <a:close/>
                </a:path>
              </a:pathLst>
            </a:custGeom>
            <a:solidFill>
              <a:srgbClr val="FFFFFF"/>
            </a:solidFill>
          </p:spPr>
          <p:txBody>
            <a:bodyPr wrap="square" lIns="0" tIns="0" rIns="0" bIns="0" rtlCol="0"/>
            <a:lstStyle/>
            <a:p/>
          </p:txBody>
        </p:sp>
        <p:sp>
          <p:nvSpPr>
            <p:cNvPr id="4" name="object 4" descr=""/>
            <p:cNvSpPr/>
            <p:nvPr/>
          </p:nvSpPr>
          <p:spPr>
            <a:xfrm>
              <a:off x="1615777" y="2660903"/>
              <a:ext cx="8820785" cy="2536190"/>
            </a:xfrm>
            <a:custGeom>
              <a:avLst/>
              <a:gdLst/>
              <a:ahLst/>
              <a:cxnLst/>
              <a:rect l="l" t="t" r="r" b="b"/>
              <a:pathLst>
                <a:path w="8820785" h="2536190">
                  <a:moveTo>
                    <a:pt x="0" y="2535936"/>
                  </a:moveTo>
                  <a:lnTo>
                    <a:pt x="112760" y="2535936"/>
                  </a:lnTo>
                </a:path>
                <a:path w="8820785" h="2536190">
                  <a:moveTo>
                    <a:pt x="758614" y="2535936"/>
                  </a:moveTo>
                  <a:lnTo>
                    <a:pt x="816526" y="2535936"/>
                  </a:lnTo>
                </a:path>
                <a:path w="8820785" h="2536190">
                  <a:moveTo>
                    <a:pt x="914062" y="2535936"/>
                  </a:moveTo>
                  <a:lnTo>
                    <a:pt x="975022" y="2535936"/>
                  </a:lnTo>
                </a:path>
                <a:path w="8820785" h="2536190">
                  <a:moveTo>
                    <a:pt x="1072558" y="2535936"/>
                  </a:moveTo>
                  <a:lnTo>
                    <a:pt x="1133518" y="2535936"/>
                  </a:lnTo>
                </a:path>
                <a:path w="8820785" h="2536190">
                  <a:moveTo>
                    <a:pt x="1231054" y="2535936"/>
                  </a:moveTo>
                  <a:lnTo>
                    <a:pt x="1288966" y="2535936"/>
                  </a:lnTo>
                </a:path>
                <a:path w="8820785" h="2536190">
                  <a:moveTo>
                    <a:pt x="1386502" y="2535936"/>
                  </a:moveTo>
                  <a:lnTo>
                    <a:pt x="1447462" y="2535936"/>
                  </a:lnTo>
                </a:path>
                <a:path w="8820785" h="2536190">
                  <a:moveTo>
                    <a:pt x="1544998" y="2535936"/>
                  </a:moveTo>
                  <a:lnTo>
                    <a:pt x="1605958" y="2535936"/>
                  </a:lnTo>
                </a:path>
                <a:path w="8820785" h="2536190">
                  <a:moveTo>
                    <a:pt x="1703494" y="2535936"/>
                  </a:moveTo>
                  <a:lnTo>
                    <a:pt x="1761406" y="2535936"/>
                  </a:lnTo>
                </a:path>
                <a:path w="8820785" h="2536190">
                  <a:moveTo>
                    <a:pt x="1861990" y="2535936"/>
                  </a:moveTo>
                  <a:lnTo>
                    <a:pt x="1919902" y="2535936"/>
                  </a:lnTo>
                </a:path>
                <a:path w="8820785" h="2536190">
                  <a:moveTo>
                    <a:pt x="2017438" y="2535936"/>
                  </a:moveTo>
                  <a:lnTo>
                    <a:pt x="2078398" y="2535936"/>
                  </a:lnTo>
                </a:path>
                <a:path w="8820785" h="2536190">
                  <a:moveTo>
                    <a:pt x="2175934" y="2535936"/>
                  </a:moveTo>
                  <a:lnTo>
                    <a:pt x="2233846" y="2535936"/>
                  </a:lnTo>
                </a:path>
                <a:path w="8820785" h="2536190">
                  <a:moveTo>
                    <a:pt x="2334430" y="2535936"/>
                  </a:moveTo>
                  <a:lnTo>
                    <a:pt x="2392342" y="2535936"/>
                  </a:lnTo>
                </a:path>
                <a:path w="8820785" h="2536190">
                  <a:moveTo>
                    <a:pt x="2489878" y="2535936"/>
                  </a:moveTo>
                  <a:lnTo>
                    <a:pt x="2550838" y="2535936"/>
                  </a:lnTo>
                </a:path>
                <a:path w="8820785" h="2536190">
                  <a:moveTo>
                    <a:pt x="2648374" y="2535936"/>
                  </a:moveTo>
                  <a:lnTo>
                    <a:pt x="2706286" y="2535936"/>
                  </a:lnTo>
                </a:path>
                <a:path w="8820785" h="2536190">
                  <a:moveTo>
                    <a:pt x="2806870" y="2535936"/>
                  </a:moveTo>
                  <a:lnTo>
                    <a:pt x="2864782" y="2535936"/>
                  </a:lnTo>
                </a:path>
                <a:path w="8820785" h="2536190">
                  <a:moveTo>
                    <a:pt x="2962318" y="2535936"/>
                  </a:moveTo>
                  <a:lnTo>
                    <a:pt x="3023278" y="2535936"/>
                  </a:lnTo>
                </a:path>
                <a:path w="8820785" h="2536190">
                  <a:moveTo>
                    <a:pt x="3120814" y="2535936"/>
                  </a:moveTo>
                  <a:lnTo>
                    <a:pt x="3178726" y="2535936"/>
                  </a:lnTo>
                </a:path>
                <a:path w="8820785" h="2536190">
                  <a:moveTo>
                    <a:pt x="3279310" y="2535936"/>
                  </a:moveTo>
                  <a:lnTo>
                    <a:pt x="3337222" y="2535936"/>
                  </a:lnTo>
                </a:path>
                <a:path w="8820785" h="2536190">
                  <a:moveTo>
                    <a:pt x="3434758" y="2535936"/>
                  </a:moveTo>
                  <a:lnTo>
                    <a:pt x="3495718" y="2535936"/>
                  </a:lnTo>
                </a:path>
                <a:path w="8820785" h="2536190">
                  <a:moveTo>
                    <a:pt x="3593254" y="2535936"/>
                  </a:moveTo>
                  <a:lnTo>
                    <a:pt x="3651166" y="2535936"/>
                  </a:lnTo>
                </a:path>
                <a:path w="8820785" h="2536190">
                  <a:moveTo>
                    <a:pt x="3751750" y="2535936"/>
                  </a:moveTo>
                  <a:lnTo>
                    <a:pt x="3968158" y="2535936"/>
                  </a:lnTo>
                </a:path>
                <a:path w="8820785" h="2536190">
                  <a:moveTo>
                    <a:pt x="4065694" y="2535936"/>
                  </a:moveTo>
                  <a:lnTo>
                    <a:pt x="4123606" y="2535936"/>
                  </a:lnTo>
                </a:path>
                <a:path w="8820785" h="2536190">
                  <a:moveTo>
                    <a:pt x="4224190" y="2535936"/>
                  </a:moveTo>
                  <a:lnTo>
                    <a:pt x="4282102" y="2535936"/>
                  </a:lnTo>
                </a:path>
                <a:path w="8820785" h="2536190">
                  <a:moveTo>
                    <a:pt x="4379638" y="2535936"/>
                  </a:moveTo>
                  <a:lnTo>
                    <a:pt x="4440598" y="2535936"/>
                  </a:lnTo>
                </a:path>
                <a:path w="8820785" h="2536190">
                  <a:moveTo>
                    <a:pt x="4538134" y="2535936"/>
                  </a:moveTo>
                  <a:lnTo>
                    <a:pt x="4596046" y="2535936"/>
                  </a:lnTo>
                </a:path>
                <a:path w="8820785" h="2536190">
                  <a:moveTo>
                    <a:pt x="4696630" y="2535936"/>
                  </a:moveTo>
                  <a:lnTo>
                    <a:pt x="4754542" y="2535936"/>
                  </a:lnTo>
                </a:path>
                <a:path w="8820785" h="2536190">
                  <a:moveTo>
                    <a:pt x="4852078" y="2535936"/>
                  </a:moveTo>
                  <a:lnTo>
                    <a:pt x="4913038" y="2535936"/>
                  </a:lnTo>
                </a:path>
                <a:path w="8820785" h="2536190">
                  <a:moveTo>
                    <a:pt x="5010574" y="2535936"/>
                  </a:moveTo>
                  <a:lnTo>
                    <a:pt x="5068486" y="2535936"/>
                  </a:lnTo>
                </a:path>
                <a:path w="8820785" h="2536190">
                  <a:moveTo>
                    <a:pt x="5169070" y="2535936"/>
                  </a:moveTo>
                  <a:lnTo>
                    <a:pt x="5226982" y="2535936"/>
                  </a:lnTo>
                </a:path>
                <a:path w="8820785" h="2536190">
                  <a:moveTo>
                    <a:pt x="5324518" y="2535936"/>
                  </a:moveTo>
                  <a:lnTo>
                    <a:pt x="5385478" y="2535936"/>
                  </a:lnTo>
                </a:path>
                <a:path w="8820785" h="2536190">
                  <a:moveTo>
                    <a:pt x="5483014" y="2535936"/>
                  </a:moveTo>
                  <a:lnTo>
                    <a:pt x="5540926" y="2535936"/>
                  </a:lnTo>
                </a:path>
                <a:path w="8820785" h="2536190">
                  <a:moveTo>
                    <a:pt x="5641510" y="2535936"/>
                  </a:moveTo>
                  <a:lnTo>
                    <a:pt x="5699422" y="2535936"/>
                  </a:lnTo>
                </a:path>
                <a:path w="8820785" h="2536190">
                  <a:moveTo>
                    <a:pt x="5796958" y="2535936"/>
                  </a:moveTo>
                  <a:lnTo>
                    <a:pt x="5857918" y="2535936"/>
                  </a:lnTo>
                </a:path>
                <a:path w="8820785" h="2536190">
                  <a:moveTo>
                    <a:pt x="5955454" y="2535936"/>
                  </a:moveTo>
                  <a:lnTo>
                    <a:pt x="6013366" y="2535936"/>
                  </a:lnTo>
                </a:path>
                <a:path w="8820785" h="2536190">
                  <a:moveTo>
                    <a:pt x="6113950" y="2535936"/>
                  </a:moveTo>
                  <a:lnTo>
                    <a:pt x="6171862" y="2535936"/>
                  </a:lnTo>
                </a:path>
                <a:path w="8820785" h="2536190">
                  <a:moveTo>
                    <a:pt x="6269398" y="2535936"/>
                  </a:moveTo>
                  <a:lnTo>
                    <a:pt x="6330358" y="2535936"/>
                  </a:lnTo>
                </a:path>
                <a:path w="8820785" h="2536190">
                  <a:moveTo>
                    <a:pt x="6427894" y="2535936"/>
                  </a:moveTo>
                  <a:lnTo>
                    <a:pt x="6485806" y="2535936"/>
                  </a:lnTo>
                </a:path>
                <a:path w="8820785" h="2536190">
                  <a:moveTo>
                    <a:pt x="6586390" y="2535936"/>
                  </a:moveTo>
                  <a:lnTo>
                    <a:pt x="6644302" y="2535936"/>
                  </a:lnTo>
                </a:path>
                <a:path w="8820785" h="2536190">
                  <a:moveTo>
                    <a:pt x="6741838" y="2535936"/>
                  </a:moveTo>
                  <a:lnTo>
                    <a:pt x="6802798" y="2535936"/>
                  </a:lnTo>
                </a:path>
                <a:path w="8820785" h="2536190">
                  <a:moveTo>
                    <a:pt x="6900334" y="2535936"/>
                  </a:moveTo>
                  <a:lnTo>
                    <a:pt x="6958246" y="2535936"/>
                  </a:lnTo>
                </a:path>
                <a:path w="8820785" h="2536190">
                  <a:moveTo>
                    <a:pt x="7058830" y="2535936"/>
                  </a:moveTo>
                  <a:lnTo>
                    <a:pt x="7116742" y="2535936"/>
                  </a:lnTo>
                </a:path>
                <a:path w="8820785" h="2536190">
                  <a:moveTo>
                    <a:pt x="7214278" y="2535936"/>
                  </a:moveTo>
                  <a:lnTo>
                    <a:pt x="7275238" y="2535936"/>
                  </a:lnTo>
                </a:path>
                <a:path w="8820785" h="2536190">
                  <a:moveTo>
                    <a:pt x="7372774" y="2535936"/>
                  </a:moveTo>
                  <a:lnTo>
                    <a:pt x="7430686" y="2535936"/>
                  </a:lnTo>
                </a:path>
                <a:path w="8820785" h="2536190">
                  <a:moveTo>
                    <a:pt x="7531270" y="2535936"/>
                  </a:moveTo>
                  <a:lnTo>
                    <a:pt x="7589182" y="2535936"/>
                  </a:lnTo>
                </a:path>
                <a:path w="8820785" h="2536190">
                  <a:moveTo>
                    <a:pt x="7686718" y="2535936"/>
                  </a:moveTo>
                  <a:lnTo>
                    <a:pt x="7747678" y="2535936"/>
                  </a:lnTo>
                </a:path>
                <a:path w="8820785" h="2536190">
                  <a:moveTo>
                    <a:pt x="7845214" y="2535936"/>
                  </a:moveTo>
                  <a:lnTo>
                    <a:pt x="7906174" y="2535936"/>
                  </a:lnTo>
                </a:path>
                <a:path w="8820785" h="2536190">
                  <a:moveTo>
                    <a:pt x="8003710" y="2535936"/>
                  </a:moveTo>
                  <a:lnTo>
                    <a:pt x="8061622" y="2535936"/>
                  </a:lnTo>
                </a:path>
                <a:path w="8820785" h="2536190">
                  <a:moveTo>
                    <a:pt x="8159158" y="2535936"/>
                  </a:moveTo>
                  <a:lnTo>
                    <a:pt x="8220118" y="2535936"/>
                  </a:lnTo>
                </a:path>
                <a:path w="8820785" h="2536190">
                  <a:moveTo>
                    <a:pt x="8317654" y="2535936"/>
                  </a:moveTo>
                  <a:lnTo>
                    <a:pt x="8378614" y="2535936"/>
                  </a:lnTo>
                </a:path>
                <a:path w="8820785" h="2536190">
                  <a:moveTo>
                    <a:pt x="8476150" y="2535936"/>
                  </a:moveTo>
                  <a:lnTo>
                    <a:pt x="8534062" y="2535936"/>
                  </a:lnTo>
                </a:path>
                <a:path w="8820785" h="2536190">
                  <a:moveTo>
                    <a:pt x="8634646" y="2535936"/>
                  </a:moveTo>
                  <a:lnTo>
                    <a:pt x="8692558" y="2535936"/>
                  </a:lnTo>
                </a:path>
                <a:path w="8820785" h="2536190">
                  <a:moveTo>
                    <a:pt x="8790094" y="2535936"/>
                  </a:moveTo>
                  <a:lnTo>
                    <a:pt x="8820197" y="2535936"/>
                  </a:lnTo>
                </a:path>
                <a:path w="8820785" h="2536190">
                  <a:moveTo>
                    <a:pt x="0" y="1901952"/>
                  </a:moveTo>
                  <a:lnTo>
                    <a:pt x="1605958" y="1901952"/>
                  </a:lnTo>
                </a:path>
                <a:path w="8820785" h="2536190">
                  <a:moveTo>
                    <a:pt x="1703494" y="1901952"/>
                  </a:moveTo>
                  <a:lnTo>
                    <a:pt x="1761406" y="1901952"/>
                  </a:lnTo>
                </a:path>
                <a:path w="8820785" h="2536190">
                  <a:moveTo>
                    <a:pt x="1861990" y="1901952"/>
                  </a:moveTo>
                  <a:lnTo>
                    <a:pt x="2078398" y="1901952"/>
                  </a:lnTo>
                </a:path>
                <a:path w="8820785" h="2536190">
                  <a:moveTo>
                    <a:pt x="2175934" y="1901952"/>
                  </a:moveTo>
                  <a:lnTo>
                    <a:pt x="2392342" y="1901952"/>
                  </a:lnTo>
                </a:path>
                <a:path w="8820785" h="2536190">
                  <a:moveTo>
                    <a:pt x="2489878" y="1901952"/>
                  </a:moveTo>
                  <a:lnTo>
                    <a:pt x="2550838" y="1901952"/>
                  </a:lnTo>
                </a:path>
                <a:path w="8820785" h="2536190">
                  <a:moveTo>
                    <a:pt x="2648374" y="1901952"/>
                  </a:moveTo>
                  <a:lnTo>
                    <a:pt x="2706286" y="1901952"/>
                  </a:lnTo>
                </a:path>
                <a:path w="8820785" h="2536190">
                  <a:moveTo>
                    <a:pt x="2806870" y="1901952"/>
                  </a:moveTo>
                  <a:lnTo>
                    <a:pt x="2864782" y="1901952"/>
                  </a:lnTo>
                </a:path>
                <a:path w="8820785" h="2536190">
                  <a:moveTo>
                    <a:pt x="2962318" y="1901952"/>
                  </a:moveTo>
                  <a:lnTo>
                    <a:pt x="3023278" y="1901952"/>
                  </a:lnTo>
                </a:path>
                <a:path w="8820785" h="2536190">
                  <a:moveTo>
                    <a:pt x="3120814" y="1901952"/>
                  </a:moveTo>
                  <a:lnTo>
                    <a:pt x="3178726" y="1901952"/>
                  </a:lnTo>
                </a:path>
                <a:path w="8820785" h="2536190">
                  <a:moveTo>
                    <a:pt x="3279310" y="1901952"/>
                  </a:moveTo>
                  <a:lnTo>
                    <a:pt x="3337222" y="1901952"/>
                  </a:lnTo>
                </a:path>
                <a:path w="8820785" h="2536190">
                  <a:moveTo>
                    <a:pt x="3434758" y="1901952"/>
                  </a:moveTo>
                  <a:lnTo>
                    <a:pt x="3495718" y="1901952"/>
                  </a:lnTo>
                </a:path>
                <a:path w="8820785" h="2536190">
                  <a:moveTo>
                    <a:pt x="3593254" y="1901952"/>
                  </a:moveTo>
                  <a:lnTo>
                    <a:pt x="3651166" y="1901952"/>
                  </a:lnTo>
                </a:path>
                <a:path w="8820785" h="2536190">
                  <a:moveTo>
                    <a:pt x="3751750" y="1901952"/>
                  </a:moveTo>
                  <a:lnTo>
                    <a:pt x="3809662" y="1901952"/>
                  </a:lnTo>
                </a:path>
                <a:path w="8820785" h="2536190">
                  <a:moveTo>
                    <a:pt x="3907198" y="1901952"/>
                  </a:moveTo>
                  <a:lnTo>
                    <a:pt x="3968158" y="1901952"/>
                  </a:lnTo>
                </a:path>
                <a:path w="8820785" h="2536190">
                  <a:moveTo>
                    <a:pt x="4065694" y="1901952"/>
                  </a:moveTo>
                  <a:lnTo>
                    <a:pt x="4123606" y="1901952"/>
                  </a:lnTo>
                </a:path>
                <a:path w="8820785" h="2536190">
                  <a:moveTo>
                    <a:pt x="4224190" y="1901952"/>
                  </a:moveTo>
                  <a:lnTo>
                    <a:pt x="4282102" y="1901952"/>
                  </a:lnTo>
                </a:path>
                <a:path w="8820785" h="2536190">
                  <a:moveTo>
                    <a:pt x="4379638" y="1901952"/>
                  </a:moveTo>
                  <a:lnTo>
                    <a:pt x="4440598" y="1901952"/>
                  </a:lnTo>
                </a:path>
                <a:path w="8820785" h="2536190">
                  <a:moveTo>
                    <a:pt x="4538134" y="1901952"/>
                  </a:moveTo>
                  <a:lnTo>
                    <a:pt x="4596046" y="1901952"/>
                  </a:lnTo>
                </a:path>
                <a:path w="8820785" h="2536190">
                  <a:moveTo>
                    <a:pt x="4696630" y="1901952"/>
                  </a:moveTo>
                  <a:lnTo>
                    <a:pt x="4754542" y="1901952"/>
                  </a:lnTo>
                </a:path>
                <a:path w="8820785" h="2536190">
                  <a:moveTo>
                    <a:pt x="4852078" y="1901952"/>
                  </a:moveTo>
                  <a:lnTo>
                    <a:pt x="4913038" y="1901952"/>
                  </a:lnTo>
                </a:path>
                <a:path w="8820785" h="2536190">
                  <a:moveTo>
                    <a:pt x="5010574" y="1901952"/>
                  </a:moveTo>
                  <a:lnTo>
                    <a:pt x="5068486" y="1901952"/>
                  </a:lnTo>
                </a:path>
                <a:path w="8820785" h="2536190">
                  <a:moveTo>
                    <a:pt x="5169070" y="1901952"/>
                  </a:moveTo>
                  <a:lnTo>
                    <a:pt x="5226982" y="1901952"/>
                  </a:lnTo>
                </a:path>
                <a:path w="8820785" h="2536190">
                  <a:moveTo>
                    <a:pt x="5324518" y="1901952"/>
                  </a:moveTo>
                  <a:lnTo>
                    <a:pt x="5385478" y="1901952"/>
                  </a:lnTo>
                </a:path>
                <a:path w="8820785" h="2536190">
                  <a:moveTo>
                    <a:pt x="5483014" y="1901952"/>
                  </a:moveTo>
                  <a:lnTo>
                    <a:pt x="5540926" y="1901952"/>
                  </a:lnTo>
                </a:path>
                <a:path w="8820785" h="2536190">
                  <a:moveTo>
                    <a:pt x="5641510" y="1901952"/>
                  </a:moveTo>
                  <a:lnTo>
                    <a:pt x="5699422" y="1901952"/>
                  </a:lnTo>
                </a:path>
                <a:path w="8820785" h="2536190">
                  <a:moveTo>
                    <a:pt x="5796958" y="1901952"/>
                  </a:moveTo>
                  <a:lnTo>
                    <a:pt x="5857918" y="1901952"/>
                  </a:lnTo>
                </a:path>
                <a:path w="8820785" h="2536190">
                  <a:moveTo>
                    <a:pt x="5955454" y="1901952"/>
                  </a:moveTo>
                  <a:lnTo>
                    <a:pt x="6013366" y="1901952"/>
                  </a:lnTo>
                </a:path>
                <a:path w="8820785" h="2536190">
                  <a:moveTo>
                    <a:pt x="6113950" y="1901952"/>
                  </a:moveTo>
                  <a:lnTo>
                    <a:pt x="6171862" y="1901952"/>
                  </a:lnTo>
                </a:path>
                <a:path w="8820785" h="2536190">
                  <a:moveTo>
                    <a:pt x="6269398" y="1901952"/>
                  </a:moveTo>
                  <a:lnTo>
                    <a:pt x="6330358" y="1901952"/>
                  </a:lnTo>
                </a:path>
                <a:path w="8820785" h="2536190">
                  <a:moveTo>
                    <a:pt x="6427894" y="1901952"/>
                  </a:moveTo>
                  <a:lnTo>
                    <a:pt x="6485806" y="1901952"/>
                  </a:lnTo>
                </a:path>
                <a:path w="8820785" h="2536190">
                  <a:moveTo>
                    <a:pt x="6586390" y="1901952"/>
                  </a:moveTo>
                  <a:lnTo>
                    <a:pt x="6644302" y="1901952"/>
                  </a:lnTo>
                </a:path>
                <a:path w="8820785" h="2536190">
                  <a:moveTo>
                    <a:pt x="6741838" y="1901952"/>
                  </a:moveTo>
                  <a:lnTo>
                    <a:pt x="6802798" y="1901952"/>
                  </a:lnTo>
                </a:path>
                <a:path w="8820785" h="2536190">
                  <a:moveTo>
                    <a:pt x="6900334" y="1901952"/>
                  </a:moveTo>
                  <a:lnTo>
                    <a:pt x="6958246" y="1901952"/>
                  </a:lnTo>
                </a:path>
                <a:path w="8820785" h="2536190">
                  <a:moveTo>
                    <a:pt x="7058830" y="1901952"/>
                  </a:moveTo>
                  <a:lnTo>
                    <a:pt x="7116742" y="1901952"/>
                  </a:lnTo>
                </a:path>
                <a:path w="8820785" h="2536190">
                  <a:moveTo>
                    <a:pt x="7214278" y="1901952"/>
                  </a:moveTo>
                  <a:lnTo>
                    <a:pt x="7275238" y="1901952"/>
                  </a:lnTo>
                </a:path>
                <a:path w="8820785" h="2536190">
                  <a:moveTo>
                    <a:pt x="7372774" y="1901952"/>
                  </a:moveTo>
                  <a:lnTo>
                    <a:pt x="7430686" y="1901952"/>
                  </a:lnTo>
                </a:path>
                <a:path w="8820785" h="2536190">
                  <a:moveTo>
                    <a:pt x="7531270" y="1901952"/>
                  </a:moveTo>
                  <a:lnTo>
                    <a:pt x="7589182" y="1901952"/>
                  </a:lnTo>
                </a:path>
                <a:path w="8820785" h="2536190">
                  <a:moveTo>
                    <a:pt x="7686718" y="1901952"/>
                  </a:moveTo>
                  <a:lnTo>
                    <a:pt x="7747678" y="1901952"/>
                  </a:lnTo>
                </a:path>
                <a:path w="8820785" h="2536190">
                  <a:moveTo>
                    <a:pt x="7845214" y="1901952"/>
                  </a:moveTo>
                  <a:lnTo>
                    <a:pt x="7906174" y="1901952"/>
                  </a:lnTo>
                </a:path>
                <a:path w="8820785" h="2536190">
                  <a:moveTo>
                    <a:pt x="8003710" y="1901952"/>
                  </a:moveTo>
                  <a:lnTo>
                    <a:pt x="8061622" y="1901952"/>
                  </a:lnTo>
                </a:path>
                <a:path w="8820785" h="2536190">
                  <a:moveTo>
                    <a:pt x="8159158" y="1901952"/>
                  </a:moveTo>
                  <a:lnTo>
                    <a:pt x="8220118" y="1901952"/>
                  </a:lnTo>
                </a:path>
                <a:path w="8820785" h="2536190">
                  <a:moveTo>
                    <a:pt x="8317654" y="1901952"/>
                  </a:moveTo>
                  <a:lnTo>
                    <a:pt x="8378614" y="1901952"/>
                  </a:lnTo>
                </a:path>
                <a:path w="8820785" h="2536190">
                  <a:moveTo>
                    <a:pt x="8476150" y="1901952"/>
                  </a:moveTo>
                  <a:lnTo>
                    <a:pt x="8534062" y="1901952"/>
                  </a:lnTo>
                </a:path>
                <a:path w="8820785" h="2536190">
                  <a:moveTo>
                    <a:pt x="8634646" y="1901952"/>
                  </a:moveTo>
                  <a:lnTo>
                    <a:pt x="8692558" y="1901952"/>
                  </a:lnTo>
                </a:path>
                <a:path w="8820785" h="2536190">
                  <a:moveTo>
                    <a:pt x="8790094" y="1901952"/>
                  </a:moveTo>
                  <a:lnTo>
                    <a:pt x="8820197" y="1901952"/>
                  </a:lnTo>
                </a:path>
                <a:path w="8820785" h="2536190">
                  <a:moveTo>
                    <a:pt x="0" y="1267968"/>
                  </a:moveTo>
                  <a:lnTo>
                    <a:pt x="1782814" y="1267968"/>
                  </a:lnTo>
                </a:path>
                <a:path w="8820785" h="2536190">
                  <a:moveTo>
                    <a:pt x="2642858" y="1267968"/>
                  </a:moveTo>
                  <a:lnTo>
                    <a:pt x="3337222" y="1267968"/>
                  </a:lnTo>
                </a:path>
                <a:path w="8820785" h="2536190">
                  <a:moveTo>
                    <a:pt x="3434758" y="1267968"/>
                  </a:moveTo>
                  <a:lnTo>
                    <a:pt x="3495718" y="1267968"/>
                  </a:lnTo>
                </a:path>
                <a:path w="8820785" h="2536190">
                  <a:moveTo>
                    <a:pt x="3593254" y="1267968"/>
                  </a:moveTo>
                  <a:lnTo>
                    <a:pt x="3651166" y="1267968"/>
                  </a:lnTo>
                </a:path>
                <a:path w="8820785" h="2536190">
                  <a:moveTo>
                    <a:pt x="3751750" y="1267968"/>
                  </a:moveTo>
                  <a:lnTo>
                    <a:pt x="3809662" y="1267968"/>
                  </a:lnTo>
                </a:path>
                <a:path w="8820785" h="2536190">
                  <a:moveTo>
                    <a:pt x="3907198" y="1267968"/>
                  </a:moveTo>
                  <a:lnTo>
                    <a:pt x="3968158" y="1267968"/>
                  </a:lnTo>
                </a:path>
                <a:path w="8820785" h="2536190">
                  <a:moveTo>
                    <a:pt x="4065694" y="1267968"/>
                  </a:moveTo>
                  <a:lnTo>
                    <a:pt x="4123606" y="1267968"/>
                  </a:lnTo>
                </a:path>
                <a:path w="8820785" h="2536190">
                  <a:moveTo>
                    <a:pt x="4224190" y="1267968"/>
                  </a:moveTo>
                  <a:lnTo>
                    <a:pt x="4282102" y="1267968"/>
                  </a:lnTo>
                </a:path>
                <a:path w="8820785" h="2536190">
                  <a:moveTo>
                    <a:pt x="4379638" y="1267968"/>
                  </a:moveTo>
                  <a:lnTo>
                    <a:pt x="4440598" y="1267968"/>
                  </a:lnTo>
                </a:path>
                <a:path w="8820785" h="2536190">
                  <a:moveTo>
                    <a:pt x="4538134" y="1267968"/>
                  </a:moveTo>
                  <a:lnTo>
                    <a:pt x="4754542" y="1267968"/>
                  </a:lnTo>
                </a:path>
                <a:path w="8820785" h="2536190">
                  <a:moveTo>
                    <a:pt x="4852078" y="1267968"/>
                  </a:moveTo>
                  <a:lnTo>
                    <a:pt x="4913038" y="1267968"/>
                  </a:lnTo>
                </a:path>
                <a:path w="8820785" h="2536190">
                  <a:moveTo>
                    <a:pt x="5010574" y="1267968"/>
                  </a:moveTo>
                  <a:lnTo>
                    <a:pt x="5068486" y="1267968"/>
                  </a:lnTo>
                </a:path>
                <a:path w="8820785" h="2536190">
                  <a:moveTo>
                    <a:pt x="5169070" y="1267968"/>
                  </a:moveTo>
                  <a:lnTo>
                    <a:pt x="5226982" y="1267968"/>
                  </a:lnTo>
                </a:path>
                <a:path w="8820785" h="2536190">
                  <a:moveTo>
                    <a:pt x="5324518" y="1267968"/>
                  </a:moveTo>
                  <a:lnTo>
                    <a:pt x="5385478" y="1267968"/>
                  </a:lnTo>
                </a:path>
                <a:path w="8820785" h="2536190">
                  <a:moveTo>
                    <a:pt x="5483014" y="1267968"/>
                  </a:moveTo>
                  <a:lnTo>
                    <a:pt x="5540926" y="1267968"/>
                  </a:lnTo>
                </a:path>
                <a:path w="8820785" h="2536190">
                  <a:moveTo>
                    <a:pt x="5641510" y="1267968"/>
                  </a:moveTo>
                  <a:lnTo>
                    <a:pt x="5699422" y="1267968"/>
                  </a:lnTo>
                </a:path>
                <a:path w="8820785" h="2536190">
                  <a:moveTo>
                    <a:pt x="5796958" y="1267968"/>
                  </a:moveTo>
                  <a:lnTo>
                    <a:pt x="5857918" y="1267968"/>
                  </a:lnTo>
                </a:path>
                <a:path w="8820785" h="2536190">
                  <a:moveTo>
                    <a:pt x="5955454" y="1267968"/>
                  </a:moveTo>
                  <a:lnTo>
                    <a:pt x="6013366" y="1267968"/>
                  </a:lnTo>
                </a:path>
                <a:path w="8820785" h="2536190">
                  <a:moveTo>
                    <a:pt x="6113950" y="1267968"/>
                  </a:moveTo>
                  <a:lnTo>
                    <a:pt x="6171862" y="1267968"/>
                  </a:lnTo>
                </a:path>
                <a:path w="8820785" h="2536190">
                  <a:moveTo>
                    <a:pt x="6269398" y="1267968"/>
                  </a:moveTo>
                  <a:lnTo>
                    <a:pt x="6330358" y="1267968"/>
                  </a:lnTo>
                </a:path>
                <a:path w="8820785" h="2536190">
                  <a:moveTo>
                    <a:pt x="6427894" y="1267968"/>
                  </a:moveTo>
                  <a:lnTo>
                    <a:pt x="6485806" y="1267968"/>
                  </a:lnTo>
                </a:path>
                <a:path w="8820785" h="2536190">
                  <a:moveTo>
                    <a:pt x="6586390" y="1267968"/>
                  </a:moveTo>
                  <a:lnTo>
                    <a:pt x="6644302" y="1267968"/>
                  </a:lnTo>
                </a:path>
                <a:path w="8820785" h="2536190">
                  <a:moveTo>
                    <a:pt x="6741838" y="1267968"/>
                  </a:moveTo>
                  <a:lnTo>
                    <a:pt x="6802798" y="1267968"/>
                  </a:lnTo>
                </a:path>
                <a:path w="8820785" h="2536190">
                  <a:moveTo>
                    <a:pt x="6900334" y="1267968"/>
                  </a:moveTo>
                  <a:lnTo>
                    <a:pt x="6958246" y="1267968"/>
                  </a:lnTo>
                </a:path>
                <a:path w="8820785" h="2536190">
                  <a:moveTo>
                    <a:pt x="7058830" y="1267968"/>
                  </a:moveTo>
                  <a:lnTo>
                    <a:pt x="7116742" y="1267968"/>
                  </a:lnTo>
                </a:path>
                <a:path w="8820785" h="2536190">
                  <a:moveTo>
                    <a:pt x="7214278" y="1267968"/>
                  </a:moveTo>
                  <a:lnTo>
                    <a:pt x="7275238" y="1267968"/>
                  </a:lnTo>
                </a:path>
                <a:path w="8820785" h="2536190">
                  <a:moveTo>
                    <a:pt x="7372774" y="1267968"/>
                  </a:moveTo>
                  <a:lnTo>
                    <a:pt x="7430686" y="1267968"/>
                  </a:lnTo>
                </a:path>
                <a:path w="8820785" h="2536190">
                  <a:moveTo>
                    <a:pt x="7531270" y="1267968"/>
                  </a:moveTo>
                  <a:lnTo>
                    <a:pt x="7589182" y="1267968"/>
                  </a:lnTo>
                </a:path>
                <a:path w="8820785" h="2536190">
                  <a:moveTo>
                    <a:pt x="7686718" y="1267968"/>
                  </a:moveTo>
                  <a:lnTo>
                    <a:pt x="7747678" y="1267968"/>
                  </a:lnTo>
                </a:path>
                <a:path w="8820785" h="2536190">
                  <a:moveTo>
                    <a:pt x="7845214" y="1267968"/>
                  </a:moveTo>
                  <a:lnTo>
                    <a:pt x="7906174" y="1267968"/>
                  </a:lnTo>
                </a:path>
                <a:path w="8820785" h="2536190">
                  <a:moveTo>
                    <a:pt x="8003710" y="1267968"/>
                  </a:moveTo>
                  <a:lnTo>
                    <a:pt x="8061622" y="1267968"/>
                  </a:lnTo>
                </a:path>
                <a:path w="8820785" h="2536190">
                  <a:moveTo>
                    <a:pt x="8159158" y="1267968"/>
                  </a:moveTo>
                  <a:lnTo>
                    <a:pt x="8220118" y="1267968"/>
                  </a:lnTo>
                </a:path>
                <a:path w="8820785" h="2536190">
                  <a:moveTo>
                    <a:pt x="8317654" y="1267968"/>
                  </a:moveTo>
                  <a:lnTo>
                    <a:pt x="8378614" y="1267968"/>
                  </a:lnTo>
                </a:path>
                <a:path w="8820785" h="2536190">
                  <a:moveTo>
                    <a:pt x="8476150" y="1267968"/>
                  </a:moveTo>
                  <a:lnTo>
                    <a:pt x="8534062" y="1267968"/>
                  </a:lnTo>
                </a:path>
                <a:path w="8820785" h="2536190">
                  <a:moveTo>
                    <a:pt x="8634646" y="1267968"/>
                  </a:moveTo>
                  <a:lnTo>
                    <a:pt x="8692558" y="1267968"/>
                  </a:lnTo>
                </a:path>
                <a:path w="8820785" h="2536190">
                  <a:moveTo>
                    <a:pt x="8790094" y="1267968"/>
                  </a:moveTo>
                  <a:lnTo>
                    <a:pt x="8820197" y="1267968"/>
                  </a:lnTo>
                </a:path>
                <a:path w="8820785" h="2536190">
                  <a:moveTo>
                    <a:pt x="0" y="633984"/>
                  </a:moveTo>
                  <a:lnTo>
                    <a:pt x="400321" y="633984"/>
                  </a:lnTo>
                </a:path>
                <a:path w="8820785" h="2536190">
                  <a:moveTo>
                    <a:pt x="1389912" y="633984"/>
                  </a:moveTo>
                  <a:lnTo>
                    <a:pt x="2563346" y="633984"/>
                  </a:lnTo>
                </a:path>
                <a:path w="8820785" h="2536190">
                  <a:moveTo>
                    <a:pt x="3423387" y="633984"/>
                  </a:moveTo>
                  <a:lnTo>
                    <a:pt x="4440598" y="633984"/>
                  </a:lnTo>
                </a:path>
                <a:path w="8820785" h="2536190">
                  <a:moveTo>
                    <a:pt x="4538134" y="633984"/>
                  </a:moveTo>
                  <a:lnTo>
                    <a:pt x="4596046" y="633984"/>
                  </a:lnTo>
                </a:path>
                <a:path w="8820785" h="2536190">
                  <a:moveTo>
                    <a:pt x="4696630" y="633984"/>
                  </a:moveTo>
                  <a:lnTo>
                    <a:pt x="4754542" y="633984"/>
                  </a:lnTo>
                </a:path>
                <a:path w="8820785" h="2536190">
                  <a:moveTo>
                    <a:pt x="4852078" y="633984"/>
                  </a:moveTo>
                  <a:lnTo>
                    <a:pt x="4913038" y="633984"/>
                  </a:lnTo>
                </a:path>
                <a:path w="8820785" h="2536190">
                  <a:moveTo>
                    <a:pt x="5010574" y="633984"/>
                  </a:moveTo>
                  <a:lnTo>
                    <a:pt x="5226982" y="633984"/>
                  </a:lnTo>
                </a:path>
                <a:path w="8820785" h="2536190">
                  <a:moveTo>
                    <a:pt x="5324518" y="633984"/>
                  </a:moveTo>
                  <a:lnTo>
                    <a:pt x="5385478" y="633984"/>
                  </a:lnTo>
                </a:path>
                <a:path w="8820785" h="2536190">
                  <a:moveTo>
                    <a:pt x="5483014" y="633984"/>
                  </a:moveTo>
                  <a:lnTo>
                    <a:pt x="5540926" y="633984"/>
                  </a:lnTo>
                </a:path>
                <a:path w="8820785" h="2536190">
                  <a:moveTo>
                    <a:pt x="5641510" y="633984"/>
                  </a:moveTo>
                  <a:lnTo>
                    <a:pt x="5699422" y="633984"/>
                  </a:lnTo>
                </a:path>
                <a:path w="8820785" h="2536190">
                  <a:moveTo>
                    <a:pt x="5796958" y="633984"/>
                  </a:moveTo>
                  <a:lnTo>
                    <a:pt x="5857918" y="633984"/>
                  </a:lnTo>
                </a:path>
                <a:path w="8820785" h="2536190">
                  <a:moveTo>
                    <a:pt x="5955454" y="633984"/>
                  </a:moveTo>
                  <a:lnTo>
                    <a:pt x="6013366" y="633984"/>
                  </a:lnTo>
                </a:path>
                <a:path w="8820785" h="2536190">
                  <a:moveTo>
                    <a:pt x="6113950" y="633984"/>
                  </a:moveTo>
                  <a:lnTo>
                    <a:pt x="6171862" y="633984"/>
                  </a:lnTo>
                </a:path>
                <a:path w="8820785" h="2536190">
                  <a:moveTo>
                    <a:pt x="6269398" y="633984"/>
                  </a:moveTo>
                  <a:lnTo>
                    <a:pt x="6330358" y="633984"/>
                  </a:lnTo>
                </a:path>
                <a:path w="8820785" h="2536190">
                  <a:moveTo>
                    <a:pt x="6427894" y="633984"/>
                  </a:moveTo>
                  <a:lnTo>
                    <a:pt x="6485806" y="633984"/>
                  </a:lnTo>
                </a:path>
                <a:path w="8820785" h="2536190">
                  <a:moveTo>
                    <a:pt x="6586390" y="633984"/>
                  </a:moveTo>
                  <a:lnTo>
                    <a:pt x="6644302" y="633984"/>
                  </a:lnTo>
                </a:path>
                <a:path w="8820785" h="2536190">
                  <a:moveTo>
                    <a:pt x="6741838" y="633984"/>
                  </a:moveTo>
                  <a:lnTo>
                    <a:pt x="6802798" y="633984"/>
                  </a:lnTo>
                </a:path>
                <a:path w="8820785" h="2536190">
                  <a:moveTo>
                    <a:pt x="6900334" y="633984"/>
                  </a:moveTo>
                  <a:lnTo>
                    <a:pt x="6958246" y="633984"/>
                  </a:lnTo>
                </a:path>
                <a:path w="8820785" h="2536190">
                  <a:moveTo>
                    <a:pt x="7058830" y="633984"/>
                  </a:moveTo>
                  <a:lnTo>
                    <a:pt x="7116742" y="633984"/>
                  </a:lnTo>
                </a:path>
                <a:path w="8820785" h="2536190">
                  <a:moveTo>
                    <a:pt x="7214278" y="633984"/>
                  </a:moveTo>
                  <a:lnTo>
                    <a:pt x="7275238" y="633984"/>
                  </a:lnTo>
                </a:path>
                <a:path w="8820785" h="2536190">
                  <a:moveTo>
                    <a:pt x="7372774" y="633984"/>
                  </a:moveTo>
                  <a:lnTo>
                    <a:pt x="7430686" y="633984"/>
                  </a:lnTo>
                </a:path>
                <a:path w="8820785" h="2536190">
                  <a:moveTo>
                    <a:pt x="7531270" y="633984"/>
                  </a:moveTo>
                  <a:lnTo>
                    <a:pt x="7589182" y="633984"/>
                  </a:lnTo>
                </a:path>
                <a:path w="8820785" h="2536190">
                  <a:moveTo>
                    <a:pt x="7686718" y="633984"/>
                  </a:moveTo>
                  <a:lnTo>
                    <a:pt x="7747678" y="633984"/>
                  </a:lnTo>
                </a:path>
                <a:path w="8820785" h="2536190">
                  <a:moveTo>
                    <a:pt x="7845214" y="633984"/>
                  </a:moveTo>
                  <a:lnTo>
                    <a:pt x="7906174" y="633984"/>
                  </a:lnTo>
                </a:path>
                <a:path w="8820785" h="2536190">
                  <a:moveTo>
                    <a:pt x="8003710" y="633984"/>
                  </a:moveTo>
                  <a:lnTo>
                    <a:pt x="8378614" y="633984"/>
                  </a:lnTo>
                </a:path>
                <a:path w="8820785" h="2536190">
                  <a:moveTo>
                    <a:pt x="8476150" y="633984"/>
                  </a:moveTo>
                  <a:lnTo>
                    <a:pt x="8534062" y="633984"/>
                  </a:lnTo>
                </a:path>
                <a:path w="8820785" h="2536190">
                  <a:moveTo>
                    <a:pt x="8634646" y="633984"/>
                  </a:moveTo>
                  <a:lnTo>
                    <a:pt x="8692558" y="633984"/>
                  </a:lnTo>
                </a:path>
                <a:path w="8820785" h="2536190">
                  <a:moveTo>
                    <a:pt x="8790094" y="633984"/>
                  </a:moveTo>
                  <a:lnTo>
                    <a:pt x="8820197" y="633984"/>
                  </a:lnTo>
                </a:path>
                <a:path w="8820785" h="2536190">
                  <a:moveTo>
                    <a:pt x="0" y="0"/>
                  </a:moveTo>
                  <a:lnTo>
                    <a:pt x="400321" y="0"/>
                  </a:lnTo>
                </a:path>
                <a:path w="8820785" h="2536190">
                  <a:moveTo>
                    <a:pt x="1389912" y="0"/>
                  </a:moveTo>
                  <a:lnTo>
                    <a:pt x="6485806" y="0"/>
                  </a:lnTo>
                </a:path>
                <a:path w="8820785" h="2536190">
                  <a:moveTo>
                    <a:pt x="6586390" y="0"/>
                  </a:moveTo>
                  <a:lnTo>
                    <a:pt x="6958246" y="0"/>
                  </a:lnTo>
                </a:path>
                <a:path w="8820785" h="2536190">
                  <a:moveTo>
                    <a:pt x="7058830" y="0"/>
                  </a:moveTo>
                  <a:lnTo>
                    <a:pt x="7116742" y="0"/>
                  </a:lnTo>
                </a:path>
                <a:path w="8820785" h="2536190">
                  <a:moveTo>
                    <a:pt x="7214278" y="0"/>
                  </a:moveTo>
                  <a:lnTo>
                    <a:pt x="7275238" y="0"/>
                  </a:lnTo>
                </a:path>
                <a:path w="8820785" h="2536190">
                  <a:moveTo>
                    <a:pt x="7372774" y="0"/>
                  </a:moveTo>
                  <a:lnTo>
                    <a:pt x="7430686" y="0"/>
                  </a:lnTo>
                </a:path>
                <a:path w="8820785" h="2536190">
                  <a:moveTo>
                    <a:pt x="7531270" y="0"/>
                  </a:moveTo>
                  <a:lnTo>
                    <a:pt x="7589182" y="0"/>
                  </a:lnTo>
                </a:path>
                <a:path w="8820785" h="2536190">
                  <a:moveTo>
                    <a:pt x="7686718" y="0"/>
                  </a:moveTo>
                  <a:lnTo>
                    <a:pt x="7747678" y="0"/>
                  </a:lnTo>
                </a:path>
                <a:path w="8820785" h="2536190">
                  <a:moveTo>
                    <a:pt x="7845214" y="0"/>
                  </a:moveTo>
                  <a:lnTo>
                    <a:pt x="7906174" y="0"/>
                  </a:lnTo>
                </a:path>
                <a:path w="8820785" h="2536190">
                  <a:moveTo>
                    <a:pt x="8003710" y="0"/>
                  </a:moveTo>
                  <a:lnTo>
                    <a:pt x="8061622" y="0"/>
                  </a:lnTo>
                </a:path>
                <a:path w="8820785" h="2536190">
                  <a:moveTo>
                    <a:pt x="8159158" y="0"/>
                  </a:moveTo>
                  <a:lnTo>
                    <a:pt x="8220118" y="0"/>
                  </a:lnTo>
                </a:path>
                <a:path w="8820785" h="2536190">
                  <a:moveTo>
                    <a:pt x="8317654" y="0"/>
                  </a:moveTo>
                  <a:lnTo>
                    <a:pt x="8378614" y="0"/>
                  </a:lnTo>
                </a:path>
                <a:path w="8820785" h="2536190">
                  <a:moveTo>
                    <a:pt x="8476150" y="0"/>
                  </a:moveTo>
                  <a:lnTo>
                    <a:pt x="8692558" y="0"/>
                  </a:lnTo>
                </a:path>
                <a:path w="8820785" h="2536190">
                  <a:moveTo>
                    <a:pt x="8790094" y="0"/>
                  </a:moveTo>
                  <a:lnTo>
                    <a:pt x="8820197" y="0"/>
                  </a:lnTo>
                </a:path>
              </a:pathLst>
            </a:custGeom>
            <a:ln w="9525">
              <a:solidFill>
                <a:srgbClr val="868686"/>
              </a:solidFill>
            </a:ln>
          </p:spPr>
          <p:txBody>
            <a:bodyPr wrap="square" lIns="0" tIns="0" rIns="0" bIns="0" rtlCol="0"/>
            <a:lstStyle/>
            <a:p/>
          </p:txBody>
        </p:sp>
        <p:sp>
          <p:nvSpPr>
            <p:cNvPr id="5" name="object 5" descr=""/>
            <p:cNvSpPr/>
            <p:nvPr/>
          </p:nvSpPr>
          <p:spPr>
            <a:xfrm>
              <a:off x="1615777" y="2026587"/>
              <a:ext cx="8820785" cy="0"/>
            </a:xfrm>
            <a:custGeom>
              <a:avLst/>
              <a:gdLst/>
              <a:ahLst/>
              <a:cxnLst/>
              <a:rect l="l" t="t" r="r" b="b"/>
              <a:pathLst>
                <a:path w="8820785" h="0">
                  <a:moveTo>
                    <a:pt x="0" y="0"/>
                  </a:moveTo>
                  <a:lnTo>
                    <a:pt x="8820197" y="0"/>
                  </a:lnTo>
                </a:path>
              </a:pathLst>
            </a:custGeom>
            <a:ln w="9525">
              <a:solidFill>
                <a:srgbClr val="868686"/>
              </a:solidFill>
            </a:ln>
          </p:spPr>
          <p:txBody>
            <a:bodyPr wrap="square" lIns="0" tIns="0" rIns="0" bIns="0" rtlCol="0"/>
            <a:lstStyle/>
            <a:p/>
          </p:txBody>
        </p:sp>
        <p:sp>
          <p:nvSpPr>
            <p:cNvPr id="6" name="object 6" descr=""/>
            <p:cNvSpPr/>
            <p:nvPr/>
          </p:nvSpPr>
          <p:spPr>
            <a:xfrm>
              <a:off x="2273808" y="4779263"/>
              <a:ext cx="8132445" cy="1049020"/>
            </a:xfrm>
            <a:custGeom>
              <a:avLst/>
              <a:gdLst/>
              <a:ahLst/>
              <a:cxnLst/>
              <a:rect l="l" t="t" r="r" b="b"/>
              <a:pathLst>
                <a:path w="8132445" h="1049020">
                  <a:moveTo>
                    <a:pt x="100584" y="1036320"/>
                  </a:moveTo>
                  <a:lnTo>
                    <a:pt x="0" y="1036320"/>
                  </a:lnTo>
                  <a:lnTo>
                    <a:pt x="0" y="1048512"/>
                  </a:lnTo>
                  <a:lnTo>
                    <a:pt x="100584" y="1048512"/>
                  </a:lnTo>
                  <a:lnTo>
                    <a:pt x="100584" y="1036320"/>
                  </a:lnTo>
                  <a:close/>
                </a:path>
                <a:path w="8132445" h="1049020">
                  <a:moveTo>
                    <a:pt x="256032" y="1027176"/>
                  </a:moveTo>
                  <a:lnTo>
                    <a:pt x="158496" y="1027176"/>
                  </a:lnTo>
                  <a:lnTo>
                    <a:pt x="158496" y="1048512"/>
                  </a:lnTo>
                  <a:lnTo>
                    <a:pt x="256032" y="1048512"/>
                  </a:lnTo>
                  <a:lnTo>
                    <a:pt x="256032" y="1027176"/>
                  </a:lnTo>
                  <a:close/>
                </a:path>
                <a:path w="8132445" h="1049020">
                  <a:moveTo>
                    <a:pt x="414528" y="1021080"/>
                  </a:moveTo>
                  <a:lnTo>
                    <a:pt x="316992" y="1021080"/>
                  </a:lnTo>
                  <a:lnTo>
                    <a:pt x="316992" y="1048512"/>
                  </a:lnTo>
                  <a:lnTo>
                    <a:pt x="414528" y="1048512"/>
                  </a:lnTo>
                  <a:lnTo>
                    <a:pt x="414528" y="1021080"/>
                  </a:lnTo>
                  <a:close/>
                </a:path>
                <a:path w="8132445" h="1049020">
                  <a:moveTo>
                    <a:pt x="573024" y="1021080"/>
                  </a:moveTo>
                  <a:lnTo>
                    <a:pt x="475488" y="1021080"/>
                  </a:lnTo>
                  <a:lnTo>
                    <a:pt x="475488" y="1048512"/>
                  </a:lnTo>
                  <a:lnTo>
                    <a:pt x="573024" y="1048512"/>
                  </a:lnTo>
                  <a:lnTo>
                    <a:pt x="573024" y="1021080"/>
                  </a:lnTo>
                  <a:close/>
                </a:path>
                <a:path w="8132445" h="1049020">
                  <a:moveTo>
                    <a:pt x="728472" y="990600"/>
                  </a:moveTo>
                  <a:lnTo>
                    <a:pt x="630936" y="990600"/>
                  </a:lnTo>
                  <a:lnTo>
                    <a:pt x="630936" y="1048512"/>
                  </a:lnTo>
                  <a:lnTo>
                    <a:pt x="728472" y="1048512"/>
                  </a:lnTo>
                  <a:lnTo>
                    <a:pt x="728472" y="990600"/>
                  </a:lnTo>
                  <a:close/>
                </a:path>
                <a:path w="8132445" h="1049020">
                  <a:moveTo>
                    <a:pt x="886968" y="972312"/>
                  </a:moveTo>
                  <a:lnTo>
                    <a:pt x="789432" y="972312"/>
                  </a:lnTo>
                  <a:lnTo>
                    <a:pt x="789432" y="1048512"/>
                  </a:lnTo>
                  <a:lnTo>
                    <a:pt x="886968" y="1048512"/>
                  </a:lnTo>
                  <a:lnTo>
                    <a:pt x="886968" y="972312"/>
                  </a:lnTo>
                  <a:close/>
                </a:path>
                <a:path w="8132445" h="1049020">
                  <a:moveTo>
                    <a:pt x="1045464" y="944880"/>
                  </a:moveTo>
                  <a:lnTo>
                    <a:pt x="947928" y="944880"/>
                  </a:lnTo>
                  <a:lnTo>
                    <a:pt x="947928" y="1048512"/>
                  </a:lnTo>
                  <a:lnTo>
                    <a:pt x="1045464" y="1048512"/>
                  </a:lnTo>
                  <a:lnTo>
                    <a:pt x="1045464" y="944880"/>
                  </a:lnTo>
                  <a:close/>
                </a:path>
                <a:path w="8132445" h="1049020">
                  <a:moveTo>
                    <a:pt x="1203960" y="950976"/>
                  </a:moveTo>
                  <a:lnTo>
                    <a:pt x="1103376" y="950976"/>
                  </a:lnTo>
                  <a:lnTo>
                    <a:pt x="1103376" y="1048512"/>
                  </a:lnTo>
                  <a:lnTo>
                    <a:pt x="1203960" y="1048512"/>
                  </a:lnTo>
                  <a:lnTo>
                    <a:pt x="1203960" y="950976"/>
                  </a:lnTo>
                  <a:close/>
                </a:path>
                <a:path w="8132445" h="1049020">
                  <a:moveTo>
                    <a:pt x="1359408" y="865632"/>
                  </a:moveTo>
                  <a:lnTo>
                    <a:pt x="1261872" y="865632"/>
                  </a:lnTo>
                  <a:lnTo>
                    <a:pt x="1261872" y="1048512"/>
                  </a:lnTo>
                  <a:lnTo>
                    <a:pt x="1359408" y="1048512"/>
                  </a:lnTo>
                  <a:lnTo>
                    <a:pt x="1359408" y="865632"/>
                  </a:lnTo>
                  <a:close/>
                </a:path>
                <a:path w="8132445" h="1049020">
                  <a:moveTo>
                    <a:pt x="1517904" y="832104"/>
                  </a:moveTo>
                  <a:lnTo>
                    <a:pt x="1420368" y="832104"/>
                  </a:lnTo>
                  <a:lnTo>
                    <a:pt x="1420368" y="1048512"/>
                  </a:lnTo>
                  <a:lnTo>
                    <a:pt x="1517904" y="1048512"/>
                  </a:lnTo>
                  <a:lnTo>
                    <a:pt x="1517904" y="832104"/>
                  </a:lnTo>
                  <a:close/>
                </a:path>
                <a:path w="8132445" h="1049020">
                  <a:moveTo>
                    <a:pt x="1676400" y="792480"/>
                  </a:moveTo>
                  <a:lnTo>
                    <a:pt x="1575816" y="792480"/>
                  </a:lnTo>
                  <a:lnTo>
                    <a:pt x="1575816" y="1048512"/>
                  </a:lnTo>
                  <a:lnTo>
                    <a:pt x="1676400" y="1048512"/>
                  </a:lnTo>
                  <a:lnTo>
                    <a:pt x="1676400" y="792480"/>
                  </a:lnTo>
                  <a:close/>
                </a:path>
                <a:path w="8132445" h="1049020">
                  <a:moveTo>
                    <a:pt x="1831848" y="777240"/>
                  </a:moveTo>
                  <a:lnTo>
                    <a:pt x="1734312" y="777240"/>
                  </a:lnTo>
                  <a:lnTo>
                    <a:pt x="1734312" y="1048512"/>
                  </a:lnTo>
                  <a:lnTo>
                    <a:pt x="1831848" y="1048512"/>
                  </a:lnTo>
                  <a:lnTo>
                    <a:pt x="1831848" y="777240"/>
                  </a:lnTo>
                  <a:close/>
                </a:path>
                <a:path w="8132445" h="1049020">
                  <a:moveTo>
                    <a:pt x="1990344" y="728472"/>
                  </a:moveTo>
                  <a:lnTo>
                    <a:pt x="1892808" y="728472"/>
                  </a:lnTo>
                  <a:lnTo>
                    <a:pt x="1892808" y="1048512"/>
                  </a:lnTo>
                  <a:lnTo>
                    <a:pt x="1990344" y="1048512"/>
                  </a:lnTo>
                  <a:lnTo>
                    <a:pt x="1990344" y="728472"/>
                  </a:lnTo>
                  <a:close/>
                </a:path>
                <a:path w="8132445" h="1049020">
                  <a:moveTo>
                    <a:pt x="2148840" y="694944"/>
                  </a:moveTo>
                  <a:lnTo>
                    <a:pt x="2048256" y="694944"/>
                  </a:lnTo>
                  <a:lnTo>
                    <a:pt x="2048256" y="1048512"/>
                  </a:lnTo>
                  <a:lnTo>
                    <a:pt x="2148840" y="1048512"/>
                  </a:lnTo>
                  <a:lnTo>
                    <a:pt x="2148840" y="694944"/>
                  </a:lnTo>
                  <a:close/>
                </a:path>
                <a:path w="8132445" h="1049020">
                  <a:moveTo>
                    <a:pt x="2304288" y="630936"/>
                  </a:moveTo>
                  <a:lnTo>
                    <a:pt x="2206752" y="630936"/>
                  </a:lnTo>
                  <a:lnTo>
                    <a:pt x="2206752" y="1048512"/>
                  </a:lnTo>
                  <a:lnTo>
                    <a:pt x="2304288" y="1048512"/>
                  </a:lnTo>
                  <a:lnTo>
                    <a:pt x="2304288" y="630936"/>
                  </a:lnTo>
                  <a:close/>
                </a:path>
                <a:path w="8132445" h="1049020">
                  <a:moveTo>
                    <a:pt x="2462784" y="548640"/>
                  </a:moveTo>
                  <a:lnTo>
                    <a:pt x="2365248" y="548640"/>
                  </a:lnTo>
                  <a:lnTo>
                    <a:pt x="2365248" y="1048512"/>
                  </a:lnTo>
                  <a:lnTo>
                    <a:pt x="2462784" y="1048512"/>
                  </a:lnTo>
                  <a:lnTo>
                    <a:pt x="2462784" y="548640"/>
                  </a:lnTo>
                  <a:close/>
                </a:path>
                <a:path w="8132445" h="1049020">
                  <a:moveTo>
                    <a:pt x="2621280" y="521208"/>
                  </a:moveTo>
                  <a:lnTo>
                    <a:pt x="2520696" y="521208"/>
                  </a:lnTo>
                  <a:lnTo>
                    <a:pt x="2520696" y="1048512"/>
                  </a:lnTo>
                  <a:lnTo>
                    <a:pt x="2621280" y="1048512"/>
                  </a:lnTo>
                  <a:lnTo>
                    <a:pt x="2621280" y="521208"/>
                  </a:lnTo>
                  <a:close/>
                </a:path>
                <a:path w="8132445" h="1049020">
                  <a:moveTo>
                    <a:pt x="2776728" y="460248"/>
                  </a:moveTo>
                  <a:lnTo>
                    <a:pt x="2679192" y="460248"/>
                  </a:lnTo>
                  <a:lnTo>
                    <a:pt x="2679192" y="1048512"/>
                  </a:lnTo>
                  <a:lnTo>
                    <a:pt x="2776728" y="1048512"/>
                  </a:lnTo>
                  <a:lnTo>
                    <a:pt x="2776728" y="460248"/>
                  </a:lnTo>
                  <a:close/>
                </a:path>
                <a:path w="8132445" h="1049020">
                  <a:moveTo>
                    <a:pt x="2935224" y="487680"/>
                  </a:moveTo>
                  <a:lnTo>
                    <a:pt x="2837688" y="487680"/>
                  </a:lnTo>
                  <a:lnTo>
                    <a:pt x="2837688" y="1048512"/>
                  </a:lnTo>
                  <a:lnTo>
                    <a:pt x="2935224" y="1048512"/>
                  </a:lnTo>
                  <a:lnTo>
                    <a:pt x="2935224" y="487680"/>
                  </a:lnTo>
                  <a:close/>
                </a:path>
                <a:path w="8132445" h="1049020">
                  <a:moveTo>
                    <a:pt x="3093720" y="475488"/>
                  </a:moveTo>
                  <a:lnTo>
                    <a:pt x="2993136" y="475488"/>
                  </a:lnTo>
                  <a:lnTo>
                    <a:pt x="2993136" y="1048512"/>
                  </a:lnTo>
                  <a:lnTo>
                    <a:pt x="3093720" y="1048512"/>
                  </a:lnTo>
                  <a:lnTo>
                    <a:pt x="3093720" y="475488"/>
                  </a:lnTo>
                  <a:close/>
                </a:path>
                <a:path w="8132445" h="1049020">
                  <a:moveTo>
                    <a:pt x="3249168" y="414540"/>
                  </a:moveTo>
                  <a:lnTo>
                    <a:pt x="3151632" y="414540"/>
                  </a:lnTo>
                  <a:lnTo>
                    <a:pt x="3151632" y="1048512"/>
                  </a:lnTo>
                  <a:lnTo>
                    <a:pt x="3249168" y="1048512"/>
                  </a:lnTo>
                  <a:lnTo>
                    <a:pt x="3249168" y="414540"/>
                  </a:lnTo>
                  <a:close/>
                </a:path>
                <a:path w="8132445" h="1049020">
                  <a:moveTo>
                    <a:pt x="3407664" y="377952"/>
                  </a:moveTo>
                  <a:lnTo>
                    <a:pt x="3310128" y="377952"/>
                  </a:lnTo>
                  <a:lnTo>
                    <a:pt x="3310128" y="1048512"/>
                  </a:lnTo>
                  <a:lnTo>
                    <a:pt x="3407664" y="1048512"/>
                  </a:lnTo>
                  <a:lnTo>
                    <a:pt x="3407664" y="377952"/>
                  </a:lnTo>
                  <a:close/>
                </a:path>
                <a:path w="8132445" h="1049020">
                  <a:moveTo>
                    <a:pt x="3566160" y="344424"/>
                  </a:moveTo>
                  <a:lnTo>
                    <a:pt x="3465576" y="344424"/>
                  </a:lnTo>
                  <a:lnTo>
                    <a:pt x="3465576" y="1048512"/>
                  </a:lnTo>
                  <a:lnTo>
                    <a:pt x="3566160" y="1048512"/>
                  </a:lnTo>
                  <a:lnTo>
                    <a:pt x="3566160" y="344424"/>
                  </a:lnTo>
                  <a:close/>
                </a:path>
                <a:path w="8132445" h="1049020">
                  <a:moveTo>
                    <a:pt x="3721608" y="262128"/>
                  </a:moveTo>
                  <a:lnTo>
                    <a:pt x="3624072" y="262128"/>
                  </a:lnTo>
                  <a:lnTo>
                    <a:pt x="3624072" y="1048512"/>
                  </a:lnTo>
                  <a:lnTo>
                    <a:pt x="3721608" y="1048512"/>
                  </a:lnTo>
                  <a:lnTo>
                    <a:pt x="3721608" y="262128"/>
                  </a:lnTo>
                  <a:close/>
                </a:path>
                <a:path w="8132445" h="1049020">
                  <a:moveTo>
                    <a:pt x="3880104" y="198120"/>
                  </a:moveTo>
                  <a:lnTo>
                    <a:pt x="3782568" y="198120"/>
                  </a:lnTo>
                  <a:lnTo>
                    <a:pt x="3782568" y="1048512"/>
                  </a:lnTo>
                  <a:lnTo>
                    <a:pt x="3880104" y="1048512"/>
                  </a:lnTo>
                  <a:lnTo>
                    <a:pt x="3880104" y="198120"/>
                  </a:lnTo>
                  <a:close/>
                </a:path>
                <a:path w="8132445" h="1049020">
                  <a:moveTo>
                    <a:pt x="4038600" y="128016"/>
                  </a:moveTo>
                  <a:lnTo>
                    <a:pt x="3938016" y="128016"/>
                  </a:lnTo>
                  <a:lnTo>
                    <a:pt x="3938016" y="1048512"/>
                  </a:lnTo>
                  <a:lnTo>
                    <a:pt x="4038600" y="1048512"/>
                  </a:lnTo>
                  <a:lnTo>
                    <a:pt x="4038600" y="128016"/>
                  </a:lnTo>
                  <a:close/>
                </a:path>
                <a:path w="8132445" h="1049020">
                  <a:moveTo>
                    <a:pt x="4194048" y="94488"/>
                  </a:moveTo>
                  <a:lnTo>
                    <a:pt x="4096512" y="94488"/>
                  </a:lnTo>
                  <a:lnTo>
                    <a:pt x="4096512" y="1048512"/>
                  </a:lnTo>
                  <a:lnTo>
                    <a:pt x="4194048" y="1048512"/>
                  </a:lnTo>
                  <a:lnTo>
                    <a:pt x="4194048" y="94488"/>
                  </a:lnTo>
                  <a:close/>
                </a:path>
                <a:path w="8132445" h="1049020">
                  <a:moveTo>
                    <a:pt x="4352544" y="39624"/>
                  </a:moveTo>
                  <a:lnTo>
                    <a:pt x="4255008" y="39624"/>
                  </a:lnTo>
                  <a:lnTo>
                    <a:pt x="4255008" y="1048512"/>
                  </a:lnTo>
                  <a:lnTo>
                    <a:pt x="4352544" y="1048512"/>
                  </a:lnTo>
                  <a:lnTo>
                    <a:pt x="4352544" y="39624"/>
                  </a:lnTo>
                  <a:close/>
                </a:path>
                <a:path w="8132445" h="1049020">
                  <a:moveTo>
                    <a:pt x="4511040" y="0"/>
                  </a:moveTo>
                  <a:lnTo>
                    <a:pt x="4410456" y="0"/>
                  </a:lnTo>
                  <a:lnTo>
                    <a:pt x="4410456" y="1048512"/>
                  </a:lnTo>
                  <a:lnTo>
                    <a:pt x="4511040" y="1048512"/>
                  </a:lnTo>
                  <a:lnTo>
                    <a:pt x="4511040" y="0"/>
                  </a:lnTo>
                  <a:close/>
                </a:path>
                <a:path w="8132445" h="1049020">
                  <a:moveTo>
                    <a:pt x="4666488" y="48768"/>
                  </a:moveTo>
                  <a:lnTo>
                    <a:pt x="4568952" y="48768"/>
                  </a:lnTo>
                  <a:lnTo>
                    <a:pt x="4568952" y="1048512"/>
                  </a:lnTo>
                  <a:lnTo>
                    <a:pt x="4666488" y="1048512"/>
                  </a:lnTo>
                  <a:lnTo>
                    <a:pt x="4666488" y="48768"/>
                  </a:lnTo>
                  <a:close/>
                </a:path>
                <a:path w="8132445" h="1049020">
                  <a:moveTo>
                    <a:pt x="4824984" y="30480"/>
                  </a:moveTo>
                  <a:lnTo>
                    <a:pt x="4727448" y="30480"/>
                  </a:lnTo>
                  <a:lnTo>
                    <a:pt x="4727448" y="1048512"/>
                  </a:lnTo>
                  <a:lnTo>
                    <a:pt x="4824984" y="1048512"/>
                  </a:lnTo>
                  <a:lnTo>
                    <a:pt x="4824984" y="30480"/>
                  </a:lnTo>
                  <a:close/>
                </a:path>
                <a:path w="8132445" h="1049020">
                  <a:moveTo>
                    <a:pt x="4983480" y="39624"/>
                  </a:moveTo>
                  <a:lnTo>
                    <a:pt x="4882896" y="39624"/>
                  </a:lnTo>
                  <a:lnTo>
                    <a:pt x="4882896" y="1048512"/>
                  </a:lnTo>
                  <a:lnTo>
                    <a:pt x="4983480" y="1048512"/>
                  </a:lnTo>
                  <a:lnTo>
                    <a:pt x="4983480" y="39624"/>
                  </a:lnTo>
                  <a:close/>
                </a:path>
                <a:path w="8132445" h="1049020">
                  <a:moveTo>
                    <a:pt x="5138928" y="115824"/>
                  </a:moveTo>
                  <a:lnTo>
                    <a:pt x="5041392" y="115824"/>
                  </a:lnTo>
                  <a:lnTo>
                    <a:pt x="5041392" y="1048512"/>
                  </a:lnTo>
                  <a:lnTo>
                    <a:pt x="5138928" y="1048512"/>
                  </a:lnTo>
                  <a:lnTo>
                    <a:pt x="5138928" y="115824"/>
                  </a:lnTo>
                  <a:close/>
                </a:path>
                <a:path w="8132445" h="1049020">
                  <a:moveTo>
                    <a:pt x="5297424" y="292608"/>
                  </a:moveTo>
                  <a:lnTo>
                    <a:pt x="5199888" y="292608"/>
                  </a:lnTo>
                  <a:lnTo>
                    <a:pt x="5199888" y="1048512"/>
                  </a:lnTo>
                  <a:lnTo>
                    <a:pt x="5297424" y="1048512"/>
                  </a:lnTo>
                  <a:lnTo>
                    <a:pt x="5297424" y="292608"/>
                  </a:lnTo>
                  <a:close/>
                </a:path>
                <a:path w="8132445" h="1049020">
                  <a:moveTo>
                    <a:pt x="5455920" y="155448"/>
                  </a:moveTo>
                  <a:lnTo>
                    <a:pt x="5355336" y="155448"/>
                  </a:lnTo>
                  <a:lnTo>
                    <a:pt x="5355336" y="1048512"/>
                  </a:lnTo>
                  <a:lnTo>
                    <a:pt x="5455920" y="1048512"/>
                  </a:lnTo>
                  <a:lnTo>
                    <a:pt x="5455920" y="155448"/>
                  </a:lnTo>
                  <a:close/>
                </a:path>
                <a:path w="8132445" h="1049020">
                  <a:moveTo>
                    <a:pt x="5611368" y="85344"/>
                  </a:moveTo>
                  <a:lnTo>
                    <a:pt x="5513832" y="85344"/>
                  </a:lnTo>
                  <a:lnTo>
                    <a:pt x="5513832" y="1048512"/>
                  </a:lnTo>
                  <a:lnTo>
                    <a:pt x="5611368" y="1048512"/>
                  </a:lnTo>
                  <a:lnTo>
                    <a:pt x="5611368" y="85344"/>
                  </a:lnTo>
                  <a:close/>
                </a:path>
                <a:path w="8132445" h="1049020">
                  <a:moveTo>
                    <a:pt x="5769864" y="91440"/>
                  </a:moveTo>
                  <a:lnTo>
                    <a:pt x="5672328" y="91440"/>
                  </a:lnTo>
                  <a:lnTo>
                    <a:pt x="5672328" y="1048512"/>
                  </a:lnTo>
                  <a:lnTo>
                    <a:pt x="5769864" y="1048512"/>
                  </a:lnTo>
                  <a:lnTo>
                    <a:pt x="5769864" y="91440"/>
                  </a:lnTo>
                  <a:close/>
                </a:path>
                <a:path w="8132445" h="1049020">
                  <a:moveTo>
                    <a:pt x="5928360" y="216408"/>
                  </a:moveTo>
                  <a:lnTo>
                    <a:pt x="5827776" y="216408"/>
                  </a:lnTo>
                  <a:lnTo>
                    <a:pt x="5827776" y="1048512"/>
                  </a:lnTo>
                  <a:lnTo>
                    <a:pt x="5928360" y="1048512"/>
                  </a:lnTo>
                  <a:lnTo>
                    <a:pt x="5928360" y="216408"/>
                  </a:lnTo>
                  <a:close/>
                </a:path>
                <a:path w="8132445" h="1049020">
                  <a:moveTo>
                    <a:pt x="6083808" y="234696"/>
                  </a:moveTo>
                  <a:lnTo>
                    <a:pt x="5986272" y="234696"/>
                  </a:lnTo>
                  <a:lnTo>
                    <a:pt x="5986272" y="1048512"/>
                  </a:lnTo>
                  <a:lnTo>
                    <a:pt x="6083808" y="1048512"/>
                  </a:lnTo>
                  <a:lnTo>
                    <a:pt x="6083808" y="234696"/>
                  </a:lnTo>
                  <a:close/>
                </a:path>
                <a:path w="8132445" h="1049020">
                  <a:moveTo>
                    <a:pt x="6242304" y="164592"/>
                  </a:moveTo>
                  <a:lnTo>
                    <a:pt x="6144768" y="164592"/>
                  </a:lnTo>
                  <a:lnTo>
                    <a:pt x="6144768" y="1048512"/>
                  </a:lnTo>
                  <a:lnTo>
                    <a:pt x="6242304" y="1048512"/>
                  </a:lnTo>
                  <a:lnTo>
                    <a:pt x="6242304" y="164592"/>
                  </a:lnTo>
                  <a:close/>
                </a:path>
                <a:path w="8132445" h="1049020">
                  <a:moveTo>
                    <a:pt x="6400800" y="137160"/>
                  </a:moveTo>
                  <a:lnTo>
                    <a:pt x="6300216" y="137160"/>
                  </a:lnTo>
                  <a:lnTo>
                    <a:pt x="6300216" y="1048512"/>
                  </a:lnTo>
                  <a:lnTo>
                    <a:pt x="6400800" y="1048512"/>
                  </a:lnTo>
                  <a:lnTo>
                    <a:pt x="6400800" y="137160"/>
                  </a:lnTo>
                  <a:close/>
                </a:path>
                <a:path w="8132445" h="1049020">
                  <a:moveTo>
                    <a:pt x="6556248" y="728472"/>
                  </a:moveTo>
                  <a:lnTo>
                    <a:pt x="6458712" y="728472"/>
                  </a:lnTo>
                  <a:lnTo>
                    <a:pt x="6458712" y="1048512"/>
                  </a:lnTo>
                  <a:lnTo>
                    <a:pt x="6556248" y="1048512"/>
                  </a:lnTo>
                  <a:lnTo>
                    <a:pt x="6556248" y="728472"/>
                  </a:lnTo>
                  <a:close/>
                </a:path>
                <a:path w="8132445" h="1049020">
                  <a:moveTo>
                    <a:pt x="6714744" y="1002792"/>
                  </a:moveTo>
                  <a:lnTo>
                    <a:pt x="6617208" y="1002792"/>
                  </a:lnTo>
                  <a:lnTo>
                    <a:pt x="6617208" y="1048512"/>
                  </a:lnTo>
                  <a:lnTo>
                    <a:pt x="6714744" y="1048512"/>
                  </a:lnTo>
                  <a:lnTo>
                    <a:pt x="6714744" y="1002792"/>
                  </a:lnTo>
                  <a:close/>
                </a:path>
                <a:path w="8132445" h="1049020">
                  <a:moveTo>
                    <a:pt x="6873240" y="1024128"/>
                  </a:moveTo>
                  <a:lnTo>
                    <a:pt x="6772656" y="1024128"/>
                  </a:lnTo>
                  <a:lnTo>
                    <a:pt x="6772656" y="1048512"/>
                  </a:lnTo>
                  <a:lnTo>
                    <a:pt x="6873240" y="1048512"/>
                  </a:lnTo>
                  <a:lnTo>
                    <a:pt x="6873240" y="1024128"/>
                  </a:lnTo>
                  <a:close/>
                </a:path>
                <a:path w="8132445" h="1049020">
                  <a:moveTo>
                    <a:pt x="7187184" y="1021080"/>
                  </a:moveTo>
                  <a:lnTo>
                    <a:pt x="7089648" y="1021080"/>
                  </a:lnTo>
                  <a:lnTo>
                    <a:pt x="7089648" y="1048512"/>
                  </a:lnTo>
                  <a:lnTo>
                    <a:pt x="7187184" y="1048512"/>
                  </a:lnTo>
                  <a:lnTo>
                    <a:pt x="7187184" y="1021080"/>
                  </a:lnTo>
                  <a:close/>
                </a:path>
                <a:path w="8132445" h="1049020">
                  <a:moveTo>
                    <a:pt x="7345680" y="993648"/>
                  </a:moveTo>
                  <a:lnTo>
                    <a:pt x="7248144" y="993648"/>
                  </a:lnTo>
                  <a:lnTo>
                    <a:pt x="7248144" y="1048512"/>
                  </a:lnTo>
                  <a:lnTo>
                    <a:pt x="7345680" y="1048512"/>
                  </a:lnTo>
                  <a:lnTo>
                    <a:pt x="7345680" y="993648"/>
                  </a:lnTo>
                  <a:close/>
                </a:path>
                <a:path w="8132445" h="1049020">
                  <a:moveTo>
                    <a:pt x="7501128" y="947928"/>
                  </a:moveTo>
                  <a:lnTo>
                    <a:pt x="7403592" y="947928"/>
                  </a:lnTo>
                  <a:lnTo>
                    <a:pt x="7403592" y="1048512"/>
                  </a:lnTo>
                  <a:lnTo>
                    <a:pt x="7501128" y="1048512"/>
                  </a:lnTo>
                  <a:lnTo>
                    <a:pt x="7501128" y="947928"/>
                  </a:lnTo>
                  <a:close/>
                </a:path>
                <a:path w="8132445" h="1049020">
                  <a:moveTo>
                    <a:pt x="7659624" y="847344"/>
                  </a:moveTo>
                  <a:lnTo>
                    <a:pt x="7562088" y="847344"/>
                  </a:lnTo>
                  <a:lnTo>
                    <a:pt x="7562088" y="1048512"/>
                  </a:lnTo>
                  <a:lnTo>
                    <a:pt x="7659624" y="1048512"/>
                  </a:lnTo>
                  <a:lnTo>
                    <a:pt x="7659624" y="847344"/>
                  </a:lnTo>
                  <a:close/>
                </a:path>
                <a:path w="8132445" h="1049020">
                  <a:moveTo>
                    <a:pt x="7818120" y="850392"/>
                  </a:moveTo>
                  <a:lnTo>
                    <a:pt x="7720584" y="850392"/>
                  </a:lnTo>
                  <a:lnTo>
                    <a:pt x="7720584" y="1048512"/>
                  </a:lnTo>
                  <a:lnTo>
                    <a:pt x="7818120" y="1048512"/>
                  </a:lnTo>
                  <a:lnTo>
                    <a:pt x="7818120" y="850392"/>
                  </a:lnTo>
                  <a:close/>
                </a:path>
                <a:path w="8132445" h="1049020">
                  <a:moveTo>
                    <a:pt x="7976616" y="929640"/>
                  </a:moveTo>
                  <a:lnTo>
                    <a:pt x="7876032" y="929640"/>
                  </a:lnTo>
                  <a:lnTo>
                    <a:pt x="7876032" y="1048512"/>
                  </a:lnTo>
                  <a:lnTo>
                    <a:pt x="7976616" y="1048512"/>
                  </a:lnTo>
                  <a:lnTo>
                    <a:pt x="7976616" y="929640"/>
                  </a:lnTo>
                  <a:close/>
                </a:path>
                <a:path w="8132445" h="1049020">
                  <a:moveTo>
                    <a:pt x="8132064" y="829056"/>
                  </a:moveTo>
                  <a:lnTo>
                    <a:pt x="8034528" y="829056"/>
                  </a:lnTo>
                  <a:lnTo>
                    <a:pt x="8034528" y="1048512"/>
                  </a:lnTo>
                  <a:lnTo>
                    <a:pt x="8132064" y="1048512"/>
                  </a:lnTo>
                  <a:lnTo>
                    <a:pt x="8132064" y="829056"/>
                  </a:lnTo>
                  <a:close/>
                </a:path>
              </a:pathLst>
            </a:custGeom>
            <a:solidFill>
              <a:srgbClr val="2C4D75"/>
            </a:solidFill>
          </p:spPr>
          <p:txBody>
            <a:bodyPr wrap="square" lIns="0" tIns="0" rIns="0" bIns="0" rtlCol="0"/>
            <a:lstStyle/>
            <a:p/>
          </p:txBody>
        </p:sp>
        <p:sp>
          <p:nvSpPr>
            <p:cNvPr id="7" name="object 7" descr=""/>
            <p:cNvSpPr/>
            <p:nvPr/>
          </p:nvSpPr>
          <p:spPr>
            <a:xfrm>
              <a:off x="1645920" y="3904487"/>
              <a:ext cx="8760460" cy="1923414"/>
            </a:xfrm>
            <a:custGeom>
              <a:avLst/>
              <a:gdLst/>
              <a:ahLst/>
              <a:cxnLst/>
              <a:rect l="l" t="t" r="r" b="b"/>
              <a:pathLst>
                <a:path w="8760460" h="1923414">
                  <a:moveTo>
                    <a:pt x="97536" y="1901952"/>
                  </a:moveTo>
                  <a:lnTo>
                    <a:pt x="0" y="1901952"/>
                  </a:lnTo>
                  <a:lnTo>
                    <a:pt x="0" y="1923288"/>
                  </a:lnTo>
                  <a:lnTo>
                    <a:pt x="97536" y="1923288"/>
                  </a:lnTo>
                  <a:lnTo>
                    <a:pt x="97536" y="1901952"/>
                  </a:lnTo>
                  <a:close/>
                </a:path>
                <a:path w="8760460" h="1923414">
                  <a:moveTo>
                    <a:pt x="256032" y="1892808"/>
                  </a:moveTo>
                  <a:lnTo>
                    <a:pt x="155448" y="1892808"/>
                  </a:lnTo>
                  <a:lnTo>
                    <a:pt x="155448" y="1923288"/>
                  </a:lnTo>
                  <a:lnTo>
                    <a:pt x="256032" y="1923288"/>
                  </a:lnTo>
                  <a:lnTo>
                    <a:pt x="256032" y="1892808"/>
                  </a:lnTo>
                  <a:close/>
                </a:path>
                <a:path w="8760460" h="1923414">
                  <a:moveTo>
                    <a:pt x="411480" y="1834896"/>
                  </a:moveTo>
                  <a:lnTo>
                    <a:pt x="313944" y="1834896"/>
                  </a:lnTo>
                  <a:lnTo>
                    <a:pt x="313944" y="1923288"/>
                  </a:lnTo>
                  <a:lnTo>
                    <a:pt x="411480" y="1923288"/>
                  </a:lnTo>
                  <a:lnTo>
                    <a:pt x="411480" y="1834896"/>
                  </a:lnTo>
                  <a:close/>
                </a:path>
                <a:path w="8760460" h="1923414">
                  <a:moveTo>
                    <a:pt x="569976" y="1789176"/>
                  </a:moveTo>
                  <a:lnTo>
                    <a:pt x="472440" y="1789176"/>
                  </a:lnTo>
                  <a:lnTo>
                    <a:pt x="472440" y="1923288"/>
                  </a:lnTo>
                  <a:lnTo>
                    <a:pt x="569976" y="1923288"/>
                  </a:lnTo>
                  <a:lnTo>
                    <a:pt x="569976" y="1789176"/>
                  </a:lnTo>
                  <a:close/>
                </a:path>
                <a:path w="8760460" h="1923414">
                  <a:moveTo>
                    <a:pt x="728472" y="1789176"/>
                  </a:moveTo>
                  <a:lnTo>
                    <a:pt x="627888" y="1789176"/>
                  </a:lnTo>
                  <a:lnTo>
                    <a:pt x="627888" y="1911096"/>
                  </a:lnTo>
                  <a:lnTo>
                    <a:pt x="728472" y="1911096"/>
                  </a:lnTo>
                  <a:lnTo>
                    <a:pt x="728472" y="1789176"/>
                  </a:lnTo>
                  <a:close/>
                </a:path>
                <a:path w="8760460" h="1923414">
                  <a:moveTo>
                    <a:pt x="883920" y="1810512"/>
                  </a:moveTo>
                  <a:lnTo>
                    <a:pt x="786384" y="1810512"/>
                  </a:lnTo>
                  <a:lnTo>
                    <a:pt x="786384" y="1901952"/>
                  </a:lnTo>
                  <a:lnTo>
                    <a:pt x="883920" y="1901952"/>
                  </a:lnTo>
                  <a:lnTo>
                    <a:pt x="883920" y="1810512"/>
                  </a:lnTo>
                  <a:close/>
                </a:path>
                <a:path w="8760460" h="1923414">
                  <a:moveTo>
                    <a:pt x="1042416" y="1825752"/>
                  </a:moveTo>
                  <a:lnTo>
                    <a:pt x="944880" y="1825752"/>
                  </a:lnTo>
                  <a:lnTo>
                    <a:pt x="944880" y="1895856"/>
                  </a:lnTo>
                  <a:lnTo>
                    <a:pt x="1042416" y="1895856"/>
                  </a:lnTo>
                  <a:lnTo>
                    <a:pt x="1042416" y="1825752"/>
                  </a:lnTo>
                  <a:close/>
                </a:path>
                <a:path w="8760460" h="1923414">
                  <a:moveTo>
                    <a:pt x="1200912" y="1840992"/>
                  </a:moveTo>
                  <a:lnTo>
                    <a:pt x="1103376" y="1840992"/>
                  </a:lnTo>
                  <a:lnTo>
                    <a:pt x="1103376" y="1895856"/>
                  </a:lnTo>
                  <a:lnTo>
                    <a:pt x="1200912" y="1895856"/>
                  </a:lnTo>
                  <a:lnTo>
                    <a:pt x="1200912" y="1840992"/>
                  </a:lnTo>
                  <a:close/>
                </a:path>
                <a:path w="8760460" h="1923414">
                  <a:moveTo>
                    <a:pt x="1356360" y="1816608"/>
                  </a:moveTo>
                  <a:lnTo>
                    <a:pt x="1258824" y="1816608"/>
                  </a:lnTo>
                  <a:lnTo>
                    <a:pt x="1258824" y="1865376"/>
                  </a:lnTo>
                  <a:lnTo>
                    <a:pt x="1356360" y="1865376"/>
                  </a:lnTo>
                  <a:lnTo>
                    <a:pt x="1356360" y="1816608"/>
                  </a:lnTo>
                  <a:close/>
                </a:path>
                <a:path w="8760460" h="1923414">
                  <a:moveTo>
                    <a:pt x="1514856" y="1798320"/>
                  </a:moveTo>
                  <a:lnTo>
                    <a:pt x="1417320" y="1798320"/>
                  </a:lnTo>
                  <a:lnTo>
                    <a:pt x="1417320" y="1847088"/>
                  </a:lnTo>
                  <a:lnTo>
                    <a:pt x="1514856" y="1847088"/>
                  </a:lnTo>
                  <a:lnTo>
                    <a:pt x="1514856" y="1798320"/>
                  </a:lnTo>
                  <a:close/>
                </a:path>
                <a:path w="8760460" h="1923414">
                  <a:moveTo>
                    <a:pt x="1673352" y="1764792"/>
                  </a:moveTo>
                  <a:lnTo>
                    <a:pt x="1575816" y="1764792"/>
                  </a:lnTo>
                  <a:lnTo>
                    <a:pt x="1575816" y="1819656"/>
                  </a:lnTo>
                  <a:lnTo>
                    <a:pt x="1673352" y="1819656"/>
                  </a:lnTo>
                  <a:lnTo>
                    <a:pt x="1673352" y="1764792"/>
                  </a:lnTo>
                  <a:close/>
                </a:path>
                <a:path w="8760460" h="1923414">
                  <a:moveTo>
                    <a:pt x="1831848" y="1770888"/>
                  </a:moveTo>
                  <a:lnTo>
                    <a:pt x="1731264" y="1770888"/>
                  </a:lnTo>
                  <a:lnTo>
                    <a:pt x="1731264" y="1825752"/>
                  </a:lnTo>
                  <a:lnTo>
                    <a:pt x="1831848" y="1825752"/>
                  </a:lnTo>
                  <a:lnTo>
                    <a:pt x="1831848" y="1770888"/>
                  </a:lnTo>
                  <a:close/>
                </a:path>
                <a:path w="8760460" h="1923414">
                  <a:moveTo>
                    <a:pt x="1987296" y="1685544"/>
                  </a:moveTo>
                  <a:lnTo>
                    <a:pt x="1889760" y="1685544"/>
                  </a:lnTo>
                  <a:lnTo>
                    <a:pt x="1889760" y="1740408"/>
                  </a:lnTo>
                  <a:lnTo>
                    <a:pt x="1987296" y="1740408"/>
                  </a:lnTo>
                  <a:lnTo>
                    <a:pt x="1987296" y="1685544"/>
                  </a:lnTo>
                  <a:close/>
                </a:path>
                <a:path w="8760460" h="1923414">
                  <a:moveTo>
                    <a:pt x="2145792" y="1648968"/>
                  </a:moveTo>
                  <a:lnTo>
                    <a:pt x="2048256" y="1648968"/>
                  </a:lnTo>
                  <a:lnTo>
                    <a:pt x="2048256" y="1706880"/>
                  </a:lnTo>
                  <a:lnTo>
                    <a:pt x="2145792" y="1706880"/>
                  </a:lnTo>
                  <a:lnTo>
                    <a:pt x="2145792" y="1648968"/>
                  </a:lnTo>
                  <a:close/>
                </a:path>
                <a:path w="8760460" h="1923414">
                  <a:moveTo>
                    <a:pt x="2304288" y="1597152"/>
                  </a:moveTo>
                  <a:lnTo>
                    <a:pt x="2203704" y="1597152"/>
                  </a:lnTo>
                  <a:lnTo>
                    <a:pt x="2203704" y="1667256"/>
                  </a:lnTo>
                  <a:lnTo>
                    <a:pt x="2304288" y="1667256"/>
                  </a:lnTo>
                  <a:lnTo>
                    <a:pt x="2304288" y="1597152"/>
                  </a:lnTo>
                  <a:close/>
                </a:path>
                <a:path w="8760460" h="1923414">
                  <a:moveTo>
                    <a:pt x="2459736" y="1560576"/>
                  </a:moveTo>
                  <a:lnTo>
                    <a:pt x="2362200" y="1560576"/>
                  </a:lnTo>
                  <a:lnTo>
                    <a:pt x="2362200" y="1652016"/>
                  </a:lnTo>
                  <a:lnTo>
                    <a:pt x="2459736" y="1652016"/>
                  </a:lnTo>
                  <a:lnTo>
                    <a:pt x="2459736" y="1560576"/>
                  </a:lnTo>
                  <a:close/>
                </a:path>
                <a:path w="8760460" h="1923414">
                  <a:moveTo>
                    <a:pt x="2618232" y="1493520"/>
                  </a:moveTo>
                  <a:lnTo>
                    <a:pt x="2520696" y="1493520"/>
                  </a:lnTo>
                  <a:lnTo>
                    <a:pt x="2520696" y="1603248"/>
                  </a:lnTo>
                  <a:lnTo>
                    <a:pt x="2618232" y="1603248"/>
                  </a:lnTo>
                  <a:lnTo>
                    <a:pt x="2618232" y="1493520"/>
                  </a:lnTo>
                  <a:close/>
                </a:path>
                <a:path w="8760460" h="1923414">
                  <a:moveTo>
                    <a:pt x="2776728" y="1432560"/>
                  </a:moveTo>
                  <a:lnTo>
                    <a:pt x="2676144" y="1432560"/>
                  </a:lnTo>
                  <a:lnTo>
                    <a:pt x="2676144" y="1569720"/>
                  </a:lnTo>
                  <a:lnTo>
                    <a:pt x="2776728" y="1569720"/>
                  </a:lnTo>
                  <a:lnTo>
                    <a:pt x="2776728" y="1432560"/>
                  </a:lnTo>
                  <a:close/>
                </a:path>
                <a:path w="8760460" h="1923414">
                  <a:moveTo>
                    <a:pt x="2932176" y="1347216"/>
                  </a:moveTo>
                  <a:lnTo>
                    <a:pt x="2834640" y="1347216"/>
                  </a:lnTo>
                  <a:lnTo>
                    <a:pt x="2834640" y="1505712"/>
                  </a:lnTo>
                  <a:lnTo>
                    <a:pt x="2932176" y="1505712"/>
                  </a:lnTo>
                  <a:lnTo>
                    <a:pt x="2932176" y="1347216"/>
                  </a:lnTo>
                  <a:close/>
                </a:path>
                <a:path w="8760460" h="1923414">
                  <a:moveTo>
                    <a:pt x="3090672" y="1240536"/>
                  </a:moveTo>
                  <a:lnTo>
                    <a:pt x="2993136" y="1240536"/>
                  </a:lnTo>
                  <a:lnTo>
                    <a:pt x="2993136" y="1423416"/>
                  </a:lnTo>
                  <a:lnTo>
                    <a:pt x="3090672" y="1423416"/>
                  </a:lnTo>
                  <a:lnTo>
                    <a:pt x="3090672" y="1240536"/>
                  </a:lnTo>
                  <a:close/>
                </a:path>
                <a:path w="8760460" h="1923414">
                  <a:moveTo>
                    <a:pt x="3249168" y="1219200"/>
                  </a:moveTo>
                  <a:lnTo>
                    <a:pt x="3148584" y="1219200"/>
                  </a:lnTo>
                  <a:lnTo>
                    <a:pt x="3148584" y="1395984"/>
                  </a:lnTo>
                  <a:lnTo>
                    <a:pt x="3249168" y="1395984"/>
                  </a:lnTo>
                  <a:lnTo>
                    <a:pt x="3249168" y="1219200"/>
                  </a:lnTo>
                  <a:close/>
                </a:path>
                <a:path w="8760460" h="1923414">
                  <a:moveTo>
                    <a:pt x="3404616" y="1136904"/>
                  </a:moveTo>
                  <a:lnTo>
                    <a:pt x="3307080" y="1136904"/>
                  </a:lnTo>
                  <a:lnTo>
                    <a:pt x="3307080" y="1335024"/>
                  </a:lnTo>
                  <a:lnTo>
                    <a:pt x="3404616" y="1335024"/>
                  </a:lnTo>
                  <a:lnTo>
                    <a:pt x="3404616" y="1136904"/>
                  </a:lnTo>
                  <a:close/>
                </a:path>
                <a:path w="8760460" h="1923414">
                  <a:moveTo>
                    <a:pt x="3563112" y="1164336"/>
                  </a:moveTo>
                  <a:lnTo>
                    <a:pt x="3465576" y="1164336"/>
                  </a:lnTo>
                  <a:lnTo>
                    <a:pt x="3465576" y="1362456"/>
                  </a:lnTo>
                  <a:lnTo>
                    <a:pt x="3563112" y="1362456"/>
                  </a:lnTo>
                  <a:lnTo>
                    <a:pt x="3563112" y="1164336"/>
                  </a:lnTo>
                  <a:close/>
                </a:path>
                <a:path w="8760460" h="1923414">
                  <a:moveTo>
                    <a:pt x="3721608" y="1139952"/>
                  </a:moveTo>
                  <a:lnTo>
                    <a:pt x="3621024" y="1139952"/>
                  </a:lnTo>
                  <a:lnTo>
                    <a:pt x="3621024" y="1350264"/>
                  </a:lnTo>
                  <a:lnTo>
                    <a:pt x="3721608" y="1350264"/>
                  </a:lnTo>
                  <a:lnTo>
                    <a:pt x="3721608" y="1139952"/>
                  </a:lnTo>
                  <a:close/>
                </a:path>
                <a:path w="8760460" h="1923414">
                  <a:moveTo>
                    <a:pt x="3877056" y="1060704"/>
                  </a:moveTo>
                  <a:lnTo>
                    <a:pt x="3779520" y="1060704"/>
                  </a:lnTo>
                  <a:lnTo>
                    <a:pt x="3779520" y="1289316"/>
                  </a:lnTo>
                  <a:lnTo>
                    <a:pt x="3877056" y="1289316"/>
                  </a:lnTo>
                  <a:lnTo>
                    <a:pt x="3877056" y="1060704"/>
                  </a:lnTo>
                  <a:close/>
                </a:path>
                <a:path w="8760460" h="1923414">
                  <a:moveTo>
                    <a:pt x="4035552" y="1005840"/>
                  </a:moveTo>
                  <a:lnTo>
                    <a:pt x="3938016" y="1005840"/>
                  </a:lnTo>
                  <a:lnTo>
                    <a:pt x="3938016" y="1252728"/>
                  </a:lnTo>
                  <a:lnTo>
                    <a:pt x="4035552" y="1252728"/>
                  </a:lnTo>
                  <a:lnTo>
                    <a:pt x="4035552" y="1005840"/>
                  </a:lnTo>
                  <a:close/>
                </a:path>
                <a:path w="8760460" h="1923414">
                  <a:moveTo>
                    <a:pt x="4194048" y="944880"/>
                  </a:moveTo>
                  <a:lnTo>
                    <a:pt x="4093464" y="944880"/>
                  </a:lnTo>
                  <a:lnTo>
                    <a:pt x="4093464" y="1219200"/>
                  </a:lnTo>
                  <a:lnTo>
                    <a:pt x="4194048" y="1219200"/>
                  </a:lnTo>
                  <a:lnTo>
                    <a:pt x="4194048" y="944880"/>
                  </a:lnTo>
                  <a:close/>
                </a:path>
                <a:path w="8760460" h="1923414">
                  <a:moveTo>
                    <a:pt x="4349496" y="832104"/>
                  </a:moveTo>
                  <a:lnTo>
                    <a:pt x="4251960" y="832104"/>
                  </a:lnTo>
                  <a:lnTo>
                    <a:pt x="4251960" y="1136904"/>
                  </a:lnTo>
                  <a:lnTo>
                    <a:pt x="4349496" y="1136904"/>
                  </a:lnTo>
                  <a:lnTo>
                    <a:pt x="4349496" y="832104"/>
                  </a:lnTo>
                  <a:close/>
                </a:path>
                <a:path w="8760460" h="1923414">
                  <a:moveTo>
                    <a:pt x="4507992" y="737616"/>
                  </a:moveTo>
                  <a:lnTo>
                    <a:pt x="4410456" y="737616"/>
                  </a:lnTo>
                  <a:lnTo>
                    <a:pt x="4410456" y="1072896"/>
                  </a:lnTo>
                  <a:lnTo>
                    <a:pt x="4507992" y="1072896"/>
                  </a:lnTo>
                  <a:lnTo>
                    <a:pt x="4507992" y="737616"/>
                  </a:lnTo>
                  <a:close/>
                </a:path>
                <a:path w="8760460" h="1923414">
                  <a:moveTo>
                    <a:pt x="4666488" y="633984"/>
                  </a:moveTo>
                  <a:lnTo>
                    <a:pt x="4565904" y="633984"/>
                  </a:lnTo>
                  <a:lnTo>
                    <a:pt x="4565904" y="1002792"/>
                  </a:lnTo>
                  <a:lnTo>
                    <a:pt x="4666488" y="1002792"/>
                  </a:lnTo>
                  <a:lnTo>
                    <a:pt x="4666488" y="633984"/>
                  </a:lnTo>
                  <a:close/>
                </a:path>
                <a:path w="8760460" h="1923414">
                  <a:moveTo>
                    <a:pt x="4821936" y="576072"/>
                  </a:moveTo>
                  <a:lnTo>
                    <a:pt x="4724400" y="576072"/>
                  </a:lnTo>
                  <a:lnTo>
                    <a:pt x="4724400" y="969264"/>
                  </a:lnTo>
                  <a:lnTo>
                    <a:pt x="4821936" y="969264"/>
                  </a:lnTo>
                  <a:lnTo>
                    <a:pt x="4821936" y="576072"/>
                  </a:lnTo>
                  <a:close/>
                </a:path>
                <a:path w="8760460" h="1923414">
                  <a:moveTo>
                    <a:pt x="4980432" y="487680"/>
                  </a:moveTo>
                  <a:lnTo>
                    <a:pt x="4882896" y="487680"/>
                  </a:lnTo>
                  <a:lnTo>
                    <a:pt x="4882896" y="914400"/>
                  </a:lnTo>
                  <a:lnTo>
                    <a:pt x="4980432" y="914400"/>
                  </a:lnTo>
                  <a:lnTo>
                    <a:pt x="4980432" y="487680"/>
                  </a:lnTo>
                  <a:close/>
                </a:path>
                <a:path w="8760460" h="1923414">
                  <a:moveTo>
                    <a:pt x="5138928" y="445008"/>
                  </a:moveTo>
                  <a:lnTo>
                    <a:pt x="5038344" y="445008"/>
                  </a:lnTo>
                  <a:lnTo>
                    <a:pt x="5038344" y="874776"/>
                  </a:lnTo>
                  <a:lnTo>
                    <a:pt x="5138928" y="874776"/>
                  </a:lnTo>
                  <a:lnTo>
                    <a:pt x="5138928" y="445008"/>
                  </a:lnTo>
                  <a:close/>
                </a:path>
                <a:path w="8760460" h="1923414">
                  <a:moveTo>
                    <a:pt x="5294376" y="438912"/>
                  </a:moveTo>
                  <a:lnTo>
                    <a:pt x="5196840" y="438912"/>
                  </a:lnTo>
                  <a:lnTo>
                    <a:pt x="5196840" y="923544"/>
                  </a:lnTo>
                  <a:lnTo>
                    <a:pt x="5294376" y="923544"/>
                  </a:lnTo>
                  <a:lnTo>
                    <a:pt x="5294376" y="438912"/>
                  </a:lnTo>
                  <a:close/>
                </a:path>
                <a:path w="8760460" h="1923414">
                  <a:moveTo>
                    <a:pt x="5452872" y="356616"/>
                  </a:moveTo>
                  <a:lnTo>
                    <a:pt x="5355336" y="356616"/>
                  </a:lnTo>
                  <a:lnTo>
                    <a:pt x="5355336" y="905256"/>
                  </a:lnTo>
                  <a:lnTo>
                    <a:pt x="5452872" y="905256"/>
                  </a:lnTo>
                  <a:lnTo>
                    <a:pt x="5452872" y="356616"/>
                  </a:lnTo>
                  <a:close/>
                </a:path>
                <a:path w="8760460" h="1923414">
                  <a:moveTo>
                    <a:pt x="5611368" y="310896"/>
                  </a:moveTo>
                  <a:lnTo>
                    <a:pt x="5510784" y="310896"/>
                  </a:lnTo>
                  <a:lnTo>
                    <a:pt x="5510784" y="914400"/>
                  </a:lnTo>
                  <a:lnTo>
                    <a:pt x="5611368" y="914400"/>
                  </a:lnTo>
                  <a:lnTo>
                    <a:pt x="5611368" y="310896"/>
                  </a:lnTo>
                  <a:close/>
                </a:path>
                <a:path w="8760460" h="1923414">
                  <a:moveTo>
                    <a:pt x="5766816" y="329184"/>
                  </a:moveTo>
                  <a:lnTo>
                    <a:pt x="5669280" y="329184"/>
                  </a:lnTo>
                  <a:lnTo>
                    <a:pt x="5669280" y="990600"/>
                  </a:lnTo>
                  <a:lnTo>
                    <a:pt x="5766816" y="990600"/>
                  </a:lnTo>
                  <a:lnTo>
                    <a:pt x="5766816" y="329184"/>
                  </a:lnTo>
                  <a:close/>
                </a:path>
                <a:path w="8760460" h="1923414">
                  <a:moveTo>
                    <a:pt x="5925312" y="454152"/>
                  </a:moveTo>
                  <a:lnTo>
                    <a:pt x="5827776" y="454152"/>
                  </a:lnTo>
                  <a:lnTo>
                    <a:pt x="5827776" y="1167384"/>
                  </a:lnTo>
                  <a:lnTo>
                    <a:pt x="5925312" y="1167384"/>
                  </a:lnTo>
                  <a:lnTo>
                    <a:pt x="5925312" y="454152"/>
                  </a:lnTo>
                  <a:close/>
                </a:path>
                <a:path w="8760460" h="1923414">
                  <a:moveTo>
                    <a:pt x="6083808" y="271272"/>
                  </a:moveTo>
                  <a:lnTo>
                    <a:pt x="5983224" y="271272"/>
                  </a:lnTo>
                  <a:lnTo>
                    <a:pt x="5983224" y="1030224"/>
                  </a:lnTo>
                  <a:lnTo>
                    <a:pt x="6083808" y="1030224"/>
                  </a:lnTo>
                  <a:lnTo>
                    <a:pt x="6083808" y="271272"/>
                  </a:lnTo>
                  <a:close/>
                </a:path>
                <a:path w="8760460" h="1923414">
                  <a:moveTo>
                    <a:pt x="6239256" y="158496"/>
                  </a:moveTo>
                  <a:lnTo>
                    <a:pt x="6141720" y="158496"/>
                  </a:lnTo>
                  <a:lnTo>
                    <a:pt x="6141720" y="960120"/>
                  </a:lnTo>
                  <a:lnTo>
                    <a:pt x="6239256" y="960120"/>
                  </a:lnTo>
                  <a:lnTo>
                    <a:pt x="6239256" y="158496"/>
                  </a:lnTo>
                  <a:close/>
                </a:path>
                <a:path w="8760460" h="1923414">
                  <a:moveTo>
                    <a:pt x="6397752" y="188976"/>
                  </a:moveTo>
                  <a:lnTo>
                    <a:pt x="6300216" y="188976"/>
                  </a:lnTo>
                  <a:lnTo>
                    <a:pt x="6300216" y="966216"/>
                  </a:lnTo>
                  <a:lnTo>
                    <a:pt x="6397752" y="966216"/>
                  </a:lnTo>
                  <a:lnTo>
                    <a:pt x="6397752" y="188976"/>
                  </a:lnTo>
                  <a:close/>
                </a:path>
                <a:path w="8760460" h="1923414">
                  <a:moveTo>
                    <a:pt x="6556248" y="265176"/>
                  </a:moveTo>
                  <a:lnTo>
                    <a:pt x="6455664" y="265176"/>
                  </a:lnTo>
                  <a:lnTo>
                    <a:pt x="6455664" y="1091184"/>
                  </a:lnTo>
                  <a:lnTo>
                    <a:pt x="6556248" y="1091184"/>
                  </a:lnTo>
                  <a:lnTo>
                    <a:pt x="6556248" y="265176"/>
                  </a:lnTo>
                  <a:close/>
                </a:path>
                <a:path w="8760460" h="1923414">
                  <a:moveTo>
                    <a:pt x="6711696" y="316992"/>
                  </a:moveTo>
                  <a:lnTo>
                    <a:pt x="6614160" y="316992"/>
                  </a:lnTo>
                  <a:lnTo>
                    <a:pt x="6614160" y="1109472"/>
                  </a:lnTo>
                  <a:lnTo>
                    <a:pt x="6711696" y="1109472"/>
                  </a:lnTo>
                  <a:lnTo>
                    <a:pt x="6711696" y="316992"/>
                  </a:lnTo>
                  <a:close/>
                </a:path>
                <a:path w="8760460" h="1923414">
                  <a:moveTo>
                    <a:pt x="6870192" y="286512"/>
                  </a:moveTo>
                  <a:lnTo>
                    <a:pt x="6772656" y="286512"/>
                  </a:lnTo>
                  <a:lnTo>
                    <a:pt x="6772656" y="1039368"/>
                  </a:lnTo>
                  <a:lnTo>
                    <a:pt x="6870192" y="1039368"/>
                  </a:lnTo>
                  <a:lnTo>
                    <a:pt x="6870192" y="286512"/>
                  </a:lnTo>
                  <a:close/>
                </a:path>
                <a:path w="8760460" h="1923414">
                  <a:moveTo>
                    <a:pt x="7028688" y="0"/>
                  </a:moveTo>
                  <a:lnTo>
                    <a:pt x="6928104" y="0"/>
                  </a:lnTo>
                  <a:lnTo>
                    <a:pt x="6928104" y="1011936"/>
                  </a:lnTo>
                  <a:lnTo>
                    <a:pt x="7028688" y="1011936"/>
                  </a:lnTo>
                  <a:lnTo>
                    <a:pt x="7028688" y="0"/>
                  </a:lnTo>
                  <a:close/>
                </a:path>
                <a:path w="8760460" h="1923414">
                  <a:moveTo>
                    <a:pt x="7184136" y="633984"/>
                  </a:moveTo>
                  <a:lnTo>
                    <a:pt x="7086600" y="633984"/>
                  </a:lnTo>
                  <a:lnTo>
                    <a:pt x="7086600" y="1603248"/>
                  </a:lnTo>
                  <a:lnTo>
                    <a:pt x="7184136" y="1603248"/>
                  </a:lnTo>
                  <a:lnTo>
                    <a:pt x="7184136" y="633984"/>
                  </a:lnTo>
                  <a:close/>
                </a:path>
                <a:path w="8760460" h="1923414">
                  <a:moveTo>
                    <a:pt x="7342632" y="816864"/>
                  </a:moveTo>
                  <a:lnTo>
                    <a:pt x="7245096" y="816864"/>
                  </a:lnTo>
                  <a:lnTo>
                    <a:pt x="7245096" y="1877568"/>
                  </a:lnTo>
                  <a:lnTo>
                    <a:pt x="7342632" y="1877568"/>
                  </a:lnTo>
                  <a:lnTo>
                    <a:pt x="7342632" y="816864"/>
                  </a:lnTo>
                  <a:close/>
                </a:path>
                <a:path w="8760460" h="1923414">
                  <a:moveTo>
                    <a:pt x="7501128" y="765048"/>
                  </a:moveTo>
                  <a:lnTo>
                    <a:pt x="7400544" y="765048"/>
                  </a:lnTo>
                  <a:lnTo>
                    <a:pt x="7400544" y="1898904"/>
                  </a:lnTo>
                  <a:lnTo>
                    <a:pt x="7501128" y="1898904"/>
                  </a:lnTo>
                  <a:lnTo>
                    <a:pt x="7501128" y="765048"/>
                  </a:lnTo>
                  <a:close/>
                </a:path>
                <a:path w="8760460" h="1923414">
                  <a:moveTo>
                    <a:pt x="7656576" y="804672"/>
                  </a:moveTo>
                  <a:lnTo>
                    <a:pt x="7559040" y="804672"/>
                  </a:lnTo>
                  <a:lnTo>
                    <a:pt x="7559040" y="1923288"/>
                  </a:lnTo>
                  <a:lnTo>
                    <a:pt x="7656576" y="1923288"/>
                  </a:lnTo>
                  <a:lnTo>
                    <a:pt x="7656576" y="804672"/>
                  </a:lnTo>
                  <a:close/>
                </a:path>
                <a:path w="8760460" h="1923414">
                  <a:moveTo>
                    <a:pt x="7815072" y="768096"/>
                  </a:moveTo>
                  <a:lnTo>
                    <a:pt x="7717536" y="768096"/>
                  </a:lnTo>
                  <a:lnTo>
                    <a:pt x="7717536" y="1895856"/>
                  </a:lnTo>
                  <a:lnTo>
                    <a:pt x="7815072" y="1895856"/>
                  </a:lnTo>
                  <a:lnTo>
                    <a:pt x="7815072" y="768096"/>
                  </a:lnTo>
                  <a:close/>
                </a:path>
                <a:path w="8760460" h="1923414">
                  <a:moveTo>
                    <a:pt x="7973568" y="777240"/>
                  </a:moveTo>
                  <a:lnTo>
                    <a:pt x="7876032" y="777240"/>
                  </a:lnTo>
                  <a:lnTo>
                    <a:pt x="7876032" y="1868424"/>
                  </a:lnTo>
                  <a:lnTo>
                    <a:pt x="7973568" y="1868424"/>
                  </a:lnTo>
                  <a:lnTo>
                    <a:pt x="7973568" y="777240"/>
                  </a:lnTo>
                  <a:close/>
                </a:path>
                <a:path w="8760460" h="1923414">
                  <a:moveTo>
                    <a:pt x="8129016" y="722376"/>
                  </a:moveTo>
                  <a:lnTo>
                    <a:pt x="8031480" y="722376"/>
                  </a:lnTo>
                  <a:lnTo>
                    <a:pt x="8031480" y="1822704"/>
                  </a:lnTo>
                  <a:lnTo>
                    <a:pt x="8129016" y="1822704"/>
                  </a:lnTo>
                  <a:lnTo>
                    <a:pt x="8129016" y="722376"/>
                  </a:lnTo>
                  <a:close/>
                </a:path>
                <a:path w="8760460" h="1923414">
                  <a:moveTo>
                    <a:pt x="8287512" y="667512"/>
                  </a:moveTo>
                  <a:lnTo>
                    <a:pt x="8189976" y="667512"/>
                  </a:lnTo>
                  <a:lnTo>
                    <a:pt x="8189976" y="1722120"/>
                  </a:lnTo>
                  <a:lnTo>
                    <a:pt x="8287512" y="1722120"/>
                  </a:lnTo>
                  <a:lnTo>
                    <a:pt x="8287512" y="667512"/>
                  </a:lnTo>
                  <a:close/>
                </a:path>
                <a:path w="8760460" h="1923414">
                  <a:moveTo>
                    <a:pt x="8446008" y="688848"/>
                  </a:moveTo>
                  <a:lnTo>
                    <a:pt x="8348472" y="688848"/>
                  </a:lnTo>
                  <a:lnTo>
                    <a:pt x="8348472" y="1725168"/>
                  </a:lnTo>
                  <a:lnTo>
                    <a:pt x="8446008" y="1725168"/>
                  </a:lnTo>
                  <a:lnTo>
                    <a:pt x="8446008" y="688848"/>
                  </a:lnTo>
                  <a:close/>
                </a:path>
                <a:path w="8760460" h="1923414">
                  <a:moveTo>
                    <a:pt x="8604504" y="819912"/>
                  </a:moveTo>
                  <a:lnTo>
                    <a:pt x="8503920" y="819912"/>
                  </a:lnTo>
                  <a:lnTo>
                    <a:pt x="8503920" y="1804416"/>
                  </a:lnTo>
                  <a:lnTo>
                    <a:pt x="8604504" y="1804416"/>
                  </a:lnTo>
                  <a:lnTo>
                    <a:pt x="8604504" y="819912"/>
                  </a:lnTo>
                  <a:close/>
                </a:path>
                <a:path w="8760460" h="1923414">
                  <a:moveTo>
                    <a:pt x="8759952" y="685800"/>
                  </a:moveTo>
                  <a:lnTo>
                    <a:pt x="8662416" y="685800"/>
                  </a:lnTo>
                  <a:lnTo>
                    <a:pt x="8662416" y="1703832"/>
                  </a:lnTo>
                  <a:lnTo>
                    <a:pt x="8759952" y="1703832"/>
                  </a:lnTo>
                  <a:lnTo>
                    <a:pt x="8759952" y="685800"/>
                  </a:lnTo>
                  <a:close/>
                </a:path>
              </a:pathLst>
            </a:custGeom>
            <a:solidFill>
              <a:srgbClr val="8064A2"/>
            </a:solidFill>
          </p:spPr>
          <p:txBody>
            <a:bodyPr wrap="square" lIns="0" tIns="0" rIns="0" bIns="0" rtlCol="0"/>
            <a:lstStyle/>
            <a:p/>
          </p:txBody>
        </p:sp>
        <p:sp>
          <p:nvSpPr>
            <p:cNvPr id="8" name="object 8" descr=""/>
            <p:cNvSpPr/>
            <p:nvPr/>
          </p:nvSpPr>
          <p:spPr>
            <a:xfrm>
              <a:off x="2273808" y="2843783"/>
              <a:ext cx="8132445" cy="2901950"/>
            </a:xfrm>
            <a:custGeom>
              <a:avLst/>
              <a:gdLst/>
              <a:ahLst/>
              <a:cxnLst/>
              <a:rect l="l" t="t" r="r" b="b"/>
              <a:pathLst>
                <a:path w="8132445" h="2901950">
                  <a:moveTo>
                    <a:pt x="100584" y="2834640"/>
                  </a:moveTo>
                  <a:lnTo>
                    <a:pt x="0" y="2834640"/>
                  </a:lnTo>
                  <a:lnTo>
                    <a:pt x="0" y="2849880"/>
                  </a:lnTo>
                  <a:lnTo>
                    <a:pt x="100584" y="2849880"/>
                  </a:lnTo>
                  <a:lnTo>
                    <a:pt x="100584" y="2834640"/>
                  </a:lnTo>
                  <a:close/>
                </a:path>
                <a:path w="8132445" h="2901950">
                  <a:moveTo>
                    <a:pt x="256032" y="2855976"/>
                  </a:moveTo>
                  <a:lnTo>
                    <a:pt x="158496" y="2855976"/>
                  </a:lnTo>
                  <a:lnTo>
                    <a:pt x="158496" y="2871216"/>
                  </a:lnTo>
                  <a:lnTo>
                    <a:pt x="256032" y="2871216"/>
                  </a:lnTo>
                  <a:lnTo>
                    <a:pt x="256032" y="2855976"/>
                  </a:lnTo>
                  <a:close/>
                </a:path>
                <a:path w="8132445" h="2901950">
                  <a:moveTo>
                    <a:pt x="414528" y="2871216"/>
                  </a:moveTo>
                  <a:lnTo>
                    <a:pt x="316992" y="2871216"/>
                  </a:lnTo>
                  <a:lnTo>
                    <a:pt x="316992" y="2886456"/>
                  </a:lnTo>
                  <a:lnTo>
                    <a:pt x="414528" y="2886456"/>
                  </a:lnTo>
                  <a:lnTo>
                    <a:pt x="414528" y="2871216"/>
                  </a:lnTo>
                  <a:close/>
                </a:path>
                <a:path w="8132445" h="2901950">
                  <a:moveTo>
                    <a:pt x="573024" y="2874264"/>
                  </a:moveTo>
                  <a:lnTo>
                    <a:pt x="475488" y="2874264"/>
                  </a:lnTo>
                  <a:lnTo>
                    <a:pt x="475488" y="2901696"/>
                  </a:lnTo>
                  <a:lnTo>
                    <a:pt x="573024" y="2901696"/>
                  </a:lnTo>
                  <a:lnTo>
                    <a:pt x="573024" y="2874264"/>
                  </a:lnTo>
                  <a:close/>
                </a:path>
                <a:path w="8132445" h="2901950">
                  <a:moveTo>
                    <a:pt x="728472" y="2828544"/>
                  </a:moveTo>
                  <a:lnTo>
                    <a:pt x="630936" y="2828544"/>
                  </a:lnTo>
                  <a:lnTo>
                    <a:pt x="630936" y="2877312"/>
                  </a:lnTo>
                  <a:lnTo>
                    <a:pt x="728472" y="2877312"/>
                  </a:lnTo>
                  <a:lnTo>
                    <a:pt x="728472" y="2828544"/>
                  </a:lnTo>
                  <a:close/>
                </a:path>
                <a:path w="8132445" h="2901950">
                  <a:moveTo>
                    <a:pt x="886968" y="2795016"/>
                  </a:moveTo>
                  <a:lnTo>
                    <a:pt x="789432" y="2795016"/>
                  </a:lnTo>
                  <a:lnTo>
                    <a:pt x="789432" y="2859024"/>
                  </a:lnTo>
                  <a:lnTo>
                    <a:pt x="886968" y="2859024"/>
                  </a:lnTo>
                  <a:lnTo>
                    <a:pt x="886968" y="2795016"/>
                  </a:lnTo>
                  <a:close/>
                </a:path>
                <a:path w="8132445" h="2901950">
                  <a:moveTo>
                    <a:pt x="1045464" y="2749296"/>
                  </a:moveTo>
                  <a:lnTo>
                    <a:pt x="947928" y="2749296"/>
                  </a:lnTo>
                  <a:lnTo>
                    <a:pt x="947928" y="2825496"/>
                  </a:lnTo>
                  <a:lnTo>
                    <a:pt x="1045464" y="2825496"/>
                  </a:lnTo>
                  <a:lnTo>
                    <a:pt x="1045464" y="2749296"/>
                  </a:lnTo>
                  <a:close/>
                </a:path>
                <a:path w="8132445" h="2901950">
                  <a:moveTo>
                    <a:pt x="1203960" y="2718816"/>
                  </a:moveTo>
                  <a:lnTo>
                    <a:pt x="1103376" y="2718816"/>
                  </a:lnTo>
                  <a:lnTo>
                    <a:pt x="1103376" y="2831592"/>
                  </a:lnTo>
                  <a:lnTo>
                    <a:pt x="1203960" y="2831592"/>
                  </a:lnTo>
                  <a:lnTo>
                    <a:pt x="1203960" y="2718816"/>
                  </a:lnTo>
                  <a:close/>
                </a:path>
                <a:path w="8132445" h="2901950">
                  <a:moveTo>
                    <a:pt x="1359408" y="2587752"/>
                  </a:moveTo>
                  <a:lnTo>
                    <a:pt x="1261872" y="2587752"/>
                  </a:lnTo>
                  <a:lnTo>
                    <a:pt x="1261872" y="2746248"/>
                  </a:lnTo>
                  <a:lnTo>
                    <a:pt x="1359408" y="2746248"/>
                  </a:lnTo>
                  <a:lnTo>
                    <a:pt x="1359408" y="2587752"/>
                  </a:lnTo>
                  <a:close/>
                </a:path>
                <a:path w="8132445" h="2901950">
                  <a:moveTo>
                    <a:pt x="1517904" y="2496312"/>
                  </a:moveTo>
                  <a:lnTo>
                    <a:pt x="1420368" y="2496312"/>
                  </a:lnTo>
                  <a:lnTo>
                    <a:pt x="1420368" y="2709672"/>
                  </a:lnTo>
                  <a:lnTo>
                    <a:pt x="1517904" y="2709672"/>
                  </a:lnTo>
                  <a:lnTo>
                    <a:pt x="1517904" y="2496312"/>
                  </a:lnTo>
                  <a:close/>
                </a:path>
                <a:path w="8132445" h="2901950">
                  <a:moveTo>
                    <a:pt x="1676400" y="2420112"/>
                  </a:moveTo>
                  <a:lnTo>
                    <a:pt x="1575816" y="2420112"/>
                  </a:lnTo>
                  <a:lnTo>
                    <a:pt x="1575816" y="2657856"/>
                  </a:lnTo>
                  <a:lnTo>
                    <a:pt x="1676400" y="2657856"/>
                  </a:lnTo>
                  <a:lnTo>
                    <a:pt x="1676400" y="2420112"/>
                  </a:lnTo>
                  <a:close/>
                </a:path>
                <a:path w="8132445" h="2901950">
                  <a:moveTo>
                    <a:pt x="1831848" y="2380500"/>
                  </a:moveTo>
                  <a:lnTo>
                    <a:pt x="1734312" y="2380500"/>
                  </a:lnTo>
                  <a:lnTo>
                    <a:pt x="1734312" y="2621280"/>
                  </a:lnTo>
                  <a:lnTo>
                    <a:pt x="1831848" y="2621280"/>
                  </a:lnTo>
                  <a:lnTo>
                    <a:pt x="1831848" y="2380500"/>
                  </a:lnTo>
                  <a:close/>
                </a:path>
                <a:path w="8132445" h="2901950">
                  <a:moveTo>
                    <a:pt x="1990344" y="2310384"/>
                  </a:moveTo>
                  <a:lnTo>
                    <a:pt x="1892808" y="2310384"/>
                  </a:lnTo>
                  <a:lnTo>
                    <a:pt x="1892808" y="2554224"/>
                  </a:lnTo>
                  <a:lnTo>
                    <a:pt x="1990344" y="2554224"/>
                  </a:lnTo>
                  <a:lnTo>
                    <a:pt x="1990344" y="2310384"/>
                  </a:lnTo>
                  <a:close/>
                </a:path>
                <a:path w="8132445" h="2901950">
                  <a:moveTo>
                    <a:pt x="2148840" y="2209800"/>
                  </a:moveTo>
                  <a:lnTo>
                    <a:pt x="2048256" y="2209800"/>
                  </a:lnTo>
                  <a:lnTo>
                    <a:pt x="2048256" y="2493264"/>
                  </a:lnTo>
                  <a:lnTo>
                    <a:pt x="2148840" y="2493264"/>
                  </a:lnTo>
                  <a:lnTo>
                    <a:pt x="2148840" y="2209800"/>
                  </a:lnTo>
                  <a:close/>
                </a:path>
                <a:path w="8132445" h="2901950">
                  <a:moveTo>
                    <a:pt x="2304288" y="2020824"/>
                  </a:moveTo>
                  <a:lnTo>
                    <a:pt x="2206752" y="2020824"/>
                  </a:lnTo>
                  <a:lnTo>
                    <a:pt x="2206752" y="2407920"/>
                  </a:lnTo>
                  <a:lnTo>
                    <a:pt x="2304288" y="2407920"/>
                  </a:lnTo>
                  <a:lnTo>
                    <a:pt x="2304288" y="2020824"/>
                  </a:lnTo>
                  <a:close/>
                </a:path>
                <a:path w="8132445" h="2901950">
                  <a:moveTo>
                    <a:pt x="2462784" y="1901952"/>
                  </a:moveTo>
                  <a:lnTo>
                    <a:pt x="2365248" y="1901952"/>
                  </a:lnTo>
                  <a:lnTo>
                    <a:pt x="2365248" y="2301240"/>
                  </a:lnTo>
                  <a:lnTo>
                    <a:pt x="2462784" y="2301240"/>
                  </a:lnTo>
                  <a:lnTo>
                    <a:pt x="2462784" y="1901952"/>
                  </a:lnTo>
                  <a:close/>
                </a:path>
                <a:path w="8132445" h="2901950">
                  <a:moveTo>
                    <a:pt x="2621280" y="1868424"/>
                  </a:moveTo>
                  <a:lnTo>
                    <a:pt x="2520696" y="1868424"/>
                  </a:lnTo>
                  <a:lnTo>
                    <a:pt x="2520696" y="2279904"/>
                  </a:lnTo>
                  <a:lnTo>
                    <a:pt x="2621280" y="2279904"/>
                  </a:lnTo>
                  <a:lnTo>
                    <a:pt x="2621280" y="1868424"/>
                  </a:lnTo>
                  <a:close/>
                </a:path>
                <a:path w="8132445" h="2901950">
                  <a:moveTo>
                    <a:pt x="2776728" y="1767840"/>
                  </a:moveTo>
                  <a:lnTo>
                    <a:pt x="2679192" y="1767840"/>
                  </a:lnTo>
                  <a:lnTo>
                    <a:pt x="2679192" y="2197608"/>
                  </a:lnTo>
                  <a:lnTo>
                    <a:pt x="2776728" y="2197608"/>
                  </a:lnTo>
                  <a:lnTo>
                    <a:pt x="2776728" y="1767840"/>
                  </a:lnTo>
                  <a:close/>
                </a:path>
                <a:path w="8132445" h="2901950">
                  <a:moveTo>
                    <a:pt x="2935224" y="1780032"/>
                  </a:moveTo>
                  <a:lnTo>
                    <a:pt x="2837688" y="1780032"/>
                  </a:lnTo>
                  <a:lnTo>
                    <a:pt x="2837688" y="2225040"/>
                  </a:lnTo>
                  <a:lnTo>
                    <a:pt x="2935224" y="2225040"/>
                  </a:lnTo>
                  <a:lnTo>
                    <a:pt x="2935224" y="1780032"/>
                  </a:lnTo>
                  <a:close/>
                </a:path>
                <a:path w="8132445" h="2901950">
                  <a:moveTo>
                    <a:pt x="3093720" y="1725168"/>
                  </a:moveTo>
                  <a:lnTo>
                    <a:pt x="2993136" y="1725168"/>
                  </a:lnTo>
                  <a:lnTo>
                    <a:pt x="2993136" y="2200656"/>
                  </a:lnTo>
                  <a:lnTo>
                    <a:pt x="3093720" y="2200656"/>
                  </a:lnTo>
                  <a:lnTo>
                    <a:pt x="3093720" y="1725168"/>
                  </a:lnTo>
                  <a:close/>
                </a:path>
                <a:path w="8132445" h="2901950">
                  <a:moveTo>
                    <a:pt x="3249168" y="1603248"/>
                  </a:moveTo>
                  <a:lnTo>
                    <a:pt x="3151632" y="1603248"/>
                  </a:lnTo>
                  <a:lnTo>
                    <a:pt x="3151632" y="2121408"/>
                  </a:lnTo>
                  <a:lnTo>
                    <a:pt x="3249168" y="2121408"/>
                  </a:lnTo>
                  <a:lnTo>
                    <a:pt x="3249168" y="1603248"/>
                  </a:lnTo>
                  <a:close/>
                </a:path>
                <a:path w="8132445" h="2901950">
                  <a:moveTo>
                    <a:pt x="3407664" y="1505712"/>
                  </a:moveTo>
                  <a:lnTo>
                    <a:pt x="3310128" y="1505712"/>
                  </a:lnTo>
                  <a:lnTo>
                    <a:pt x="3310128" y="2066544"/>
                  </a:lnTo>
                  <a:lnTo>
                    <a:pt x="3407664" y="2066544"/>
                  </a:lnTo>
                  <a:lnTo>
                    <a:pt x="3407664" y="1505712"/>
                  </a:lnTo>
                  <a:close/>
                </a:path>
                <a:path w="8132445" h="2901950">
                  <a:moveTo>
                    <a:pt x="3566160" y="1444752"/>
                  </a:moveTo>
                  <a:lnTo>
                    <a:pt x="3465576" y="1444752"/>
                  </a:lnTo>
                  <a:lnTo>
                    <a:pt x="3465576" y="2005584"/>
                  </a:lnTo>
                  <a:lnTo>
                    <a:pt x="3566160" y="2005584"/>
                  </a:lnTo>
                  <a:lnTo>
                    <a:pt x="3566160" y="1444752"/>
                  </a:lnTo>
                  <a:close/>
                </a:path>
                <a:path w="8132445" h="2901950">
                  <a:moveTo>
                    <a:pt x="3721608" y="1338072"/>
                  </a:moveTo>
                  <a:lnTo>
                    <a:pt x="3624072" y="1338072"/>
                  </a:lnTo>
                  <a:lnTo>
                    <a:pt x="3624072" y="1892808"/>
                  </a:lnTo>
                  <a:lnTo>
                    <a:pt x="3721608" y="1892808"/>
                  </a:lnTo>
                  <a:lnTo>
                    <a:pt x="3721608" y="1338072"/>
                  </a:lnTo>
                  <a:close/>
                </a:path>
                <a:path w="8132445" h="2901950">
                  <a:moveTo>
                    <a:pt x="3880104" y="1200912"/>
                  </a:moveTo>
                  <a:lnTo>
                    <a:pt x="3782568" y="1200912"/>
                  </a:lnTo>
                  <a:lnTo>
                    <a:pt x="3782568" y="1798320"/>
                  </a:lnTo>
                  <a:lnTo>
                    <a:pt x="3880104" y="1798320"/>
                  </a:lnTo>
                  <a:lnTo>
                    <a:pt x="3880104" y="1200912"/>
                  </a:lnTo>
                  <a:close/>
                </a:path>
                <a:path w="8132445" h="2901950">
                  <a:moveTo>
                    <a:pt x="4038600" y="1085088"/>
                  </a:moveTo>
                  <a:lnTo>
                    <a:pt x="3938016" y="1085088"/>
                  </a:lnTo>
                  <a:lnTo>
                    <a:pt x="3938016" y="1694688"/>
                  </a:lnTo>
                  <a:lnTo>
                    <a:pt x="4038600" y="1694688"/>
                  </a:lnTo>
                  <a:lnTo>
                    <a:pt x="4038600" y="1085088"/>
                  </a:lnTo>
                  <a:close/>
                </a:path>
                <a:path w="8132445" h="2901950">
                  <a:moveTo>
                    <a:pt x="4194048" y="990600"/>
                  </a:moveTo>
                  <a:lnTo>
                    <a:pt x="4096512" y="990600"/>
                  </a:lnTo>
                  <a:lnTo>
                    <a:pt x="4096512" y="1636776"/>
                  </a:lnTo>
                  <a:lnTo>
                    <a:pt x="4194048" y="1636776"/>
                  </a:lnTo>
                  <a:lnTo>
                    <a:pt x="4194048" y="990600"/>
                  </a:lnTo>
                  <a:close/>
                </a:path>
                <a:path w="8132445" h="2901950">
                  <a:moveTo>
                    <a:pt x="4352544" y="868680"/>
                  </a:moveTo>
                  <a:lnTo>
                    <a:pt x="4255008" y="868680"/>
                  </a:lnTo>
                  <a:lnTo>
                    <a:pt x="4255008" y="1548384"/>
                  </a:lnTo>
                  <a:lnTo>
                    <a:pt x="4352544" y="1548384"/>
                  </a:lnTo>
                  <a:lnTo>
                    <a:pt x="4352544" y="868680"/>
                  </a:lnTo>
                  <a:close/>
                </a:path>
                <a:path w="8132445" h="2901950">
                  <a:moveTo>
                    <a:pt x="4511040" y="801624"/>
                  </a:moveTo>
                  <a:lnTo>
                    <a:pt x="4410456" y="801624"/>
                  </a:lnTo>
                  <a:lnTo>
                    <a:pt x="4410456" y="1505712"/>
                  </a:lnTo>
                  <a:lnTo>
                    <a:pt x="4511040" y="1505712"/>
                  </a:lnTo>
                  <a:lnTo>
                    <a:pt x="4511040" y="801624"/>
                  </a:lnTo>
                  <a:close/>
                </a:path>
                <a:path w="8132445" h="2901950">
                  <a:moveTo>
                    <a:pt x="4666488" y="737616"/>
                  </a:moveTo>
                  <a:lnTo>
                    <a:pt x="4568952" y="737616"/>
                  </a:lnTo>
                  <a:lnTo>
                    <a:pt x="4568952" y="1499616"/>
                  </a:lnTo>
                  <a:lnTo>
                    <a:pt x="4666488" y="1499616"/>
                  </a:lnTo>
                  <a:lnTo>
                    <a:pt x="4666488" y="737616"/>
                  </a:lnTo>
                  <a:close/>
                </a:path>
                <a:path w="8132445" h="2901950">
                  <a:moveTo>
                    <a:pt x="4824984" y="630936"/>
                  </a:moveTo>
                  <a:lnTo>
                    <a:pt x="4727448" y="630936"/>
                  </a:lnTo>
                  <a:lnTo>
                    <a:pt x="4727448" y="1417320"/>
                  </a:lnTo>
                  <a:lnTo>
                    <a:pt x="4824984" y="1417320"/>
                  </a:lnTo>
                  <a:lnTo>
                    <a:pt x="4824984" y="630936"/>
                  </a:lnTo>
                  <a:close/>
                </a:path>
                <a:path w="8132445" h="2901950">
                  <a:moveTo>
                    <a:pt x="4983480" y="588264"/>
                  </a:moveTo>
                  <a:lnTo>
                    <a:pt x="4882896" y="588264"/>
                  </a:lnTo>
                  <a:lnTo>
                    <a:pt x="4882896" y="1371600"/>
                  </a:lnTo>
                  <a:lnTo>
                    <a:pt x="4983480" y="1371600"/>
                  </a:lnTo>
                  <a:lnTo>
                    <a:pt x="4983480" y="588264"/>
                  </a:lnTo>
                  <a:close/>
                </a:path>
                <a:path w="8132445" h="2901950">
                  <a:moveTo>
                    <a:pt x="5138928" y="591312"/>
                  </a:moveTo>
                  <a:lnTo>
                    <a:pt x="5041392" y="591312"/>
                  </a:lnTo>
                  <a:lnTo>
                    <a:pt x="5041392" y="1389888"/>
                  </a:lnTo>
                  <a:lnTo>
                    <a:pt x="5138928" y="1389888"/>
                  </a:lnTo>
                  <a:lnTo>
                    <a:pt x="5138928" y="591312"/>
                  </a:lnTo>
                  <a:close/>
                </a:path>
                <a:path w="8132445" h="2901950">
                  <a:moveTo>
                    <a:pt x="5297424" y="688860"/>
                  </a:moveTo>
                  <a:lnTo>
                    <a:pt x="5199888" y="688860"/>
                  </a:lnTo>
                  <a:lnTo>
                    <a:pt x="5199888" y="1514856"/>
                  </a:lnTo>
                  <a:lnTo>
                    <a:pt x="5297424" y="1514856"/>
                  </a:lnTo>
                  <a:lnTo>
                    <a:pt x="5297424" y="688860"/>
                  </a:lnTo>
                  <a:close/>
                </a:path>
                <a:path w="8132445" h="2901950">
                  <a:moveTo>
                    <a:pt x="5455920" y="542544"/>
                  </a:moveTo>
                  <a:lnTo>
                    <a:pt x="5355336" y="542544"/>
                  </a:lnTo>
                  <a:lnTo>
                    <a:pt x="5355336" y="1331976"/>
                  </a:lnTo>
                  <a:lnTo>
                    <a:pt x="5455920" y="1331976"/>
                  </a:lnTo>
                  <a:lnTo>
                    <a:pt x="5455920" y="542544"/>
                  </a:lnTo>
                  <a:close/>
                </a:path>
                <a:path w="8132445" h="2901950">
                  <a:moveTo>
                    <a:pt x="5611368" y="478536"/>
                  </a:moveTo>
                  <a:lnTo>
                    <a:pt x="5513832" y="478536"/>
                  </a:lnTo>
                  <a:lnTo>
                    <a:pt x="5513832" y="1219200"/>
                  </a:lnTo>
                  <a:lnTo>
                    <a:pt x="5611368" y="1219200"/>
                  </a:lnTo>
                  <a:lnTo>
                    <a:pt x="5611368" y="478536"/>
                  </a:lnTo>
                  <a:close/>
                </a:path>
                <a:path w="8132445" h="2901950">
                  <a:moveTo>
                    <a:pt x="5769864" y="432816"/>
                  </a:moveTo>
                  <a:lnTo>
                    <a:pt x="5672328" y="432816"/>
                  </a:lnTo>
                  <a:lnTo>
                    <a:pt x="5672328" y="1249680"/>
                  </a:lnTo>
                  <a:lnTo>
                    <a:pt x="5769864" y="1249680"/>
                  </a:lnTo>
                  <a:lnTo>
                    <a:pt x="5769864" y="432816"/>
                  </a:lnTo>
                  <a:close/>
                </a:path>
                <a:path w="8132445" h="2901950">
                  <a:moveTo>
                    <a:pt x="5928360" y="429768"/>
                  </a:moveTo>
                  <a:lnTo>
                    <a:pt x="5827776" y="429768"/>
                  </a:lnTo>
                  <a:lnTo>
                    <a:pt x="5827776" y="1325880"/>
                  </a:lnTo>
                  <a:lnTo>
                    <a:pt x="5928360" y="1325880"/>
                  </a:lnTo>
                  <a:lnTo>
                    <a:pt x="5928360" y="429768"/>
                  </a:lnTo>
                  <a:close/>
                </a:path>
                <a:path w="8132445" h="2901950">
                  <a:moveTo>
                    <a:pt x="6083808" y="487680"/>
                  </a:moveTo>
                  <a:lnTo>
                    <a:pt x="5986272" y="487680"/>
                  </a:lnTo>
                  <a:lnTo>
                    <a:pt x="5986272" y="1377696"/>
                  </a:lnTo>
                  <a:lnTo>
                    <a:pt x="6083808" y="1377696"/>
                  </a:lnTo>
                  <a:lnTo>
                    <a:pt x="6083808" y="487680"/>
                  </a:lnTo>
                  <a:close/>
                </a:path>
                <a:path w="8132445" h="2901950">
                  <a:moveTo>
                    <a:pt x="6242304" y="457200"/>
                  </a:moveTo>
                  <a:lnTo>
                    <a:pt x="6144768" y="457200"/>
                  </a:lnTo>
                  <a:lnTo>
                    <a:pt x="6144768" y="1347216"/>
                  </a:lnTo>
                  <a:lnTo>
                    <a:pt x="6242304" y="1347216"/>
                  </a:lnTo>
                  <a:lnTo>
                    <a:pt x="6242304" y="457200"/>
                  </a:lnTo>
                  <a:close/>
                </a:path>
                <a:path w="8132445" h="2901950">
                  <a:moveTo>
                    <a:pt x="6400800" y="0"/>
                  </a:moveTo>
                  <a:lnTo>
                    <a:pt x="6300216" y="0"/>
                  </a:lnTo>
                  <a:lnTo>
                    <a:pt x="6300216" y="1060704"/>
                  </a:lnTo>
                  <a:lnTo>
                    <a:pt x="6400800" y="1060704"/>
                  </a:lnTo>
                  <a:lnTo>
                    <a:pt x="6400800" y="0"/>
                  </a:lnTo>
                  <a:close/>
                </a:path>
                <a:path w="8132445" h="2901950">
                  <a:moveTo>
                    <a:pt x="6556248" y="390144"/>
                  </a:moveTo>
                  <a:lnTo>
                    <a:pt x="6458712" y="390144"/>
                  </a:lnTo>
                  <a:lnTo>
                    <a:pt x="6458712" y="1694688"/>
                  </a:lnTo>
                  <a:lnTo>
                    <a:pt x="6556248" y="1694688"/>
                  </a:lnTo>
                  <a:lnTo>
                    <a:pt x="6556248" y="390144"/>
                  </a:lnTo>
                  <a:close/>
                </a:path>
                <a:path w="8132445" h="2901950">
                  <a:moveTo>
                    <a:pt x="6714744" y="509016"/>
                  </a:moveTo>
                  <a:lnTo>
                    <a:pt x="6617208" y="509016"/>
                  </a:lnTo>
                  <a:lnTo>
                    <a:pt x="6617208" y="1877568"/>
                  </a:lnTo>
                  <a:lnTo>
                    <a:pt x="6714744" y="1877568"/>
                  </a:lnTo>
                  <a:lnTo>
                    <a:pt x="6714744" y="509016"/>
                  </a:lnTo>
                  <a:close/>
                </a:path>
                <a:path w="8132445" h="2901950">
                  <a:moveTo>
                    <a:pt x="6873240" y="420624"/>
                  </a:moveTo>
                  <a:lnTo>
                    <a:pt x="6772656" y="420624"/>
                  </a:lnTo>
                  <a:lnTo>
                    <a:pt x="6772656" y="1825752"/>
                  </a:lnTo>
                  <a:lnTo>
                    <a:pt x="6873240" y="1825752"/>
                  </a:lnTo>
                  <a:lnTo>
                    <a:pt x="6873240" y="420624"/>
                  </a:lnTo>
                  <a:close/>
                </a:path>
                <a:path w="8132445" h="2901950">
                  <a:moveTo>
                    <a:pt x="7028688" y="420624"/>
                  </a:moveTo>
                  <a:lnTo>
                    <a:pt x="6931152" y="420624"/>
                  </a:lnTo>
                  <a:lnTo>
                    <a:pt x="6931152" y="1865376"/>
                  </a:lnTo>
                  <a:lnTo>
                    <a:pt x="7028688" y="1865376"/>
                  </a:lnTo>
                  <a:lnTo>
                    <a:pt x="7028688" y="420624"/>
                  </a:lnTo>
                  <a:close/>
                </a:path>
                <a:path w="8132445" h="2901950">
                  <a:moveTo>
                    <a:pt x="7187184" y="478536"/>
                  </a:moveTo>
                  <a:lnTo>
                    <a:pt x="7089648" y="478536"/>
                  </a:lnTo>
                  <a:lnTo>
                    <a:pt x="7089648" y="1828800"/>
                  </a:lnTo>
                  <a:lnTo>
                    <a:pt x="7187184" y="1828800"/>
                  </a:lnTo>
                  <a:lnTo>
                    <a:pt x="7187184" y="478536"/>
                  </a:lnTo>
                  <a:close/>
                </a:path>
                <a:path w="8132445" h="2901950">
                  <a:moveTo>
                    <a:pt x="7345680" y="457200"/>
                  </a:moveTo>
                  <a:lnTo>
                    <a:pt x="7248144" y="457200"/>
                  </a:lnTo>
                  <a:lnTo>
                    <a:pt x="7248144" y="1837944"/>
                  </a:lnTo>
                  <a:lnTo>
                    <a:pt x="7345680" y="1837944"/>
                  </a:lnTo>
                  <a:lnTo>
                    <a:pt x="7345680" y="457200"/>
                  </a:lnTo>
                  <a:close/>
                </a:path>
                <a:path w="8132445" h="2901950">
                  <a:moveTo>
                    <a:pt x="7501128" y="448056"/>
                  </a:moveTo>
                  <a:lnTo>
                    <a:pt x="7403592" y="448056"/>
                  </a:lnTo>
                  <a:lnTo>
                    <a:pt x="7403592" y="1783080"/>
                  </a:lnTo>
                  <a:lnTo>
                    <a:pt x="7501128" y="1783080"/>
                  </a:lnTo>
                  <a:lnTo>
                    <a:pt x="7501128" y="448056"/>
                  </a:lnTo>
                  <a:close/>
                </a:path>
                <a:path w="8132445" h="2901950">
                  <a:moveTo>
                    <a:pt x="7659624" y="451104"/>
                  </a:moveTo>
                  <a:lnTo>
                    <a:pt x="7562088" y="451104"/>
                  </a:lnTo>
                  <a:lnTo>
                    <a:pt x="7562088" y="1728216"/>
                  </a:lnTo>
                  <a:lnTo>
                    <a:pt x="7659624" y="1728216"/>
                  </a:lnTo>
                  <a:lnTo>
                    <a:pt x="7659624" y="451104"/>
                  </a:lnTo>
                  <a:close/>
                </a:path>
                <a:path w="8132445" h="2901950">
                  <a:moveTo>
                    <a:pt x="7818120" y="542544"/>
                  </a:moveTo>
                  <a:lnTo>
                    <a:pt x="7720584" y="542544"/>
                  </a:lnTo>
                  <a:lnTo>
                    <a:pt x="7720584" y="1749552"/>
                  </a:lnTo>
                  <a:lnTo>
                    <a:pt x="7818120" y="1749552"/>
                  </a:lnTo>
                  <a:lnTo>
                    <a:pt x="7818120" y="542544"/>
                  </a:lnTo>
                  <a:close/>
                </a:path>
                <a:path w="8132445" h="2901950">
                  <a:moveTo>
                    <a:pt x="7976616" y="646176"/>
                  </a:moveTo>
                  <a:lnTo>
                    <a:pt x="7876032" y="646176"/>
                  </a:lnTo>
                  <a:lnTo>
                    <a:pt x="7876032" y="1880616"/>
                  </a:lnTo>
                  <a:lnTo>
                    <a:pt x="7976616" y="1880616"/>
                  </a:lnTo>
                  <a:lnTo>
                    <a:pt x="7976616" y="646176"/>
                  </a:lnTo>
                  <a:close/>
                </a:path>
                <a:path w="8132445" h="2901950">
                  <a:moveTo>
                    <a:pt x="8132064" y="618744"/>
                  </a:moveTo>
                  <a:lnTo>
                    <a:pt x="8034528" y="618744"/>
                  </a:lnTo>
                  <a:lnTo>
                    <a:pt x="8034528" y="1746504"/>
                  </a:lnTo>
                  <a:lnTo>
                    <a:pt x="8132064" y="1746504"/>
                  </a:lnTo>
                  <a:lnTo>
                    <a:pt x="8132064" y="618744"/>
                  </a:lnTo>
                  <a:close/>
                </a:path>
              </a:pathLst>
            </a:custGeom>
            <a:solidFill>
              <a:srgbClr val="4BACC6"/>
            </a:solidFill>
          </p:spPr>
          <p:txBody>
            <a:bodyPr wrap="square" lIns="0" tIns="0" rIns="0" bIns="0" rtlCol="0"/>
            <a:lstStyle/>
            <a:p/>
          </p:txBody>
        </p:sp>
        <p:sp>
          <p:nvSpPr>
            <p:cNvPr id="9" name="object 9" descr=""/>
            <p:cNvSpPr/>
            <p:nvPr/>
          </p:nvSpPr>
          <p:spPr>
            <a:xfrm>
              <a:off x="1645920" y="2532887"/>
              <a:ext cx="8760460" cy="3274060"/>
            </a:xfrm>
            <a:custGeom>
              <a:avLst/>
              <a:gdLst/>
              <a:ahLst/>
              <a:cxnLst/>
              <a:rect l="l" t="t" r="r" b="b"/>
              <a:pathLst>
                <a:path w="8760460" h="3274060">
                  <a:moveTo>
                    <a:pt x="97536" y="3270504"/>
                  </a:moveTo>
                  <a:lnTo>
                    <a:pt x="0" y="3270504"/>
                  </a:lnTo>
                  <a:lnTo>
                    <a:pt x="0" y="3273552"/>
                  </a:lnTo>
                  <a:lnTo>
                    <a:pt x="97536" y="3273552"/>
                  </a:lnTo>
                  <a:lnTo>
                    <a:pt x="97536" y="3270504"/>
                  </a:lnTo>
                  <a:close/>
                </a:path>
                <a:path w="8760460" h="3274060">
                  <a:moveTo>
                    <a:pt x="256032" y="3261360"/>
                  </a:moveTo>
                  <a:lnTo>
                    <a:pt x="155448" y="3261360"/>
                  </a:lnTo>
                  <a:lnTo>
                    <a:pt x="155448" y="3264408"/>
                  </a:lnTo>
                  <a:lnTo>
                    <a:pt x="256032" y="3264408"/>
                  </a:lnTo>
                  <a:lnTo>
                    <a:pt x="256032" y="3261360"/>
                  </a:lnTo>
                  <a:close/>
                </a:path>
                <a:path w="8760460" h="3274060">
                  <a:moveTo>
                    <a:pt x="411480" y="3145536"/>
                  </a:moveTo>
                  <a:lnTo>
                    <a:pt x="313944" y="3145536"/>
                  </a:lnTo>
                  <a:lnTo>
                    <a:pt x="313944" y="3206496"/>
                  </a:lnTo>
                  <a:lnTo>
                    <a:pt x="411480" y="3206496"/>
                  </a:lnTo>
                  <a:lnTo>
                    <a:pt x="411480" y="3145536"/>
                  </a:lnTo>
                  <a:close/>
                </a:path>
                <a:path w="8760460" h="3274060">
                  <a:moveTo>
                    <a:pt x="569976" y="3002280"/>
                  </a:moveTo>
                  <a:lnTo>
                    <a:pt x="472440" y="3002280"/>
                  </a:lnTo>
                  <a:lnTo>
                    <a:pt x="472440" y="3160776"/>
                  </a:lnTo>
                  <a:lnTo>
                    <a:pt x="569976" y="3160776"/>
                  </a:lnTo>
                  <a:lnTo>
                    <a:pt x="569976" y="3002280"/>
                  </a:lnTo>
                  <a:close/>
                </a:path>
                <a:path w="8760460" h="3274060">
                  <a:moveTo>
                    <a:pt x="728472" y="2596896"/>
                  </a:moveTo>
                  <a:lnTo>
                    <a:pt x="627888" y="2596896"/>
                  </a:lnTo>
                  <a:lnTo>
                    <a:pt x="627888" y="3145536"/>
                  </a:lnTo>
                  <a:lnTo>
                    <a:pt x="728472" y="3145536"/>
                  </a:lnTo>
                  <a:lnTo>
                    <a:pt x="728472" y="2596896"/>
                  </a:lnTo>
                  <a:close/>
                </a:path>
                <a:path w="8760460" h="3274060">
                  <a:moveTo>
                    <a:pt x="883920" y="2572512"/>
                  </a:moveTo>
                  <a:lnTo>
                    <a:pt x="786384" y="2572512"/>
                  </a:lnTo>
                  <a:lnTo>
                    <a:pt x="786384" y="3166872"/>
                  </a:lnTo>
                  <a:lnTo>
                    <a:pt x="883920" y="3166872"/>
                  </a:lnTo>
                  <a:lnTo>
                    <a:pt x="883920" y="2572512"/>
                  </a:lnTo>
                  <a:close/>
                </a:path>
                <a:path w="8760460" h="3274060">
                  <a:moveTo>
                    <a:pt x="1042416" y="2468880"/>
                  </a:moveTo>
                  <a:lnTo>
                    <a:pt x="944880" y="2468880"/>
                  </a:lnTo>
                  <a:lnTo>
                    <a:pt x="944880" y="3182112"/>
                  </a:lnTo>
                  <a:lnTo>
                    <a:pt x="1042416" y="3182112"/>
                  </a:lnTo>
                  <a:lnTo>
                    <a:pt x="1042416" y="2468880"/>
                  </a:lnTo>
                  <a:close/>
                </a:path>
                <a:path w="8760460" h="3274060">
                  <a:moveTo>
                    <a:pt x="1200912" y="2304288"/>
                  </a:moveTo>
                  <a:lnTo>
                    <a:pt x="1103376" y="2304288"/>
                  </a:lnTo>
                  <a:lnTo>
                    <a:pt x="1103376" y="3185160"/>
                  </a:lnTo>
                  <a:lnTo>
                    <a:pt x="1200912" y="3185160"/>
                  </a:lnTo>
                  <a:lnTo>
                    <a:pt x="1200912" y="2304288"/>
                  </a:lnTo>
                  <a:close/>
                </a:path>
                <a:path w="8760460" h="3274060">
                  <a:moveTo>
                    <a:pt x="1356360" y="2371344"/>
                  </a:moveTo>
                  <a:lnTo>
                    <a:pt x="1258824" y="2371344"/>
                  </a:lnTo>
                  <a:lnTo>
                    <a:pt x="1258824" y="3139440"/>
                  </a:lnTo>
                  <a:lnTo>
                    <a:pt x="1356360" y="3139440"/>
                  </a:lnTo>
                  <a:lnTo>
                    <a:pt x="1356360" y="2371344"/>
                  </a:lnTo>
                  <a:close/>
                </a:path>
                <a:path w="8760460" h="3274060">
                  <a:moveTo>
                    <a:pt x="1514856" y="2319528"/>
                  </a:moveTo>
                  <a:lnTo>
                    <a:pt x="1417320" y="2319528"/>
                  </a:lnTo>
                  <a:lnTo>
                    <a:pt x="1417320" y="3105912"/>
                  </a:lnTo>
                  <a:lnTo>
                    <a:pt x="1514856" y="3105912"/>
                  </a:lnTo>
                  <a:lnTo>
                    <a:pt x="1514856" y="2319528"/>
                  </a:lnTo>
                  <a:close/>
                </a:path>
                <a:path w="8760460" h="3274060">
                  <a:moveTo>
                    <a:pt x="1673352" y="2218944"/>
                  </a:moveTo>
                  <a:lnTo>
                    <a:pt x="1575816" y="2218944"/>
                  </a:lnTo>
                  <a:lnTo>
                    <a:pt x="1575816" y="3060192"/>
                  </a:lnTo>
                  <a:lnTo>
                    <a:pt x="1673352" y="3060192"/>
                  </a:lnTo>
                  <a:lnTo>
                    <a:pt x="1673352" y="2218944"/>
                  </a:lnTo>
                  <a:close/>
                </a:path>
                <a:path w="8760460" h="3274060">
                  <a:moveTo>
                    <a:pt x="1831848" y="2127504"/>
                  </a:moveTo>
                  <a:lnTo>
                    <a:pt x="1731264" y="2127504"/>
                  </a:lnTo>
                  <a:lnTo>
                    <a:pt x="1731264" y="3029712"/>
                  </a:lnTo>
                  <a:lnTo>
                    <a:pt x="1831848" y="3029712"/>
                  </a:lnTo>
                  <a:lnTo>
                    <a:pt x="1831848" y="2127504"/>
                  </a:lnTo>
                  <a:close/>
                </a:path>
                <a:path w="8760460" h="3274060">
                  <a:moveTo>
                    <a:pt x="1987296" y="2033016"/>
                  </a:moveTo>
                  <a:lnTo>
                    <a:pt x="1889760" y="2033016"/>
                  </a:lnTo>
                  <a:lnTo>
                    <a:pt x="1889760" y="2898648"/>
                  </a:lnTo>
                  <a:lnTo>
                    <a:pt x="1987296" y="2898648"/>
                  </a:lnTo>
                  <a:lnTo>
                    <a:pt x="1987296" y="2033016"/>
                  </a:lnTo>
                  <a:close/>
                </a:path>
                <a:path w="8760460" h="3274060">
                  <a:moveTo>
                    <a:pt x="2145792" y="1987296"/>
                  </a:moveTo>
                  <a:lnTo>
                    <a:pt x="2048256" y="1987296"/>
                  </a:lnTo>
                  <a:lnTo>
                    <a:pt x="2048256" y="2807208"/>
                  </a:lnTo>
                  <a:lnTo>
                    <a:pt x="2145792" y="2807208"/>
                  </a:lnTo>
                  <a:lnTo>
                    <a:pt x="2145792" y="1987296"/>
                  </a:lnTo>
                  <a:close/>
                </a:path>
                <a:path w="8760460" h="3274060">
                  <a:moveTo>
                    <a:pt x="2304288" y="2029968"/>
                  </a:moveTo>
                  <a:lnTo>
                    <a:pt x="2203704" y="2029968"/>
                  </a:lnTo>
                  <a:lnTo>
                    <a:pt x="2203704" y="2731008"/>
                  </a:lnTo>
                  <a:lnTo>
                    <a:pt x="2304288" y="2731008"/>
                  </a:lnTo>
                  <a:lnTo>
                    <a:pt x="2304288" y="2029968"/>
                  </a:lnTo>
                  <a:close/>
                </a:path>
                <a:path w="8760460" h="3274060">
                  <a:moveTo>
                    <a:pt x="2459736" y="1987296"/>
                  </a:moveTo>
                  <a:lnTo>
                    <a:pt x="2362200" y="1987296"/>
                  </a:lnTo>
                  <a:lnTo>
                    <a:pt x="2362200" y="2691396"/>
                  </a:lnTo>
                  <a:lnTo>
                    <a:pt x="2459736" y="2691396"/>
                  </a:lnTo>
                  <a:lnTo>
                    <a:pt x="2459736" y="1987296"/>
                  </a:lnTo>
                  <a:close/>
                </a:path>
                <a:path w="8760460" h="3274060">
                  <a:moveTo>
                    <a:pt x="2618232" y="1950720"/>
                  </a:moveTo>
                  <a:lnTo>
                    <a:pt x="2520696" y="1950720"/>
                  </a:lnTo>
                  <a:lnTo>
                    <a:pt x="2520696" y="2621280"/>
                  </a:lnTo>
                  <a:lnTo>
                    <a:pt x="2618232" y="2621280"/>
                  </a:lnTo>
                  <a:lnTo>
                    <a:pt x="2618232" y="1950720"/>
                  </a:lnTo>
                  <a:close/>
                </a:path>
                <a:path w="8760460" h="3274060">
                  <a:moveTo>
                    <a:pt x="2776728" y="1862328"/>
                  </a:moveTo>
                  <a:lnTo>
                    <a:pt x="2676144" y="1862328"/>
                  </a:lnTo>
                  <a:lnTo>
                    <a:pt x="2676144" y="2520696"/>
                  </a:lnTo>
                  <a:lnTo>
                    <a:pt x="2776728" y="2520696"/>
                  </a:lnTo>
                  <a:lnTo>
                    <a:pt x="2776728" y="1862328"/>
                  </a:lnTo>
                  <a:close/>
                </a:path>
                <a:path w="8760460" h="3274060">
                  <a:moveTo>
                    <a:pt x="2932176" y="1746504"/>
                  </a:moveTo>
                  <a:lnTo>
                    <a:pt x="2834640" y="1746504"/>
                  </a:lnTo>
                  <a:lnTo>
                    <a:pt x="2834640" y="2331720"/>
                  </a:lnTo>
                  <a:lnTo>
                    <a:pt x="2932176" y="2331720"/>
                  </a:lnTo>
                  <a:lnTo>
                    <a:pt x="2932176" y="1746504"/>
                  </a:lnTo>
                  <a:close/>
                </a:path>
                <a:path w="8760460" h="3274060">
                  <a:moveTo>
                    <a:pt x="3090672" y="1706880"/>
                  </a:moveTo>
                  <a:lnTo>
                    <a:pt x="2993136" y="1706880"/>
                  </a:lnTo>
                  <a:lnTo>
                    <a:pt x="2993136" y="2212848"/>
                  </a:lnTo>
                  <a:lnTo>
                    <a:pt x="3090672" y="2212848"/>
                  </a:lnTo>
                  <a:lnTo>
                    <a:pt x="3090672" y="1706880"/>
                  </a:lnTo>
                  <a:close/>
                </a:path>
                <a:path w="8760460" h="3274060">
                  <a:moveTo>
                    <a:pt x="3249168" y="1703832"/>
                  </a:moveTo>
                  <a:lnTo>
                    <a:pt x="3148584" y="1703832"/>
                  </a:lnTo>
                  <a:lnTo>
                    <a:pt x="3148584" y="2179320"/>
                  </a:lnTo>
                  <a:lnTo>
                    <a:pt x="3249168" y="2179320"/>
                  </a:lnTo>
                  <a:lnTo>
                    <a:pt x="3249168" y="1703832"/>
                  </a:lnTo>
                  <a:close/>
                </a:path>
                <a:path w="8760460" h="3274060">
                  <a:moveTo>
                    <a:pt x="3404616" y="1566672"/>
                  </a:moveTo>
                  <a:lnTo>
                    <a:pt x="3307080" y="1566672"/>
                  </a:lnTo>
                  <a:lnTo>
                    <a:pt x="3307080" y="2078736"/>
                  </a:lnTo>
                  <a:lnTo>
                    <a:pt x="3404616" y="2078736"/>
                  </a:lnTo>
                  <a:lnTo>
                    <a:pt x="3404616" y="1566672"/>
                  </a:lnTo>
                  <a:close/>
                </a:path>
                <a:path w="8760460" h="3274060">
                  <a:moveTo>
                    <a:pt x="3563112" y="1527048"/>
                  </a:moveTo>
                  <a:lnTo>
                    <a:pt x="3465576" y="1527048"/>
                  </a:lnTo>
                  <a:lnTo>
                    <a:pt x="3465576" y="2090928"/>
                  </a:lnTo>
                  <a:lnTo>
                    <a:pt x="3563112" y="2090928"/>
                  </a:lnTo>
                  <a:lnTo>
                    <a:pt x="3563112" y="1527048"/>
                  </a:lnTo>
                  <a:close/>
                </a:path>
                <a:path w="8760460" h="3274060">
                  <a:moveTo>
                    <a:pt x="3721608" y="1414272"/>
                  </a:moveTo>
                  <a:lnTo>
                    <a:pt x="3621024" y="1414272"/>
                  </a:lnTo>
                  <a:lnTo>
                    <a:pt x="3621024" y="2036064"/>
                  </a:lnTo>
                  <a:lnTo>
                    <a:pt x="3721608" y="2036064"/>
                  </a:lnTo>
                  <a:lnTo>
                    <a:pt x="3721608" y="1414272"/>
                  </a:lnTo>
                  <a:close/>
                </a:path>
                <a:path w="8760460" h="3274060">
                  <a:moveTo>
                    <a:pt x="3877056" y="1243584"/>
                  </a:moveTo>
                  <a:lnTo>
                    <a:pt x="3779520" y="1243584"/>
                  </a:lnTo>
                  <a:lnTo>
                    <a:pt x="3779520" y="1914144"/>
                  </a:lnTo>
                  <a:lnTo>
                    <a:pt x="3877056" y="1914144"/>
                  </a:lnTo>
                  <a:lnTo>
                    <a:pt x="3877056" y="1243584"/>
                  </a:lnTo>
                  <a:close/>
                </a:path>
                <a:path w="8760460" h="3274060">
                  <a:moveTo>
                    <a:pt x="4035552" y="1191768"/>
                  </a:moveTo>
                  <a:lnTo>
                    <a:pt x="3938016" y="1191768"/>
                  </a:lnTo>
                  <a:lnTo>
                    <a:pt x="3938016" y="1816608"/>
                  </a:lnTo>
                  <a:lnTo>
                    <a:pt x="4035552" y="1816608"/>
                  </a:lnTo>
                  <a:lnTo>
                    <a:pt x="4035552" y="1191768"/>
                  </a:lnTo>
                  <a:close/>
                </a:path>
                <a:path w="8760460" h="3274060">
                  <a:moveTo>
                    <a:pt x="4194048" y="1118616"/>
                  </a:moveTo>
                  <a:lnTo>
                    <a:pt x="4093464" y="1118616"/>
                  </a:lnTo>
                  <a:lnTo>
                    <a:pt x="4093464" y="1755648"/>
                  </a:lnTo>
                  <a:lnTo>
                    <a:pt x="4194048" y="1755648"/>
                  </a:lnTo>
                  <a:lnTo>
                    <a:pt x="4194048" y="1118616"/>
                  </a:lnTo>
                  <a:close/>
                </a:path>
                <a:path w="8760460" h="3274060">
                  <a:moveTo>
                    <a:pt x="4349496" y="1136904"/>
                  </a:moveTo>
                  <a:lnTo>
                    <a:pt x="4251960" y="1136904"/>
                  </a:lnTo>
                  <a:lnTo>
                    <a:pt x="4251960" y="1648968"/>
                  </a:lnTo>
                  <a:lnTo>
                    <a:pt x="4349496" y="1648968"/>
                  </a:lnTo>
                  <a:lnTo>
                    <a:pt x="4349496" y="1136904"/>
                  </a:lnTo>
                  <a:close/>
                </a:path>
                <a:path w="8760460" h="3274060">
                  <a:moveTo>
                    <a:pt x="4507992" y="880872"/>
                  </a:moveTo>
                  <a:lnTo>
                    <a:pt x="4410456" y="880872"/>
                  </a:lnTo>
                  <a:lnTo>
                    <a:pt x="4410456" y="1511808"/>
                  </a:lnTo>
                  <a:lnTo>
                    <a:pt x="4507992" y="1511808"/>
                  </a:lnTo>
                  <a:lnTo>
                    <a:pt x="4507992" y="880872"/>
                  </a:lnTo>
                  <a:close/>
                </a:path>
                <a:path w="8760460" h="3274060">
                  <a:moveTo>
                    <a:pt x="4666488" y="868680"/>
                  </a:moveTo>
                  <a:lnTo>
                    <a:pt x="4565904" y="868680"/>
                  </a:lnTo>
                  <a:lnTo>
                    <a:pt x="4565904" y="1395984"/>
                  </a:lnTo>
                  <a:lnTo>
                    <a:pt x="4666488" y="1395984"/>
                  </a:lnTo>
                  <a:lnTo>
                    <a:pt x="4666488" y="868680"/>
                  </a:lnTo>
                  <a:close/>
                </a:path>
                <a:path w="8760460" h="3274060">
                  <a:moveTo>
                    <a:pt x="4821936" y="810768"/>
                  </a:moveTo>
                  <a:lnTo>
                    <a:pt x="4724400" y="810768"/>
                  </a:lnTo>
                  <a:lnTo>
                    <a:pt x="4724400" y="1301496"/>
                  </a:lnTo>
                  <a:lnTo>
                    <a:pt x="4821936" y="1301496"/>
                  </a:lnTo>
                  <a:lnTo>
                    <a:pt x="4821936" y="810768"/>
                  </a:lnTo>
                  <a:close/>
                </a:path>
                <a:path w="8760460" h="3274060">
                  <a:moveTo>
                    <a:pt x="4980432" y="777240"/>
                  </a:moveTo>
                  <a:lnTo>
                    <a:pt x="4882896" y="777240"/>
                  </a:lnTo>
                  <a:lnTo>
                    <a:pt x="4882896" y="1179576"/>
                  </a:lnTo>
                  <a:lnTo>
                    <a:pt x="4980432" y="1179576"/>
                  </a:lnTo>
                  <a:lnTo>
                    <a:pt x="4980432" y="777240"/>
                  </a:lnTo>
                  <a:close/>
                </a:path>
                <a:path w="8760460" h="3274060">
                  <a:moveTo>
                    <a:pt x="5138928" y="762000"/>
                  </a:moveTo>
                  <a:lnTo>
                    <a:pt x="5038344" y="762000"/>
                  </a:lnTo>
                  <a:lnTo>
                    <a:pt x="5038344" y="1112520"/>
                  </a:lnTo>
                  <a:lnTo>
                    <a:pt x="5138928" y="1112520"/>
                  </a:lnTo>
                  <a:lnTo>
                    <a:pt x="5138928" y="762000"/>
                  </a:lnTo>
                  <a:close/>
                </a:path>
                <a:path w="8760460" h="3274060">
                  <a:moveTo>
                    <a:pt x="5294376" y="688848"/>
                  </a:moveTo>
                  <a:lnTo>
                    <a:pt x="5196840" y="688848"/>
                  </a:lnTo>
                  <a:lnTo>
                    <a:pt x="5196840" y="1048512"/>
                  </a:lnTo>
                  <a:lnTo>
                    <a:pt x="5294376" y="1048512"/>
                  </a:lnTo>
                  <a:lnTo>
                    <a:pt x="5294376" y="688848"/>
                  </a:lnTo>
                  <a:close/>
                </a:path>
                <a:path w="8760460" h="3274060">
                  <a:moveTo>
                    <a:pt x="5452872" y="624840"/>
                  </a:moveTo>
                  <a:lnTo>
                    <a:pt x="5355336" y="624840"/>
                  </a:lnTo>
                  <a:lnTo>
                    <a:pt x="5355336" y="941832"/>
                  </a:lnTo>
                  <a:lnTo>
                    <a:pt x="5452872" y="941832"/>
                  </a:lnTo>
                  <a:lnTo>
                    <a:pt x="5452872" y="624840"/>
                  </a:lnTo>
                  <a:close/>
                </a:path>
                <a:path w="8760460" h="3274060">
                  <a:moveTo>
                    <a:pt x="5611368" y="667512"/>
                  </a:moveTo>
                  <a:lnTo>
                    <a:pt x="5510784" y="667512"/>
                  </a:lnTo>
                  <a:lnTo>
                    <a:pt x="5510784" y="899160"/>
                  </a:lnTo>
                  <a:lnTo>
                    <a:pt x="5611368" y="899160"/>
                  </a:lnTo>
                  <a:lnTo>
                    <a:pt x="5611368" y="667512"/>
                  </a:lnTo>
                  <a:close/>
                </a:path>
                <a:path w="8760460" h="3274060">
                  <a:moveTo>
                    <a:pt x="5766816" y="594360"/>
                  </a:moveTo>
                  <a:lnTo>
                    <a:pt x="5669280" y="594360"/>
                  </a:lnTo>
                  <a:lnTo>
                    <a:pt x="5669280" y="902208"/>
                  </a:lnTo>
                  <a:lnTo>
                    <a:pt x="5766816" y="902208"/>
                  </a:lnTo>
                  <a:lnTo>
                    <a:pt x="5766816" y="594360"/>
                  </a:lnTo>
                  <a:close/>
                </a:path>
                <a:path w="8760460" h="3274060">
                  <a:moveTo>
                    <a:pt x="5925312" y="667512"/>
                  </a:moveTo>
                  <a:lnTo>
                    <a:pt x="5827776" y="667512"/>
                  </a:lnTo>
                  <a:lnTo>
                    <a:pt x="5827776" y="999756"/>
                  </a:lnTo>
                  <a:lnTo>
                    <a:pt x="5925312" y="999756"/>
                  </a:lnTo>
                  <a:lnTo>
                    <a:pt x="5925312" y="667512"/>
                  </a:lnTo>
                  <a:close/>
                </a:path>
                <a:path w="8760460" h="3274060">
                  <a:moveTo>
                    <a:pt x="6083808" y="554736"/>
                  </a:moveTo>
                  <a:lnTo>
                    <a:pt x="5983224" y="554736"/>
                  </a:lnTo>
                  <a:lnTo>
                    <a:pt x="5983224" y="853440"/>
                  </a:lnTo>
                  <a:lnTo>
                    <a:pt x="6083808" y="853440"/>
                  </a:lnTo>
                  <a:lnTo>
                    <a:pt x="6083808" y="554736"/>
                  </a:lnTo>
                  <a:close/>
                </a:path>
                <a:path w="8760460" h="3274060">
                  <a:moveTo>
                    <a:pt x="6239256" y="448056"/>
                  </a:moveTo>
                  <a:lnTo>
                    <a:pt x="6141720" y="448056"/>
                  </a:lnTo>
                  <a:lnTo>
                    <a:pt x="6141720" y="789432"/>
                  </a:lnTo>
                  <a:lnTo>
                    <a:pt x="6239256" y="789432"/>
                  </a:lnTo>
                  <a:lnTo>
                    <a:pt x="6239256" y="448056"/>
                  </a:lnTo>
                  <a:close/>
                </a:path>
                <a:path w="8760460" h="3274060">
                  <a:moveTo>
                    <a:pt x="6397752" y="457200"/>
                  </a:moveTo>
                  <a:lnTo>
                    <a:pt x="6300216" y="457200"/>
                  </a:lnTo>
                  <a:lnTo>
                    <a:pt x="6300216" y="743712"/>
                  </a:lnTo>
                  <a:lnTo>
                    <a:pt x="6397752" y="743712"/>
                  </a:lnTo>
                  <a:lnTo>
                    <a:pt x="6397752" y="457200"/>
                  </a:lnTo>
                  <a:close/>
                </a:path>
                <a:path w="8760460" h="3274060">
                  <a:moveTo>
                    <a:pt x="6556248" y="310896"/>
                  </a:moveTo>
                  <a:lnTo>
                    <a:pt x="6455664" y="310896"/>
                  </a:lnTo>
                  <a:lnTo>
                    <a:pt x="6455664" y="740664"/>
                  </a:lnTo>
                  <a:lnTo>
                    <a:pt x="6556248" y="740664"/>
                  </a:lnTo>
                  <a:lnTo>
                    <a:pt x="6556248" y="310896"/>
                  </a:lnTo>
                  <a:close/>
                </a:path>
                <a:path w="8760460" h="3274060">
                  <a:moveTo>
                    <a:pt x="6711696" y="432816"/>
                  </a:moveTo>
                  <a:lnTo>
                    <a:pt x="6614160" y="432816"/>
                  </a:lnTo>
                  <a:lnTo>
                    <a:pt x="6614160" y="798576"/>
                  </a:lnTo>
                  <a:lnTo>
                    <a:pt x="6711696" y="798576"/>
                  </a:lnTo>
                  <a:lnTo>
                    <a:pt x="6711696" y="432816"/>
                  </a:lnTo>
                  <a:close/>
                </a:path>
                <a:path w="8760460" h="3274060">
                  <a:moveTo>
                    <a:pt x="6870192" y="551688"/>
                  </a:moveTo>
                  <a:lnTo>
                    <a:pt x="6772656" y="551688"/>
                  </a:lnTo>
                  <a:lnTo>
                    <a:pt x="6772656" y="768096"/>
                  </a:lnTo>
                  <a:lnTo>
                    <a:pt x="6870192" y="768096"/>
                  </a:lnTo>
                  <a:lnTo>
                    <a:pt x="6870192" y="551688"/>
                  </a:lnTo>
                  <a:close/>
                </a:path>
                <a:path w="8760460" h="3274060">
                  <a:moveTo>
                    <a:pt x="7028688" y="0"/>
                  </a:moveTo>
                  <a:lnTo>
                    <a:pt x="6928104" y="0"/>
                  </a:lnTo>
                  <a:lnTo>
                    <a:pt x="6928104" y="310896"/>
                  </a:lnTo>
                  <a:lnTo>
                    <a:pt x="7028688" y="310896"/>
                  </a:lnTo>
                  <a:lnTo>
                    <a:pt x="7028688" y="0"/>
                  </a:lnTo>
                  <a:close/>
                </a:path>
                <a:path w="8760460" h="3274060">
                  <a:moveTo>
                    <a:pt x="7184136" y="201168"/>
                  </a:moveTo>
                  <a:lnTo>
                    <a:pt x="7086600" y="201168"/>
                  </a:lnTo>
                  <a:lnTo>
                    <a:pt x="7086600" y="701040"/>
                  </a:lnTo>
                  <a:lnTo>
                    <a:pt x="7184136" y="701040"/>
                  </a:lnTo>
                  <a:lnTo>
                    <a:pt x="7184136" y="201168"/>
                  </a:lnTo>
                  <a:close/>
                </a:path>
                <a:path w="8760460" h="3274060">
                  <a:moveTo>
                    <a:pt x="7342632" y="222504"/>
                  </a:moveTo>
                  <a:lnTo>
                    <a:pt x="7245096" y="222504"/>
                  </a:lnTo>
                  <a:lnTo>
                    <a:pt x="7245096" y="819912"/>
                  </a:lnTo>
                  <a:lnTo>
                    <a:pt x="7342632" y="819912"/>
                  </a:lnTo>
                  <a:lnTo>
                    <a:pt x="7342632" y="222504"/>
                  </a:lnTo>
                  <a:close/>
                </a:path>
                <a:path w="8760460" h="3274060">
                  <a:moveTo>
                    <a:pt x="7501128" y="234696"/>
                  </a:moveTo>
                  <a:lnTo>
                    <a:pt x="7400544" y="234696"/>
                  </a:lnTo>
                  <a:lnTo>
                    <a:pt x="7400544" y="731520"/>
                  </a:lnTo>
                  <a:lnTo>
                    <a:pt x="7501128" y="731520"/>
                  </a:lnTo>
                  <a:lnTo>
                    <a:pt x="7501128" y="234696"/>
                  </a:lnTo>
                  <a:close/>
                </a:path>
                <a:path w="8760460" h="3274060">
                  <a:moveTo>
                    <a:pt x="7656576" y="362712"/>
                  </a:moveTo>
                  <a:lnTo>
                    <a:pt x="7559040" y="362712"/>
                  </a:lnTo>
                  <a:lnTo>
                    <a:pt x="7559040" y="731520"/>
                  </a:lnTo>
                  <a:lnTo>
                    <a:pt x="7656576" y="731520"/>
                  </a:lnTo>
                  <a:lnTo>
                    <a:pt x="7656576" y="362712"/>
                  </a:lnTo>
                  <a:close/>
                </a:path>
                <a:path w="8760460" h="3274060">
                  <a:moveTo>
                    <a:pt x="7815072" y="472440"/>
                  </a:moveTo>
                  <a:lnTo>
                    <a:pt x="7717536" y="472440"/>
                  </a:lnTo>
                  <a:lnTo>
                    <a:pt x="7717536" y="789432"/>
                  </a:lnTo>
                  <a:lnTo>
                    <a:pt x="7815072" y="789432"/>
                  </a:lnTo>
                  <a:lnTo>
                    <a:pt x="7815072" y="472440"/>
                  </a:lnTo>
                  <a:close/>
                </a:path>
                <a:path w="8760460" h="3274060">
                  <a:moveTo>
                    <a:pt x="7973568" y="451104"/>
                  </a:moveTo>
                  <a:lnTo>
                    <a:pt x="7876032" y="451104"/>
                  </a:lnTo>
                  <a:lnTo>
                    <a:pt x="7876032" y="768096"/>
                  </a:lnTo>
                  <a:lnTo>
                    <a:pt x="7973568" y="768096"/>
                  </a:lnTo>
                  <a:lnTo>
                    <a:pt x="7973568" y="451104"/>
                  </a:lnTo>
                  <a:close/>
                </a:path>
                <a:path w="8760460" h="3274060">
                  <a:moveTo>
                    <a:pt x="8129016" y="475488"/>
                  </a:moveTo>
                  <a:lnTo>
                    <a:pt x="8031480" y="475488"/>
                  </a:lnTo>
                  <a:lnTo>
                    <a:pt x="8031480" y="758952"/>
                  </a:lnTo>
                  <a:lnTo>
                    <a:pt x="8129016" y="758952"/>
                  </a:lnTo>
                  <a:lnTo>
                    <a:pt x="8129016" y="475488"/>
                  </a:lnTo>
                  <a:close/>
                </a:path>
                <a:path w="8760460" h="3274060">
                  <a:moveTo>
                    <a:pt x="8287512" y="533400"/>
                  </a:moveTo>
                  <a:lnTo>
                    <a:pt x="8189976" y="533400"/>
                  </a:lnTo>
                  <a:lnTo>
                    <a:pt x="8189976" y="762000"/>
                  </a:lnTo>
                  <a:lnTo>
                    <a:pt x="8287512" y="762000"/>
                  </a:lnTo>
                  <a:lnTo>
                    <a:pt x="8287512" y="533400"/>
                  </a:lnTo>
                  <a:close/>
                </a:path>
                <a:path w="8760460" h="3274060">
                  <a:moveTo>
                    <a:pt x="8446008" y="649224"/>
                  </a:moveTo>
                  <a:lnTo>
                    <a:pt x="8348472" y="649224"/>
                  </a:lnTo>
                  <a:lnTo>
                    <a:pt x="8348472" y="853440"/>
                  </a:lnTo>
                  <a:lnTo>
                    <a:pt x="8446008" y="853440"/>
                  </a:lnTo>
                  <a:lnTo>
                    <a:pt x="8446008" y="649224"/>
                  </a:lnTo>
                  <a:close/>
                </a:path>
                <a:path w="8760460" h="3274060">
                  <a:moveTo>
                    <a:pt x="8604504" y="755904"/>
                  </a:moveTo>
                  <a:lnTo>
                    <a:pt x="8503920" y="755904"/>
                  </a:lnTo>
                  <a:lnTo>
                    <a:pt x="8503920" y="957072"/>
                  </a:lnTo>
                  <a:lnTo>
                    <a:pt x="8604504" y="957072"/>
                  </a:lnTo>
                  <a:lnTo>
                    <a:pt x="8604504" y="755904"/>
                  </a:lnTo>
                  <a:close/>
                </a:path>
                <a:path w="8760460" h="3274060">
                  <a:moveTo>
                    <a:pt x="8759952" y="688848"/>
                  </a:moveTo>
                  <a:lnTo>
                    <a:pt x="8662416" y="688848"/>
                  </a:lnTo>
                  <a:lnTo>
                    <a:pt x="8662416" y="929640"/>
                  </a:lnTo>
                  <a:lnTo>
                    <a:pt x="8759952" y="929640"/>
                  </a:lnTo>
                  <a:lnTo>
                    <a:pt x="8759952" y="688848"/>
                  </a:lnTo>
                  <a:close/>
                </a:path>
              </a:pathLst>
            </a:custGeom>
            <a:solidFill>
              <a:srgbClr val="F79646"/>
            </a:solidFill>
          </p:spPr>
          <p:txBody>
            <a:bodyPr wrap="square" lIns="0" tIns="0" rIns="0" bIns="0" rtlCol="0"/>
            <a:lstStyle/>
            <a:p/>
          </p:txBody>
        </p:sp>
        <p:sp>
          <p:nvSpPr>
            <p:cNvPr id="10" name="object 10" descr=""/>
            <p:cNvSpPr/>
            <p:nvPr/>
          </p:nvSpPr>
          <p:spPr>
            <a:xfrm>
              <a:off x="1645920" y="2267711"/>
              <a:ext cx="8760460" cy="3535679"/>
            </a:xfrm>
            <a:custGeom>
              <a:avLst/>
              <a:gdLst/>
              <a:ahLst/>
              <a:cxnLst/>
              <a:rect l="l" t="t" r="r" b="b"/>
              <a:pathLst>
                <a:path w="8760460" h="3535679">
                  <a:moveTo>
                    <a:pt x="97536" y="3425952"/>
                  </a:moveTo>
                  <a:lnTo>
                    <a:pt x="0" y="3425952"/>
                  </a:lnTo>
                  <a:lnTo>
                    <a:pt x="0" y="3535680"/>
                  </a:lnTo>
                  <a:lnTo>
                    <a:pt x="97536" y="3535680"/>
                  </a:lnTo>
                  <a:lnTo>
                    <a:pt x="97536" y="3425952"/>
                  </a:lnTo>
                  <a:close/>
                </a:path>
                <a:path w="8760460" h="3535679">
                  <a:moveTo>
                    <a:pt x="256032" y="3392424"/>
                  </a:moveTo>
                  <a:lnTo>
                    <a:pt x="155448" y="3392424"/>
                  </a:lnTo>
                  <a:lnTo>
                    <a:pt x="155448" y="3526536"/>
                  </a:lnTo>
                  <a:lnTo>
                    <a:pt x="256032" y="3526536"/>
                  </a:lnTo>
                  <a:lnTo>
                    <a:pt x="256032" y="3392424"/>
                  </a:lnTo>
                  <a:close/>
                </a:path>
                <a:path w="8760460" h="3535679">
                  <a:moveTo>
                    <a:pt x="411480" y="3246120"/>
                  </a:moveTo>
                  <a:lnTo>
                    <a:pt x="313944" y="3246120"/>
                  </a:lnTo>
                  <a:lnTo>
                    <a:pt x="313944" y="3410712"/>
                  </a:lnTo>
                  <a:lnTo>
                    <a:pt x="411480" y="3410712"/>
                  </a:lnTo>
                  <a:lnTo>
                    <a:pt x="411480" y="3246120"/>
                  </a:lnTo>
                  <a:close/>
                </a:path>
                <a:path w="8760460" h="3535679">
                  <a:moveTo>
                    <a:pt x="569976" y="3048000"/>
                  </a:moveTo>
                  <a:lnTo>
                    <a:pt x="472440" y="3048000"/>
                  </a:lnTo>
                  <a:lnTo>
                    <a:pt x="472440" y="3267456"/>
                  </a:lnTo>
                  <a:lnTo>
                    <a:pt x="569976" y="3267456"/>
                  </a:lnTo>
                  <a:lnTo>
                    <a:pt x="569976" y="3048000"/>
                  </a:lnTo>
                  <a:close/>
                </a:path>
                <a:path w="8760460" h="3535679">
                  <a:moveTo>
                    <a:pt x="728472" y="2633472"/>
                  </a:moveTo>
                  <a:lnTo>
                    <a:pt x="627888" y="2633472"/>
                  </a:lnTo>
                  <a:lnTo>
                    <a:pt x="627888" y="2862072"/>
                  </a:lnTo>
                  <a:lnTo>
                    <a:pt x="728472" y="2862072"/>
                  </a:lnTo>
                  <a:lnTo>
                    <a:pt x="728472" y="2633472"/>
                  </a:lnTo>
                  <a:close/>
                </a:path>
                <a:path w="8760460" h="3535679">
                  <a:moveTo>
                    <a:pt x="883920" y="2587752"/>
                  </a:moveTo>
                  <a:lnTo>
                    <a:pt x="786384" y="2587752"/>
                  </a:lnTo>
                  <a:lnTo>
                    <a:pt x="786384" y="2837688"/>
                  </a:lnTo>
                  <a:lnTo>
                    <a:pt x="883920" y="2837688"/>
                  </a:lnTo>
                  <a:lnTo>
                    <a:pt x="883920" y="2587752"/>
                  </a:lnTo>
                  <a:close/>
                </a:path>
                <a:path w="8760460" h="3535679">
                  <a:moveTo>
                    <a:pt x="1042416" y="2478024"/>
                  </a:moveTo>
                  <a:lnTo>
                    <a:pt x="944880" y="2478024"/>
                  </a:lnTo>
                  <a:lnTo>
                    <a:pt x="944880" y="2734056"/>
                  </a:lnTo>
                  <a:lnTo>
                    <a:pt x="1042416" y="2734056"/>
                  </a:lnTo>
                  <a:lnTo>
                    <a:pt x="1042416" y="2478024"/>
                  </a:lnTo>
                  <a:close/>
                </a:path>
                <a:path w="8760460" h="3535679">
                  <a:moveTo>
                    <a:pt x="1200912" y="2362200"/>
                  </a:moveTo>
                  <a:lnTo>
                    <a:pt x="1103376" y="2362200"/>
                  </a:lnTo>
                  <a:lnTo>
                    <a:pt x="1103376" y="2569464"/>
                  </a:lnTo>
                  <a:lnTo>
                    <a:pt x="1200912" y="2569464"/>
                  </a:lnTo>
                  <a:lnTo>
                    <a:pt x="1200912" y="2362200"/>
                  </a:lnTo>
                  <a:close/>
                </a:path>
                <a:path w="8760460" h="3535679">
                  <a:moveTo>
                    <a:pt x="1356360" y="2389632"/>
                  </a:moveTo>
                  <a:lnTo>
                    <a:pt x="1258824" y="2389632"/>
                  </a:lnTo>
                  <a:lnTo>
                    <a:pt x="1258824" y="2636520"/>
                  </a:lnTo>
                  <a:lnTo>
                    <a:pt x="1356360" y="2636520"/>
                  </a:lnTo>
                  <a:lnTo>
                    <a:pt x="1356360" y="2389632"/>
                  </a:lnTo>
                  <a:close/>
                </a:path>
                <a:path w="8760460" h="3535679">
                  <a:moveTo>
                    <a:pt x="1514856" y="2334768"/>
                  </a:moveTo>
                  <a:lnTo>
                    <a:pt x="1417320" y="2334768"/>
                  </a:lnTo>
                  <a:lnTo>
                    <a:pt x="1417320" y="2584704"/>
                  </a:lnTo>
                  <a:lnTo>
                    <a:pt x="1514856" y="2584704"/>
                  </a:lnTo>
                  <a:lnTo>
                    <a:pt x="1514856" y="2334768"/>
                  </a:lnTo>
                  <a:close/>
                </a:path>
                <a:path w="8760460" h="3535679">
                  <a:moveTo>
                    <a:pt x="1673352" y="2228088"/>
                  </a:moveTo>
                  <a:lnTo>
                    <a:pt x="1575816" y="2228088"/>
                  </a:lnTo>
                  <a:lnTo>
                    <a:pt x="1575816" y="2484120"/>
                  </a:lnTo>
                  <a:lnTo>
                    <a:pt x="1673352" y="2484120"/>
                  </a:lnTo>
                  <a:lnTo>
                    <a:pt x="1673352" y="2228088"/>
                  </a:lnTo>
                  <a:close/>
                </a:path>
                <a:path w="8760460" h="3535679">
                  <a:moveTo>
                    <a:pt x="1831848" y="2173224"/>
                  </a:moveTo>
                  <a:lnTo>
                    <a:pt x="1731264" y="2173224"/>
                  </a:lnTo>
                  <a:lnTo>
                    <a:pt x="1731264" y="2392680"/>
                  </a:lnTo>
                  <a:lnTo>
                    <a:pt x="1831848" y="2392680"/>
                  </a:lnTo>
                  <a:lnTo>
                    <a:pt x="1831848" y="2173224"/>
                  </a:lnTo>
                  <a:close/>
                </a:path>
                <a:path w="8760460" h="3535679">
                  <a:moveTo>
                    <a:pt x="1987296" y="2081784"/>
                  </a:moveTo>
                  <a:lnTo>
                    <a:pt x="1889760" y="2081784"/>
                  </a:lnTo>
                  <a:lnTo>
                    <a:pt x="1889760" y="2298192"/>
                  </a:lnTo>
                  <a:lnTo>
                    <a:pt x="1987296" y="2298192"/>
                  </a:lnTo>
                  <a:lnTo>
                    <a:pt x="1987296" y="2081784"/>
                  </a:lnTo>
                  <a:close/>
                </a:path>
                <a:path w="8760460" h="3535679">
                  <a:moveTo>
                    <a:pt x="2145792" y="2008632"/>
                  </a:moveTo>
                  <a:lnTo>
                    <a:pt x="2048256" y="2008632"/>
                  </a:lnTo>
                  <a:lnTo>
                    <a:pt x="2048256" y="2252472"/>
                  </a:lnTo>
                  <a:lnTo>
                    <a:pt x="2145792" y="2252472"/>
                  </a:lnTo>
                  <a:lnTo>
                    <a:pt x="2145792" y="2008632"/>
                  </a:lnTo>
                  <a:close/>
                </a:path>
                <a:path w="8760460" h="3535679">
                  <a:moveTo>
                    <a:pt x="2304288" y="2029968"/>
                  </a:moveTo>
                  <a:lnTo>
                    <a:pt x="2203704" y="2029968"/>
                  </a:lnTo>
                  <a:lnTo>
                    <a:pt x="2203704" y="2295144"/>
                  </a:lnTo>
                  <a:lnTo>
                    <a:pt x="2304288" y="2295144"/>
                  </a:lnTo>
                  <a:lnTo>
                    <a:pt x="2304288" y="2029968"/>
                  </a:lnTo>
                  <a:close/>
                </a:path>
                <a:path w="8760460" h="3535679">
                  <a:moveTo>
                    <a:pt x="2459736" y="1987296"/>
                  </a:moveTo>
                  <a:lnTo>
                    <a:pt x="2362200" y="1987296"/>
                  </a:lnTo>
                  <a:lnTo>
                    <a:pt x="2362200" y="2252472"/>
                  </a:lnTo>
                  <a:lnTo>
                    <a:pt x="2459736" y="2252472"/>
                  </a:lnTo>
                  <a:lnTo>
                    <a:pt x="2459736" y="1987296"/>
                  </a:lnTo>
                  <a:close/>
                </a:path>
                <a:path w="8760460" h="3535679">
                  <a:moveTo>
                    <a:pt x="2618232" y="1975104"/>
                  </a:moveTo>
                  <a:lnTo>
                    <a:pt x="2520696" y="1975104"/>
                  </a:lnTo>
                  <a:lnTo>
                    <a:pt x="2520696" y="2215896"/>
                  </a:lnTo>
                  <a:lnTo>
                    <a:pt x="2618232" y="2215896"/>
                  </a:lnTo>
                  <a:lnTo>
                    <a:pt x="2618232" y="1975104"/>
                  </a:lnTo>
                  <a:close/>
                </a:path>
                <a:path w="8760460" h="3535679">
                  <a:moveTo>
                    <a:pt x="2776728" y="1868424"/>
                  </a:moveTo>
                  <a:lnTo>
                    <a:pt x="2676144" y="1868424"/>
                  </a:lnTo>
                  <a:lnTo>
                    <a:pt x="2676144" y="2127504"/>
                  </a:lnTo>
                  <a:lnTo>
                    <a:pt x="2776728" y="2127504"/>
                  </a:lnTo>
                  <a:lnTo>
                    <a:pt x="2776728" y="1868424"/>
                  </a:lnTo>
                  <a:close/>
                </a:path>
                <a:path w="8760460" h="3535679">
                  <a:moveTo>
                    <a:pt x="2932176" y="1789176"/>
                  </a:moveTo>
                  <a:lnTo>
                    <a:pt x="2834640" y="1789176"/>
                  </a:lnTo>
                  <a:lnTo>
                    <a:pt x="2834640" y="2011680"/>
                  </a:lnTo>
                  <a:lnTo>
                    <a:pt x="2932176" y="2011680"/>
                  </a:lnTo>
                  <a:lnTo>
                    <a:pt x="2932176" y="1789176"/>
                  </a:lnTo>
                  <a:close/>
                </a:path>
                <a:path w="8760460" h="3535679">
                  <a:moveTo>
                    <a:pt x="3090672" y="1716024"/>
                  </a:moveTo>
                  <a:lnTo>
                    <a:pt x="2993136" y="1716024"/>
                  </a:lnTo>
                  <a:lnTo>
                    <a:pt x="2993136" y="1972056"/>
                  </a:lnTo>
                  <a:lnTo>
                    <a:pt x="3090672" y="1972056"/>
                  </a:lnTo>
                  <a:lnTo>
                    <a:pt x="3090672" y="1716024"/>
                  </a:lnTo>
                  <a:close/>
                </a:path>
                <a:path w="8760460" h="3535679">
                  <a:moveTo>
                    <a:pt x="3249168" y="1719072"/>
                  </a:moveTo>
                  <a:lnTo>
                    <a:pt x="3148584" y="1719072"/>
                  </a:lnTo>
                  <a:lnTo>
                    <a:pt x="3148584" y="1969008"/>
                  </a:lnTo>
                  <a:lnTo>
                    <a:pt x="3249168" y="1969008"/>
                  </a:lnTo>
                  <a:lnTo>
                    <a:pt x="3249168" y="1719072"/>
                  </a:lnTo>
                  <a:close/>
                </a:path>
                <a:path w="8760460" h="3535679">
                  <a:moveTo>
                    <a:pt x="3404616" y="1597152"/>
                  </a:moveTo>
                  <a:lnTo>
                    <a:pt x="3307080" y="1597152"/>
                  </a:lnTo>
                  <a:lnTo>
                    <a:pt x="3307080" y="1831848"/>
                  </a:lnTo>
                  <a:lnTo>
                    <a:pt x="3404616" y="1831848"/>
                  </a:lnTo>
                  <a:lnTo>
                    <a:pt x="3404616" y="1597152"/>
                  </a:lnTo>
                  <a:close/>
                </a:path>
                <a:path w="8760460" h="3535679">
                  <a:moveTo>
                    <a:pt x="3563112" y="1514856"/>
                  </a:moveTo>
                  <a:lnTo>
                    <a:pt x="3465576" y="1514856"/>
                  </a:lnTo>
                  <a:lnTo>
                    <a:pt x="3465576" y="1792224"/>
                  </a:lnTo>
                  <a:lnTo>
                    <a:pt x="3563112" y="1792224"/>
                  </a:lnTo>
                  <a:lnTo>
                    <a:pt x="3563112" y="1514856"/>
                  </a:lnTo>
                  <a:close/>
                </a:path>
                <a:path w="8760460" h="3535679">
                  <a:moveTo>
                    <a:pt x="3721608" y="1395984"/>
                  </a:moveTo>
                  <a:lnTo>
                    <a:pt x="3621024" y="1395984"/>
                  </a:lnTo>
                  <a:lnTo>
                    <a:pt x="3621024" y="1679448"/>
                  </a:lnTo>
                  <a:lnTo>
                    <a:pt x="3721608" y="1679448"/>
                  </a:lnTo>
                  <a:lnTo>
                    <a:pt x="3721608" y="1395984"/>
                  </a:lnTo>
                  <a:close/>
                </a:path>
                <a:path w="8760460" h="3535679">
                  <a:moveTo>
                    <a:pt x="3877056" y="1228344"/>
                  </a:moveTo>
                  <a:lnTo>
                    <a:pt x="3779520" y="1228344"/>
                  </a:lnTo>
                  <a:lnTo>
                    <a:pt x="3779520" y="1508760"/>
                  </a:lnTo>
                  <a:lnTo>
                    <a:pt x="3877056" y="1508760"/>
                  </a:lnTo>
                  <a:lnTo>
                    <a:pt x="3877056" y="1228344"/>
                  </a:lnTo>
                  <a:close/>
                </a:path>
                <a:path w="8760460" h="3535679">
                  <a:moveTo>
                    <a:pt x="4035552" y="1149096"/>
                  </a:moveTo>
                  <a:lnTo>
                    <a:pt x="3938016" y="1149096"/>
                  </a:lnTo>
                  <a:lnTo>
                    <a:pt x="3938016" y="1456944"/>
                  </a:lnTo>
                  <a:lnTo>
                    <a:pt x="4035552" y="1456944"/>
                  </a:lnTo>
                  <a:lnTo>
                    <a:pt x="4035552" y="1149096"/>
                  </a:lnTo>
                  <a:close/>
                </a:path>
                <a:path w="8760460" h="3535679">
                  <a:moveTo>
                    <a:pt x="4194048" y="1118616"/>
                  </a:moveTo>
                  <a:lnTo>
                    <a:pt x="4093464" y="1118616"/>
                  </a:lnTo>
                  <a:lnTo>
                    <a:pt x="4093464" y="1383792"/>
                  </a:lnTo>
                  <a:lnTo>
                    <a:pt x="4194048" y="1383792"/>
                  </a:lnTo>
                  <a:lnTo>
                    <a:pt x="4194048" y="1118616"/>
                  </a:lnTo>
                  <a:close/>
                </a:path>
                <a:path w="8760460" h="3535679">
                  <a:moveTo>
                    <a:pt x="4349496" y="1088136"/>
                  </a:moveTo>
                  <a:lnTo>
                    <a:pt x="4251960" y="1088136"/>
                  </a:lnTo>
                  <a:lnTo>
                    <a:pt x="4251960" y="1402080"/>
                  </a:lnTo>
                  <a:lnTo>
                    <a:pt x="4349496" y="1402080"/>
                  </a:lnTo>
                  <a:lnTo>
                    <a:pt x="4349496" y="1088136"/>
                  </a:lnTo>
                  <a:close/>
                </a:path>
                <a:path w="8760460" h="3535679">
                  <a:moveTo>
                    <a:pt x="4507992" y="923544"/>
                  </a:moveTo>
                  <a:lnTo>
                    <a:pt x="4410456" y="923544"/>
                  </a:lnTo>
                  <a:lnTo>
                    <a:pt x="4410456" y="1146048"/>
                  </a:lnTo>
                  <a:lnTo>
                    <a:pt x="4507992" y="1146048"/>
                  </a:lnTo>
                  <a:lnTo>
                    <a:pt x="4507992" y="923544"/>
                  </a:lnTo>
                  <a:close/>
                </a:path>
                <a:path w="8760460" h="3535679">
                  <a:moveTo>
                    <a:pt x="4666488" y="862584"/>
                  </a:moveTo>
                  <a:lnTo>
                    <a:pt x="4565904" y="862584"/>
                  </a:lnTo>
                  <a:lnTo>
                    <a:pt x="4565904" y="1133856"/>
                  </a:lnTo>
                  <a:lnTo>
                    <a:pt x="4666488" y="1133856"/>
                  </a:lnTo>
                  <a:lnTo>
                    <a:pt x="4666488" y="862584"/>
                  </a:lnTo>
                  <a:close/>
                </a:path>
                <a:path w="8760460" h="3535679">
                  <a:moveTo>
                    <a:pt x="4821936" y="810768"/>
                  </a:moveTo>
                  <a:lnTo>
                    <a:pt x="4724400" y="810768"/>
                  </a:lnTo>
                  <a:lnTo>
                    <a:pt x="4724400" y="1075944"/>
                  </a:lnTo>
                  <a:lnTo>
                    <a:pt x="4821936" y="1075944"/>
                  </a:lnTo>
                  <a:lnTo>
                    <a:pt x="4821936" y="810768"/>
                  </a:lnTo>
                  <a:close/>
                </a:path>
                <a:path w="8760460" h="3535679">
                  <a:moveTo>
                    <a:pt x="4980432" y="743712"/>
                  </a:moveTo>
                  <a:lnTo>
                    <a:pt x="4882896" y="743712"/>
                  </a:lnTo>
                  <a:lnTo>
                    <a:pt x="4882896" y="1042416"/>
                  </a:lnTo>
                  <a:lnTo>
                    <a:pt x="4980432" y="1042416"/>
                  </a:lnTo>
                  <a:lnTo>
                    <a:pt x="4980432" y="743712"/>
                  </a:lnTo>
                  <a:close/>
                </a:path>
                <a:path w="8760460" h="3535679">
                  <a:moveTo>
                    <a:pt x="5138928" y="722376"/>
                  </a:moveTo>
                  <a:lnTo>
                    <a:pt x="5038344" y="722376"/>
                  </a:lnTo>
                  <a:lnTo>
                    <a:pt x="5038344" y="1027176"/>
                  </a:lnTo>
                  <a:lnTo>
                    <a:pt x="5138928" y="1027176"/>
                  </a:lnTo>
                  <a:lnTo>
                    <a:pt x="5138928" y="722376"/>
                  </a:lnTo>
                  <a:close/>
                </a:path>
                <a:path w="8760460" h="3535679">
                  <a:moveTo>
                    <a:pt x="5294376" y="670560"/>
                  </a:moveTo>
                  <a:lnTo>
                    <a:pt x="5196840" y="670560"/>
                  </a:lnTo>
                  <a:lnTo>
                    <a:pt x="5196840" y="954024"/>
                  </a:lnTo>
                  <a:lnTo>
                    <a:pt x="5294376" y="954024"/>
                  </a:lnTo>
                  <a:lnTo>
                    <a:pt x="5294376" y="670560"/>
                  </a:lnTo>
                  <a:close/>
                </a:path>
                <a:path w="8760460" h="3535679">
                  <a:moveTo>
                    <a:pt x="5452872" y="603504"/>
                  </a:moveTo>
                  <a:lnTo>
                    <a:pt x="5355336" y="603504"/>
                  </a:lnTo>
                  <a:lnTo>
                    <a:pt x="5355336" y="890016"/>
                  </a:lnTo>
                  <a:lnTo>
                    <a:pt x="5452872" y="890016"/>
                  </a:lnTo>
                  <a:lnTo>
                    <a:pt x="5452872" y="603504"/>
                  </a:lnTo>
                  <a:close/>
                </a:path>
                <a:path w="8760460" h="3535679">
                  <a:moveTo>
                    <a:pt x="5611368" y="655320"/>
                  </a:moveTo>
                  <a:lnTo>
                    <a:pt x="5510784" y="655320"/>
                  </a:lnTo>
                  <a:lnTo>
                    <a:pt x="5510784" y="932688"/>
                  </a:lnTo>
                  <a:lnTo>
                    <a:pt x="5611368" y="932688"/>
                  </a:lnTo>
                  <a:lnTo>
                    <a:pt x="5611368" y="655320"/>
                  </a:lnTo>
                  <a:close/>
                </a:path>
                <a:path w="8760460" h="3535679">
                  <a:moveTo>
                    <a:pt x="5766816" y="591312"/>
                  </a:moveTo>
                  <a:lnTo>
                    <a:pt x="5669280" y="591312"/>
                  </a:lnTo>
                  <a:lnTo>
                    <a:pt x="5669280" y="859536"/>
                  </a:lnTo>
                  <a:lnTo>
                    <a:pt x="5766816" y="859536"/>
                  </a:lnTo>
                  <a:lnTo>
                    <a:pt x="5766816" y="591312"/>
                  </a:lnTo>
                  <a:close/>
                </a:path>
                <a:path w="8760460" h="3535679">
                  <a:moveTo>
                    <a:pt x="5925312" y="621792"/>
                  </a:moveTo>
                  <a:lnTo>
                    <a:pt x="5827776" y="621792"/>
                  </a:lnTo>
                  <a:lnTo>
                    <a:pt x="5827776" y="932688"/>
                  </a:lnTo>
                  <a:lnTo>
                    <a:pt x="5925312" y="932688"/>
                  </a:lnTo>
                  <a:lnTo>
                    <a:pt x="5925312" y="621792"/>
                  </a:lnTo>
                  <a:close/>
                </a:path>
                <a:path w="8760460" h="3535679">
                  <a:moveTo>
                    <a:pt x="6083808" y="512064"/>
                  </a:moveTo>
                  <a:lnTo>
                    <a:pt x="5983224" y="512064"/>
                  </a:lnTo>
                  <a:lnTo>
                    <a:pt x="5983224" y="819912"/>
                  </a:lnTo>
                  <a:lnTo>
                    <a:pt x="6083808" y="819912"/>
                  </a:lnTo>
                  <a:lnTo>
                    <a:pt x="6083808" y="512064"/>
                  </a:lnTo>
                  <a:close/>
                </a:path>
                <a:path w="8760460" h="3535679">
                  <a:moveTo>
                    <a:pt x="6239256" y="457200"/>
                  </a:moveTo>
                  <a:lnTo>
                    <a:pt x="6141720" y="457200"/>
                  </a:lnTo>
                  <a:lnTo>
                    <a:pt x="6141720" y="713232"/>
                  </a:lnTo>
                  <a:lnTo>
                    <a:pt x="6239256" y="713232"/>
                  </a:lnTo>
                  <a:lnTo>
                    <a:pt x="6239256" y="457200"/>
                  </a:lnTo>
                  <a:close/>
                </a:path>
                <a:path w="8760460" h="3535679">
                  <a:moveTo>
                    <a:pt x="6397752" y="435864"/>
                  </a:moveTo>
                  <a:lnTo>
                    <a:pt x="6300216" y="435864"/>
                  </a:lnTo>
                  <a:lnTo>
                    <a:pt x="6300216" y="722376"/>
                  </a:lnTo>
                  <a:lnTo>
                    <a:pt x="6397752" y="722376"/>
                  </a:lnTo>
                  <a:lnTo>
                    <a:pt x="6397752" y="435864"/>
                  </a:lnTo>
                  <a:close/>
                </a:path>
                <a:path w="8760460" h="3535679">
                  <a:moveTo>
                    <a:pt x="6556248" y="329184"/>
                  </a:moveTo>
                  <a:lnTo>
                    <a:pt x="6455664" y="329184"/>
                  </a:lnTo>
                  <a:lnTo>
                    <a:pt x="6455664" y="576072"/>
                  </a:lnTo>
                  <a:lnTo>
                    <a:pt x="6556248" y="576072"/>
                  </a:lnTo>
                  <a:lnTo>
                    <a:pt x="6556248" y="329184"/>
                  </a:lnTo>
                  <a:close/>
                </a:path>
                <a:path w="8760460" h="3535679">
                  <a:moveTo>
                    <a:pt x="6711696" y="451104"/>
                  </a:moveTo>
                  <a:lnTo>
                    <a:pt x="6614160" y="451104"/>
                  </a:lnTo>
                  <a:lnTo>
                    <a:pt x="6614160" y="697992"/>
                  </a:lnTo>
                  <a:lnTo>
                    <a:pt x="6711696" y="697992"/>
                  </a:lnTo>
                  <a:lnTo>
                    <a:pt x="6711696" y="451104"/>
                  </a:lnTo>
                  <a:close/>
                </a:path>
                <a:path w="8760460" h="3535679">
                  <a:moveTo>
                    <a:pt x="6870192" y="563880"/>
                  </a:moveTo>
                  <a:lnTo>
                    <a:pt x="6772656" y="563880"/>
                  </a:lnTo>
                  <a:lnTo>
                    <a:pt x="6772656" y="816864"/>
                  </a:lnTo>
                  <a:lnTo>
                    <a:pt x="6870192" y="816864"/>
                  </a:lnTo>
                  <a:lnTo>
                    <a:pt x="6870192" y="563880"/>
                  </a:lnTo>
                  <a:close/>
                </a:path>
                <a:path w="8760460" h="3535679">
                  <a:moveTo>
                    <a:pt x="7028688" y="0"/>
                  </a:moveTo>
                  <a:lnTo>
                    <a:pt x="6928104" y="0"/>
                  </a:lnTo>
                  <a:lnTo>
                    <a:pt x="6928104" y="265176"/>
                  </a:lnTo>
                  <a:lnTo>
                    <a:pt x="7028688" y="265176"/>
                  </a:lnTo>
                  <a:lnTo>
                    <a:pt x="7028688" y="0"/>
                  </a:lnTo>
                  <a:close/>
                </a:path>
                <a:path w="8760460" h="3535679">
                  <a:moveTo>
                    <a:pt x="7184136" y="195072"/>
                  </a:moveTo>
                  <a:lnTo>
                    <a:pt x="7086600" y="195072"/>
                  </a:lnTo>
                  <a:lnTo>
                    <a:pt x="7086600" y="466344"/>
                  </a:lnTo>
                  <a:lnTo>
                    <a:pt x="7184136" y="466344"/>
                  </a:lnTo>
                  <a:lnTo>
                    <a:pt x="7184136" y="195072"/>
                  </a:lnTo>
                  <a:close/>
                </a:path>
                <a:path w="8760460" h="3535679">
                  <a:moveTo>
                    <a:pt x="7342632" y="243840"/>
                  </a:moveTo>
                  <a:lnTo>
                    <a:pt x="7245096" y="243840"/>
                  </a:lnTo>
                  <a:lnTo>
                    <a:pt x="7245096" y="487680"/>
                  </a:lnTo>
                  <a:lnTo>
                    <a:pt x="7342632" y="487680"/>
                  </a:lnTo>
                  <a:lnTo>
                    <a:pt x="7342632" y="243840"/>
                  </a:lnTo>
                  <a:close/>
                </a:path>
                <a:path w="8760460" h="3535679">
                  <a:moveTo>
                    <a:pt x="7501128" y="246888"/>
                  </a:moveTo>
                  <a:lnTo>
                    <a:pt x="7400544" y="246888"/>
                  </a:lnTo>
                  <a:lnTo>
                    <a:pt x="7400544" y="499872"/>
                  </a:lnTo>
                  <a:lnTo>
                    <a:pt x="7501128" y="499872"/>
                  </a:lnTo>
                  <a:lnTo>
                    <a:pt x="7501128" y="246888"/>
                  </a:lnTo>
                  <a:close/>
                </a:path>
                <a:path w="8760460" h="3535679">
                  <a:moveTo>
                    <a:pt x="7656576" y="362712"/>
                  </a:moveTo>
                  <a:lnTo>
                    <a:pt x="7559040" y="362712"/>
                  </a:lnTo>
                  <a:lnTo>
                    <a:pt x="7559040" y="627888"/>
                  </a:lnTo>
                  <a:lnTo>
                    <a:pt x="7656576" y="627888"/>
                  </a:lnTo>
                  <a:lnTo>
                    <a:pt x="7656576" y="362712"/>
                  </a:lnTo>
                  <a:close/>
                </a:path>
                <a:path w="8760460" h="3535679">
                  <a:moveTo>
                    <a:pt x="7815072" y="460248"/>
                  </a:moveTo>
                  <a:lnTo>
                    <a:pt x="7717536" y="460248"/>
                  </a:lnTo>
                  <a:lnTo>
                    <a:pt x="7717536" y="737616"/>
                  </a:lnTo>
                  <a:lnTo>
                    <a:pt x="7815072" y="737616"/>
                  </a:lnTo>
                  <a:lnTo>
                    <a:pt x="7815072" y="460248"/>
                  </a:lnTo>
                  <a:close/>
                </a:path>
                <a:path w="8760460" h="3535679">
                  <a:moveTo>
                    <a:pt x="7973568" y="466344"/>
                  </a:moveTo>
                  <a:lnTo>
                    <a:pt x="7876032" y="466344"/>
                  </a:lnTo>
                  <a:lnTo>
                    <a:pt x="7876032" y="716280"/>
                  </a:lnTo>
                  <a:lnTo>
                    <a:pt x="7973568" y="716280"/>
                  </a:lnTo>
                  <a:lnTo>
                    <a:pt x="7973568" y="466344"/>
                  </a:lnTo>
                  <a:close/>
                </a:path>
                <a:path w="8760460" h="3535679">
                  <a:moveTo>
                    <a:pt x="8129016" y="475488"/>
                  </a:moveTo>
                  <a:lnTo>
                    <a:pt x="8031480" y="475488"/>
                  </a:lnTo>
                  <a:lnTo>
                    <a:pt x="8031480" y="740664"/>
                  </a:lnTo>
                  <a:lnTo>
                    <a:pt x="8129016" y="740664"/>
                  </a:lnTo>
                  <a:lnTo>
                    <a:pt x="8129016" y="475488"/>
                  </a:lnTo>
                  <a:close/>
                </a:path>
                <a:path w="8760460" h="3535679">
                  <a:moveTo>
                    <a:pt x="8287512" y="539496"/>
                  </a:moveTo>
                  <a:lnTo>
                    <a:pt x="8189976" y="539496"/>
                  </a:lnTo>
                  <a:lnTo>
                    <a:pt x="8189976" y="798576"/>
                  </a:lnTo>
                  <a:lnTo>
                    <a:pt x="8287512" y="798576"/>
                  </a:lnTo>
                  <a:lnTo>
                    <a:pt x="8287512" y="539496"/>
                  </a:lnTo>
                  <a:close/>
                </a:path>
                <a:path w="8760460" h="3535679">
                  <a:moveTo>
                    <a:pt x="8446008" y="661416"/>
                  </a:moveTo>
                  <a:lnTo>
                    <a:pt x="8348472" y="661416"/>
                  </a:lnTo>
                  <a:lnTo>
                    <a:pt x="8348472" y="914400"/>
                  </a:lnTo>
                  <a:lnTo>
                    <a:pt x="8446008" y="914400"/>
                  </a:lnTo>
                  <a:lnTo>
                    <a:pt x="8446008" y="661416"/>
                  </a:lnTo>
                  <a:close/>
                </a:path>
                <a:path w="8760460" h="3535679">
                  <a:moveTo>
                    <a:pt x="8604504" y="771144"/>
                  </a:moveTo>
                  <a:lnTo>
                    <a:pt x="8503920" y="771144"/>
                  </a:lnTo>
                  <a:lnTo>
                    <a:pt x="8503920" y="1021080"/>
                  </a:lnTo>
                  <a:lnTo>
                    <a:pt x="8604504" y="1021080"/>
                  </a:lnTo>
                  <a:lnTo>
                    <a:pt x="8604504" y="771144"/>
                  </a:lnTo>
                  <a:close/>
                </a:path>
                <a:path w="8760460" h="3535679">
                  <a:moveTo>
                    <a:pt x="8759952" y="707136"/>
                  </a:moveTo>
                  <a:lnTo>
                    <a:pt x="8662416" y="707136"/>
                  </a:lnTo>
                  <a:lnTo>
                    <a:pt x="8662416" y="954024"/>
                  </a:lnTo>
                  <a:lnTo>
                    <a:pt x="8759952" y="954024"/>
                  </a:lnTo>
                  <a:lnTo>
                    <a:pt x="8759952" y="707136"/>
                  </a:lnTo>
                  <a:close/>
                </a:path>
              </a:pathLst>
            </a:custGeom>
            <a:solidFill>
              <a:srgbClr val="C0504D"/>
            </a:solidFill>
          </p:spPr>
          <p:txBody>
            <a:bodyPr wrap="square" lIns="0" tIns="0" rIns="0" bIns="0" rtlCol="0"/>
            <a:lstStyle/>
            <a:p/>
          </p:txBody>
        </p:sp>
        <p:sp>
          <p:nvSpPr>
            <p:cNvPr id="11" name="object 11" descr=""/>
            <p:cNvSpPr/>
            <p:nvPr/>
          </p:nvSpPr>
          <p:spPr>
            <a:xfrm>
              <a:off x="2590800" y="2185415"/>
              <a:ext cx="7815580" cy="2560320"/>
            </a:xfrm>
            <a:custGeom>
              <a:avLst/>
              <a:gdLst/>
              <a:ahLst/>
              <a:cxnLst/>
              <a:rect l="l" t="t" r="r" b="b"/>
              <a:pathLst>
                <a:path w="7815580" h="2560320">
                  <a:moveTo>
                    <a:pt x="97536" y="2557272"/>
                  </a:moveTo>
                  <a:lnTo>
                    <a:pt x="0" y="2557272"/>
                  </a:lnTo>
                  <a:lnTo>
                    <a:pt x="0" y="2560320"/>
                  </a:lnTo>
                  <a:lnTo>
                    <a:pt x="97536" y="2560320"/>
                  </a:lnTo>
                  <a:lnTo>
                    <a:pt x="97536" y="2557272"/>
                  </a:lnTo>
                  <a:close/>
                </a:path>
                <a:path w="7815580" h="2560320">
                  <a:moveTo>
                    <a:pt x="256032" y="2441448"/>
                  </a:moveTo>
                  <a:lnTo>
                    <a:pt x="158496" y="2441448"/>
                  </a:lnTo>
                  <a:lnTo>
                    <a:pt x="158496" y="2444496"/>
                  </a:lnTo>
                  <a:lnTo>
                    <a:pt x="256032" y="2444496"/>
                  </a:lnTo>
                  <a:lnTo>
                    <a:pt x="256032" y="2441448"/>
                  </a:lnTo>
                  <a:close/>
                </a:path>
                <a:path w="7815580" h="2560320">
                  <a:moveTo>
                    <a:pt x="411480" y="2468880"/>
                  </a:moveTo>
                  <a:lnTo>
                    <a:pt x="313944" y="2468880"/>
                  </a:lnTo>
                  <a:lnTo>
                    <a:pt x="313944" y="2471928"/>
                  </a:lnTo>
                  <a:lnTo>
                    <a:pt x="411480" y="2471928"/>
                  </a:lnTo>
                  <a:lnTo>
                    <a:pt x="411480" y="2468880"/>
                  </a:lnTo>
                  <a:close/>
                </a:path>
                <a:path w="7815580" h="2560320">
                  <a:moveTo>
                    <a:pt x="569976" y="2414016"/>
                  </a:moveTo>
                  <a:lnTo>
                    <a:pt x="472440" y="2414016"/>
                  </a:lnTo>
                  <a:lnTo>
                    <a:pt x="472440" y="2417064"/>
                  </a:lnTo>
                  <a:lnTo>
                    <a:pt x="569976" y="2417064"/>
                  </a:lnTo>
                  <a:lnTo>
                    <a:pt x="569976" y="2414016"/>
                  </a:lnTo>
                  <a:close/>
                </a:path>
                <a:path w="7815580" h="2560320">
                  <a:moveTo>
                    <a:pt x="728472" y="2307336"/>
                  </a:moveTo>
                  <a:lnTo>
                    <a:pt x="630936" y="2307336"/>
                  </a:lnTo>
                  <a:lnTo>
                    <a:pt x="630936" y="2310384"/>
                  </a:lnTo>
                  <a:lnTo>
                    <a:pt x="728472" y="2310384"/>
                  </a:lnTo>
                  <a:lnTo>
                    <a:pt x="728472" y="2307336"/>
                  </a:lnTo>
                  <a:close/>
                </a:path>
                <a:path w="7815580" h="2560320">
                  <a:moveTo>
                    <a:pt x="886968" y="2252472"/>
                  </a:moveTo>
                  <a:lnTo>
                    <a:pt x="786384" y="2252472"/>
                  </a:lnTo>
                  <a:lnTo>
                    <a:pt x="786384" y="2255520"/>
                  </a:lnTo>
                  <a:lnTo>
                    <a:pt x="886968" y="2255520"/>
                  </a:lnTo>
                  <a:lnTo>
                    <a:pt x="886968" y="2252472"/>
                  </a:lnTo>
                  <a:close/>
                </a:path>
                <a:path w="7815580" h="2560320">
                  <a:moveTo>
                    <a:pt x="1042416" y="2161032"/>
                  </a:moveTo>
                  <a:lnTo>
                    <a:pt x="944880" y="2161032"/>
                  </a:lnTo>
                  <a:lnTo>
                    <a:pt x="944880" y="2164080"/>
                  </a:lnTo>
                  <a:lnTo>
                    <a:pt x="1042416" y="2164080"/>
                  </a:lnTo>
                  <a:lnTo>
                    <a:pt x="1042416" y="2161032"/>
                  </a:lnTo>
                  <a:close/>
                </a:path>
                <a:path w="7815580" h="2560320">
                  <a:moveTo>
                    <a:pt x="1200912" y="2087880"/>
                  </a:moveTo>
                  <a:lnTo>
                    <a:pt x="1103376" y="2087880"/>
                  </a:lnTo>
                  <a:lnTo>
                    <a:pt x="1103376" y="2090928"/>
                  </a:lnTo>
                  <a:lnTo>
                    <a:pt x="1200912" y="2090928"/>
                  </a:lnTo>
                  <a:lnTo>
                    <a:pt x="1200912" y="2087880"/>
                  </a:lnTo>
                  <a:close/>
                </a:path>
                <a:path w="7815580" h="2560320">
                  <a:moveTo>
                    <a:pt x="1359408" y="2109216"/>
                  </a:moveTo>
                  <a:lnTo>
                    <a:pt x="1258824" y="2109216"/>
                  </a:lnTo>
                  <a:lnTo>
                    <a:pt x="1258824" y="2112264"/>
                  </a:lnTo>
                  <a:lnTo>
                    <a:pt x="1359408" y="2112264"/>
                  </a:lnTo>
                  <a:lnTo>
                    <a:pt x="1359408" y="2109216"/>
                  </a:lnTo>
                  <a:close/>
                </a:path>
                <a:path w="7815580" h="2560320">
                  <a:moveTo>
                    <a:pt x="1673352" y="2054352"/>
                  </a:moveTo>
                  <a:lnTo>
                    <a:pt x="1575816" y="2054352"/>
                  </a:lnTo>
                  <a:lnTo>
                    <a:pt x="1575816" y="2057400"/>
                  </a:lnTo>
                  <a:lnTo>
                    <a:pt x="1673352" y="2057400"/>
                  </a:lnTo>
                  <a:lnTo>
                    <a:pt x="1673352" y="2054352"/>
                  </a:lnTo>
                  <a:close/>
                </a:path>
                <a:path w="7815580" h="2560320">
                  <a:moveTo>
                    <a:pt x="1831848" y="1947672"/>
                  </a:moveTo>
                  <a:lnTo>
                    <a:pt x="1731264" y="1947672"/>
                  </a:lnTo>
                  <a:lnTo>
                    <a:pt x="1731264" y="1950720"/>
                  </a:lnTo>
                  <a:lnTo>
                    <a:pt x="1831848" y="1950720"/>
                  </a:lnTo>
                  <a:lnTo>
                    <a:pt x="1831848" y="1947672"/>
                  </a:lnTo>
                  <a:close/>
                </a:path>
                <a:path w="7815580" h="2560320">
                  <a:moveTo>
                    <a:pt x="1987296" y="1868424"/>
                  </a:moveTo>
                  <a:lnTo>
                    <a:pt x="1889760" y="1868424"/>
                  </a:lnTo>
                  <a:lnTo>
                    <a:pt x="1889760" y="1871472"/>
                  </a:lnTo>
                  <a:lnTo>
                    <a:pt x="1987296" y="1871472"/>
                  </a:lnTo>
                  <a:lnTo>
                    <a:pt x="1987296" y="1868424"/>
                  </a:lnTo>
                  <a:close/>
                </a:path>
                <a:path w="7815580" h="2560320">
                  <a:moveTo>
                    <a:pt x="2145792" y="1795272"/>
                  </a:moveTo>
                  <a:lnTo>
                    <a:pt x="2048256" y="1795272"/>
                  </a:lnTo>
                  <a:lnTo>
                    <a:pt x="2048256" y="1798320"/>
                  </a:lnTo>
                  <a:lnTo>
                    <a:pt x="2145792" y="1798320"/>
                  </a:lnTo>
                  <a:lnTo>
                    <a:pt x="2145792" y="1795272"/>
                  </a:lnTo>
                  <a:close/>
                </a:path>
                <a:path w="7815580" h="2560320">
                  <a:moveTo>
                    <a:pt x="2304288" y="1795272"/>
                  </a:moveTo>
                  <a:lnTo>
                    <a:pt x="2203704" y="1795272"/>
                  </a:lnTo>
                  <a:lnTo>
                    <a:pt x="2203704" y="1801368"/>
                  </a:lnTo>
                  <a:lnTo>
                    <a:pt x="2304288" y="1801368"/>
                  </a:lnTo>
                  <a:lnTo>
                    <a:pt x="2304288" y="1795272"/>
                  </a:lnTo>
                  <a:close/>
                </a:path>
                <a:path w="7815580" h="2560320">
                  <a:moveTo>
                    <a:pt x="2459736" y="1676400"/>
                  </a:moveTo>
                  <a:lnTo>
                    <a:pt x="2362200" y="1676400"/>
                  </a:lnTo>
                  <a:lnTo>
                    <a:pt x="2362200" y="1679448"/>
                  </a:lnTo>
                  <a:lnTo>
                    <a:pt x="2459736" y="1679448"/>
                  </a:lnTo>
                  <a:lnTo>
                    <a:pt x="2459736" y="1676400"/>
                  </a:lnTo>
                  <a:close/>
                </a:path>
                <a:path w="7815580" h="2560320">
                  <a:moveTo>
                    <a:pt x="2618232" y="1594104"/>
                  </a:moveTo>
                  <a:lnTo>
                    <a:pt x="2520696" y="1594104"/>
                  </a:lnTo>
                  <a:lnTo>
                    <a:pt x="2520696" y="1597152"/>
                  </a:lnTo>
                  <a:lnTo>
                    <a:pt x="2618232" y="1597152"/>
                  </a:lnTo>
                  <a:lnTo>
                    <a:pt x="2618232" y="1594104"/>
                  </a:lnTo>
                  <a:close/>
                </a:path>
                <a:path w="7815580" h="2560320">
                  <a:moveTo>
                    <a:pt x="2776728" y="1475232"/>
                  </a:moveTo>
                  <a:lnTo>
                    <a:pt x="2676144" y="1475232"/>
                  </a:lnTo>
                  <a:lnTo>
                    <a:pt x="2676144" y="1478280"/>
                  </a:lnTo>
                  <a:lnTo>
                    <a:pt x="2776728" y="1478280"/>
                  </a:lnTo>
                  <a:lnTo>
                    <a:pt x="2776728" y="1475232"/>
                  </a:lnTo>
                  <a:close/>
                </a:path>
                <a:path w="7815580" h="2560320">
                  <a:moveTo>
                    <a:pt x="2932176" y="1307592"/>
                  </a:moveTo>
                  <a:lnTo>
                    <a:pt x="2834640" y="1307592"/>
                  </a:lnTo>
                  <a:lnTo>
                    <a:pt x="2834640" y="1310640"/>
                  </a:lnTo>
                  <a:lnTo>
                    <a:pt x="2932176" y="1310640"/>
                  </a:lnTo>
                  <a:lnTo>
                    <a:pt x="2932176" y="1307592"/>
                  </a:lnTo>
                  <a:close/>
                </a:path>
                <a:path w="7815580" h="2560320">
                  <a:moveTo>
                    <a:pt x="3090672" y="1228344"/>
                  </a:moveTo>
                  <a:lnTo>
                    <a:pt x="2993136" y="1228344"/>
                  </a:lnTo>
                  <a:lnTo>
                    <a:pt x="2993136" y="1231392"/>
                  </a:lnTo>
                  <a:lnTo>
                    <a:pt x="3090672" y="1231392"/>
                  </a:lnTo>
                  <a:lnTo>
                    <a:pt x="3090672" y="1228344"/>
                  </a:lnTo>
                  <a:close/>
                </a:path>
                <a:path w="7815580" h="2560320">
                  <a:moveTo>
                    <a:pt x="3249168" y="1191768"/>
                  </a:moveTo>
                  <a:lnTo>
                    <a:pt x="3148584" y="1191768"/>
                  </a:lnTo>
                  <a:lnTo>
                    <a:pt x="3148584" y="1200912"/>
                  </a:lnTo>
                  <a:lnTo>
                    <a:pt x="3249168" y="1200912"/>
                  </a:lnTo>
                  <a:lnTo>
                    <a:pt x="3249168" y="1191768"/>
                  </a:lnTo>
                  <a:close/>
                </a:path>
                <a:path w="7815580" h="2560320">
                  <a:moveTo>
                    <a:pt x="3404616" y="1164336"/>
                  </a:moveTo>
                  <a:lnTo>
                    <a:pt x="3307080" y="1164336"/>
                  </a:lnTo>
                  <a:lnTo>
                    <a:pt x="3307080" y="1170432"/>
                  </a:lnTo>
                  <a:lnTo>
                    <a:pt x="3404616" y="1170432"/>
                  </a:lnTo>
                  <a:lnTo>
                    <a:pt x="3404616" y="1164336"/>
                  </a:lnTo>
                  <a:close/>
                </a:path>
                <a:path w="7815580" h="2560320">
                  <a:moveTo>
                    <a:pt x="3563112" y="996696"/>
                  </a:moveTo>
                  <a:lnTo>
                    <a:pt x="3465576" y="996696"/>
                  </a:lnTo>
                  <a:lnTo>
                    <a:pt x="3465576" y="1005840"/>
                  </a:lnTo>
                  <a:lnTo>
                    <a:pt x="3563112" y="1005840"/>
                  </a:lnTo>
                  <a:lnTo>
                    <a:pt x="3563112" y="996696"/>
                  </a:lnTo>
                  <a:close/>
                </a:path>
                <a:path w="7815580" h="2560320">
                  <a:moveTo>
                    <a:pt x="3721608" y="932688"/>
                  </a:moveTo>
                  <a:lnTo>
                    <a:pt x="3621024" y="932688"/>
                  </a:lnTo>
                  <a:lnTo>
                    <a:pt x="3621024" y="944880"/>
                  </a:lnTo>
                  <a:lnTo>
                    <a:pt x="3721608" y="944880"/>
                  </a:lnTo>
                  <a:lnTo>
                    <a:pt x="3721608" y="932688"/>
                  </a:lnTo>
                  <a:close/>
                </a:path>
                <a:path w="7815580" h="2560320">
                  <a:moveTo>
                    <a:pt x="3877056" y="877824"/>
                  </a:moveTo>
                  <a:lnTo>
                    <a:pt x="3779520" y="877824"/>
                  </a:lnTo>
                  <a:lnTo>
                    <a:pt x="3779520" y="893064"/>
                  </a:lnTo>
                  <a:lnTo>
                    <a:pt x="3877056" y="893064"/>
                  </a:lnTo>
                  <a:lnTo>
                    <a:pt x="3877056" y="877824"/>
                  </a:lnTo>
                  <a:close/>
                </a:path>
                <a:path w="7815580" h="2560320">
                  <a:moveTo>
                    <a:pt x="4035552" y="807720"/>
                  </a:moveTo>
                  <a:lnTo>
                    <a:pt x="3938016" y="807720"/>
                  </a:lnTo>
                  <a:lnTo>
                    <a:pt x="3938016" y="826008"/>
                  </a:lnTo>
                  <a:lnTo>
                    <a:pt x="4035552" y="826008"/>
                  </a:lnTo>
                  <a:lnTo>
                    <a:pt x="4035552" y="807720"/>
                  </a:lnTo>
                  <a:close/>
                </a:path>
                <a:path w="7815580" h="2560320">
                  <a:moveTo>
                    <a:pt x="4194048" y="786384"/>
                  </a:moveTo>
                  <a:lnTo>
                    <a:pt x="4093464" y="786384"/>
                  </a:lnTo>
                  <a:lnTo>
                    <a:pt x="4093464" y="804672"/>
                  </a:lnTo>
                  <a:lnTo>
                    <a:pt x="4194048" y="804672"/>
                  </a:lnTo>
                  <a:lnTo>
                    <a:pt x="4194048" y="786384"/>
                  </a:lnTo>
                  <a:close/>
                </a:path>
                <a:path w="7815580" h="2560320">
                  <a:moveTo>
                    <a:pt x="4349496" y="737616"/>
                  </a:moveTo>
                  <a:lnTo>
                    <a:pt x="4251960" y="737616"/>
                  </a:lnTo>
                  <a:lnTo>
                    <a:pt x="4251960" y="752856"/>
                  </a:lnTo>
                  <a:lnTo>
                    <a:pt x="4349496" y="752856"/>
                  </a:lnTo>
                  <a:lnTo>
                    <a:pt x="4349496" y="737616"/>
                  </a:lnTo>
                  <a:close/>
                </a:path>
                <a:path w="7815580" h="2560320">
                  <a:moveTo>
                    <a:pt x="4507992" y="667512"/>
                  </a:moveTo>
                  <a:lnTo>
                    <a:pt x="4410456" y="667512"/>
                  </a:lnTo>
                  <a:lnTo>
                    <a:pt x="4410456" y="685800"/>
                  </a:lnTo>
                  <a:lnTo>
                    <a:pt x="4507992" y="685800"/>
                  </a:lnTo>
                  <a:lnTo>
                    <a:pt x="4507992" y="667512"/>
                  </a:lnTo>
                  <a:close/>
                </a:path>
                <a:path w="7815580" h="2560320">
                  <a:moveTo>
                    <a:pt x="4666488" y="716280"/>
                  </a:moveTo>
                  <a:lnTo>
                    <a:pt x="4565904" y="716280"/>
                  </a:lnTo>
                  <a:lnTo>
                    <a:pt x="4565904" y="737616"/>
                  </a:lnTo>
                  <a:lnTo>
                    <a:pt x="4666488" y="737616"/>
                  </a:lnTo>
                  <a:lnTo>
                    <a:pt x="4666488" y="716280"/>
                  </a:lnTo>
                  <a:close/>
                </a:path>
                <a:path w="7815580" h="2560320">
                  <a:moveTo>
                    <a:pt x="4821936" y="649224"/>
                  </a:moveTo>
                  <a:lnTo>
                    <a:pt x="4724400" y="649224"/>
                  </a:lnTo>
                  <a:lnTo>
                    <a:pt x="4724400" y="673608"/>
                  </a:lnTo>
                  <a:lnTo>
                    <a:pt x="4821936" y="673608"/>
                  </a:lnTo>
                  <a:lnTo>
                    <a:pt x="4821936" y="649224"/>
                  </a:lnTo>
                  <a:close/>
                </a:path>
                <a:path w="7815580" h="2560320">
                  <a:moveTo>
                    <a:pt x="4980432" y="679704"/>
                  </a:moveTo>
                  <a:lnTo>
                    <a:pt x="4882896" y="679704"/>
                  </a:lnTo>
                  <a:lnTo>
                    <a:pt x="4882896" y="704088"/>
                  </a:lnTo>
                  <a:lnTo>
                    <a:pt x="4980432" y="704088"/>
                  </a:lnTo>
                  <a:lnTo>
                    <a:pt x="4980432" y="679704"/>
                  </a:lnTo>
                  <a:close/>
                </a:path>
                <a:path w="7815580" h="2560320">
                  <a:moveTo>
                    <a:pt x="5138928" y="569976"/>
                  </a:moveTo>
                  <a:lnTo>
                    <a:pt x="5038344" y="569976"/>
                  </a:lnTo>
                  <a:lnTo>
                    <a:pt x="5038344" y="594360"/>
                  </a:lnTo>
                  <a:lnTo>
                    <a:pt x="5138928" y="594360"/>
                  </a:lnTo>
                  <a:lnTo>
                    <a:pt x="5138928" y="569976"/>
                  </a:lnTo>
                  <a:close/>
                </a:path>
                <a:path w="7815580" h="2560320">
                  <a:moveTo>
                    <a:pt x="5294376" y="512064"/>
                  </a:moveTo>
                  <a:lnTo>
                    <a:pt x="5196840" y="512064"/>
                  </a:lnTo>
                  <a:lnTo>
                    <a:pt x="5196840" y="539496"/>
                  </a:lnTo>
                  <a:lnTo>
                    <a:pt x="5294376" y="539496"/>
                  </a:lnTo>
                  <a:lnTo>
                    <a:pt x="5294376" y="512064"/>
                  </a:lnTo>
                  <a:close/>
                </a:path>
                <a:path w="7815580" h="2560320">
                  <a:moveTo>
                    <a:pt x="5452872" y="487680"/>
                  </a:moveTo>
                  <a:lnTo>
                    <a:pt x="5355336" y="487680"/>
                  </a:lnTo>
                  <a:lnTo>
                    <a:pt x="5355336" y="518160"/>
                  </a:lnTo>
                  <a:lnTo>
                    <a:pt x="5452872" y="518160"/>
                  </a:lnTo>
                  <a:lnTo>
                    <a:pt x="5452872" y="487680"/>
                  </a:lnTo>
                  <a:close/>
                </a:path>
                <a:path w="7815580" h="2560320">
                  <a:moveTo>
                    <a:pt x="5611368" y="377952"/>
                  </a:moveTo>
                  <a:lnTo>
                    <a:pt x="5510784" y="377952"/>
                  </a:lnTo>
                  <a:lnTo>
                    <a:pt x="5510784" y="411480"/>
                  </a:lnTo>
                  <a:lnTo>
                    <a:pt x="5611368" y="411480"/>
                  </a:lnTo>
                  <a:lnTo>
                    <a:pt x="5611368" y="377952"/>
                  </a:lnTo>
                  <a:close/>
                </a:path>
                <a:path w="7815580" h="2560320">
                  <a:moveTo>
                    <a:pt x="5766816" y="502920"/>
                  </a:moveTo>
                  <a:lnTo>
                    <a:pt x="5669280" y="502920"/>
                  </a:lnTo>
                  <a:lnTo>
                    <a:pt x="5669280" y="533400"/>
                  </a:lnTo>
                  <a:lnTo>
                    <a:pt x="5766816" y="533400"/>
                  </a:lnTo>
                  <a:lnTo>
                    <a:pt x="5766816" y="502920"/>
                  </a:lnTo>
                  <a:close/>
                </a:path>
                <a:path w="7815580" h="2560320">
                  <a:moveTo>
                    <a:pt x="5925312" y="612648"/>
                  </a:moveTo>
                  <a:lnTo>
                    <a:pt x="5827776" y="612648"/>
                  </a:lnTo>
                  <a:lnTo>
                    <a:pt x="5827776" y="646176"/>
                  </a:lnTo>
                  <a:lnTo>
                    <a:pt x="5925312" y="646176"/>
                  </a:lnTo>
                  <a:lnTo>
                    <a:pt x="5925312" y="612648"/>
                  </a:lnTo>
                  <a:close/>
                </a:path>
                <a:path w="7815580" h="2560320">
                  <a:moveTo>
                    <a:pt x="6083808" y="0"/>
                  </a:moveTo>
                  <a:lnTo>
                    <a:pt x="5983224" y="0"/>
                  </a:lnTo>
                  <a:lnTo>
                    <a:pt x="5983224" y="82296"/>
                  </a:lnTo>
                  <a:lnTo>
                    <a:pt x="6083808" y="82296"/>
                  </a:lnTo>
                  <a:lnTo>
                    <a:pt x="6083808" y="0"/>
                  </a:lnTo>
                  <a:close/>
                </a:path>
                <a:path w="7815580" h="2560320">
                  <a:moveTo>
                    <a:pt x="6239256" y="188976"/>
                  </a:moveTo>
                  <a:lnTo>
                    <a:pt x="6141720" y="188976"/>
                  </a:lnTo>
                  <a:lnTo>
                    <a:pt x="6141720" y="277368"/>
                  </a:lnTo>
                  <a:lnTo>
                    <a:pt x="6239256" y="277368"/>
                  </a:lnTo>
                  <a:lnTo>
                    <a:pt x="6239256" y="188976"/>
                  </a:lnTo>
                  <a:close/>
                </a:path>
                <a:path w="7815580" h="2560320">
                  <a:moveTo>
                    <a:pt x="6397752" y="228600"/>
                  </a:moveTo>
                  <a:lnTo>
                    <a:pt x="6300216" y="228600"/>
                  </a:lnTo>
                  <a:lnTo>
                    <a:pt x="6300216" y="326136"/>
                  </a:lnTo>
                  <a:lnTo>
                    <a:pt x="6397752" y="326136"/>
                  </a:lnTo>
                  <a:lnTo>
                    <a:pt x="6397752" y="228600"/>
                  </a:lnTo>
                  <a:close/>
                </a:path>
                <a:path w="7815580" h="2560320">
                  <a:moveTo>
                    <a:pt x="6556248" y="207264"/>
                  </a:moveTo>
                  <a:lnTo>
                    <a:pt x="6455664" y="207264"/>
                  </a:lnTo>
                  <a:lnTo>
                    <a:pt x="6455664" y="329184"/>
                  </a:lnTo>
                  <a:lnTo>
                    <a:pt x="6556248" y="329184"/>
                  </a:lnTo>
                  <a:lnTo>
                    <a:pt x="6556248" y="207264"/>
                  </a:lnTo>
                  <a:close/>
                </a:path>
                <a:path w="7815580" h="2560320">
                  <a:moveTo>
                    <a:pt x="6711696" y="289560"/>
                  </a:moveTo>
                  <a:lnTo>
                    <a:pt x="6614160" y="289560"/>
                  </a:lnTo>
                  <a:lnTo>
                    <a:pt x="6614160" y="445008"/>
                  </a:lnTo>
                  <a:lnTo>
                    <a:pt x="6711696" y="445008"/>
                  </a:lnTo>
                  <a:lnTo>
                    <a:pt x="6711696" y="289560"/>
                  </a:lnTo>
                  <a:close/>
                </a:path>
                <a:path w="7815580" h="2560320">
                  <a:moveTo>
                    <a:pt x="6870192" y="347472"/>
                  </a:moveTo>
                  <a:lnTo>
                    <a:pt x="6772656" y="347472"/>
                  </a:lnTo>
                  <a:lnTo>
                    <a:pt x="6772656" y="542544"/>
                  </a:lnTo>
                  <a:lnTo>
                    <a:pt x="6870192" y="542544"/>
                  </a:lnTo>
                  <a:lnTo>
                    <a:pt x="6870192" y="347472"/>
                  </a:lnTo>
                  <a:close/>
                </a:path>
                <a:path w="7815580" h="2560320">
                  <a:moveTo>
                    <a:pt x="7028688" y="313944"/>
                  </a:moveTo>
                  <a:lnTo>
                    <a:pt x="6931152" y="313944"/>
                  </a:lnTo>
                  <a:lnTo>
                    <a:pt x="6931152" y="548640"/>
                  </a:lnTo>
                  <a:lnTo>
                    <a:pt x="7028688" y="548640"/>
                  </a:lnTo>
                  <a:lnTo>
                    <a:pt x="7028688" y="313944"/>
                  </a:lnTo>
                  <a:close/>
                </a:path>
                <a:path w="7815580" h="2560320">
                  <a:moveTo>
                    <a:pt x="7184136" y="286512"/>
                  </a:moveTo>
                  <a:lnTo>
                    <a:pt x="7086600" y="286512"/>
                  </a:lnTo>
                  <a:lnTo>
                    <a:pt x="7086600" y="557784"/>
                  </a:lnTo>
                  <a:lnTo>
                    <a:pt x="7184136" y="557784"/>
                  </a:lnTo>
                  <a:lnTo>
                    <a:pt x="7184136" y="286512"/>
                  </a:lnTo>
                  <a:close/>
                </a:path>
                <a:path w="7815580" h="2560320">
                  <a:moveTo>
                    <a:pt x="7342632" y="316992"/>
                  </a:moveTo>
                  <a:lnTo>
                    <a:pt x="7245096" y="316992"/>
                  </a:lnTo>
                  <a:lnTo>
                    <a:pt x="7245096" y="621792"/>
                  </a:lnTo>
                  <a:lnTo>
                    <a:pt x="7342632" y="621792"/>
                  </a:lnTo>
                  <a:lnTo>
                    <a:pt x="7342632" y="316992"/>
                  </a:lnTo>
                  <a:close/>
                </a:path>
                <a:path w="7815580" h="2560320">
                  <a:moveTo>
                    <a:pt x="7501128" y="408432"/>
                  </a:moveTo>
                  <a:lnTo>
                    <a:pt x="7403592" y="408432"/>
                  </a:lnTo>
                  <a:lnTo>
                    <a:pt x="7403592" y="743712"/>
                  </a:lnTo>
                  <a:lnTo>
                    <a:pt x="7501128" y="743712"/>
                  </a:lnTo>
                  <a:lnTo>
                    <a:pt x="7501128" y="408432"/>
                  </a:lnTo>
                  <a:close/>
                </a:path>
                <a:path w="7815580" h="2560320">
                  <a:moveTo>
                    <a:pt x="7659624" y="472440"/>
                  </a:moveTo>
                  <a:lnTo>
                    <a:pt x="7559040" y="472440"/>
                  </a:lnTo>
                  <a:lnTo>
                    <a:pt x="7559040" y="853440"/>
                  </a:lnTo>
                  <a:lnTo>
                    <a:pt x="7659624" y="853440"/>
                  </a:lnTo>
                  <a:lnTo>
                    <a:pt x="7659624" y="472440"/>
                  </a:lnTo>
                  <a:close/>
                </a:path>
                <a:path w="7815580" h="2560320">
                  <a:moveTo>
                    <a:pt x="7815072" y="371856"/>
                  </a:moveTo>
                  <a:lnTo>
                    <a:pt x="7717536" y="371856"/>
                  </a:lnTo>
                  <a:lnTo>
                    <a:pt x="7717536" y="789432"/>
                  </a:lnTo>
                  <a:lnTo>
                    <a:pt x="7815072" y="789432"/>
                  </a:lnTo>
                  <a:lnTo>
                    <a:pt x="7815072" y="371856"/>
                  </a:lnTo>
                  <a:close/>
                </a:path>
              </a:pathLst>
            </a:custGeom>
            <a:solidFill>
              <a:srgbClr val="4F81BD"/>
            </a:solidFill>
          </p:spPr>
          <p:txBody>
            <a:bodyPr wrap="square" lIns="0" tIns="0" rIns="0" bIns="0" rtlCol="0"/>
            <a:lstStyle/>
            <a:p/>
          </p:txBody>
        </p:sp>
        <p:sp>
          <p:nvSpPr>
            <p:cNvPr id="12" name="object 12" descr=""/>
            <p:cNvSpPr/>
            <p:nvPr/>
          </p:nvSpPr>
          <p:spPr>
            <a:xfrm>
              <a:off x="1615777" y="2026587"/>
              <a:ext cx="0" cy="3805554"/>
            </a:xfrm>
            <a:custGeom>
              <a:avLst/>
              <a:gdLst/>
              <a:ahLst/>
              <a:cxnLst/>
              <a:rect l="l" t="t" r="r" b="b"/>
              <a:pathLst>
                <a:path w="0" h="3805554">
                  <a:moveTo>
                    <a:pt x="0" y="3805028"/>
                  </a:moveTo>
                  <a:lnTo>
                    <a:pt x="1" y="0"/>
                  </a:lnTo>
                </a:path>
              </a:pathLst>
            </a:custGeom>
            <a:ln w="9525">
              <a:solidFill>
                <a:srgbClr val="868686"/>
              </a:solidFill>
            </a:ln>
          </p:spPr>
          <p:txBody>
            <a:bodyPr wrap="square" lIns="0" tIns="0" rIns="0" bIns="0" rtlCol="0"/>
            <a:lstStyle/>
            <a:p/>
          </p:txBody>
        </p:sp>
        <p:sp>
          <p:nvSpPr>
            <p:cNvPr id="13" name="object 13" descr=""/>
            <p:cNvSpPr/>
            <p:nvPr/>
          </p:nvSpPr>
          <p:spPr>
            <a:xfrm>
              <a:off x="1571434" y="2026587"/>
              <a:ext cx="44450" cy="3805554"/>
            </a:xfrm>
            <a:custGeom>
              <a:avLst/>
              <a:gdLst/>
              <a:ahLst/>
              <a:cxnLst/>
              <a:rect l="l" t="t" r="r" b="b"/>
              <a:pathLst>
                <a:path w="44450" h="3805554">
                  <a:moveTo>
                    <a:pt x="0" y="3805028"/>
                  </a:moveTo>
                  <a:lnTo>
                    <a:pt x="44344" y="3805028"/>
                  </a:lnTo>
                </a:path>
                <a:path w="44450" h="3805554">
                  <a:moveTo>
                    <a:pt x="0" y="3170252"/>
                  </a:moveTo>
                  <a:lnTo>
                    <a:pt x="44344" y="3170252"/>
                  </a:lnTo>
                </a:path>
                <a:path w="44450" h="3805554">
                  <a:moveTo>
                    <a:pt x="0" y="2536268"/>
                  </a:moveTo>
                  <a:lnTo>
                    <a:pt x="44344" y="2536268"/>
                  </a:lnTo>
                </a:path>
                <a:path w="44450" h="3805554">
                  <a:moveTo>
                    <a:pt x="0" y="1902284"/>
                  </a:moveTo>
                  <a:lnTo>
                    <a:pt x="44344" y="1902284"/>
                  </a:lnTo>
                </a:path>
                <a:path w="44450" h="3805554">
                  <a:moveTo>
                    <a:pt x="0" y="1268300"/>
                  </a:moveTo>
                  <a:lnTo>
                    <a:pt x="44344" y="1268300"/>
                  </a:lnTo>
                </a:path>
                <a:path w="44450" h="3805554">
                  <a:moveTo>
                    <a:pt x="0" y="634316"/>
                  </a:moveTo>
                  <a:lnTo>
                    <a:pt x="44344" y="634316"/>
                  </a:lnTo>
                </a:path>
                <a:path w="44450" h="3805554">
                  <a:moveTo>
                    <a:pt x="0" y="0"/>
                  </a:moveTo>
                  <a:lnTo>
                    <a:pt x="44344" y="0"/>
                  </a:lnTo>
                </a:path>
              </a:pathLst>
            </a:custGeom>
            <a:ln w="9525">
              <a:solidFill>
                <a:srgbClr val="868686"/>
              </a:solidFill>
            </a:ln>
          </p:spPr>
          <p:txBody>
            <a:bodyPr wrap="square" lIns="0" tIns="0" rIns="0" bIns="0" rtlCol="0"/>
            <a:lstStyle/>
            <a:p/>
          </p:txBody>
        </p:sp>
        <p:sp>
          <p:nvSpPr>
            <p:cNvPr id="14" name="object 14" descr=""/>
            <p:cNvSpPr/>
            <p:nvPr/>
          </p:nvSpPr>
          <p:spPr>
            <a:xfrm>
              <a:off x="1615777" y="5831615"/>
              <a:ext cx="8820785" cy="44450"/>
            </a:xfrm>
            <a:custGeom>
              <a:avLst/>
              <a:gdLst/>
              <a:ahLst/>
              <a:cxnLst/>
              <a:rect l="l" t="t" r="r" b="b"/>
              <a:pathLst>
                <a:path w="8820785" h="44450">
                  <a:moveTo>
                    <a:pt x="0" y="0"/>
                  </a:moveTo>
                  <a:lnTo>
                    <a:pt x="8820197" y="1"/>
                  </a:lnTo>
                </a:path>
                <a:path w="8820785" h="44450">
                  <a:moveTo>
                    <a:pt x="0" y="0"/>
                  </a:moveTo>
                  <a:lnTo>
                    <a:pt x="0" y="44344"/>
                  </a:lnTo>
                </a:path>
                <a:path w="8820785" h="44450">
                  <a:moveTo>
                    <a:pt x="158158" y="0"/>
                  </a:moveTo>
                  <a:lnTo>
                    <a:pt x="158158" y="44344"/>
                  </a:lnTo>
                </a:path>
                <a:path w="8820785" h="44450">
                  <a:moveTo>
                    <a:pt x="313606" y="0"/>
                  </a:moveTo>
                  <a:lnTo>
                    <a:pt x="313606" y="44344"/>
                  </a:lnTo>
                </a:path>
                <a:path w="8820785" h="44450">
                  <a:moveTo>
                    <a:pt x="472102" y="0"/>
                  </a:moveTo>
                  <a:lnTo>
                    <a:pt x="472102" y="44344"/>
                  </a:lnTo>
                </a:path>
                <a:path w="8820785" h="44450">
                  <a:moveTo>
                    <a:pt x="630598" y="0"/>
                  </a:moveTo>
                  <a:lnTo>
                    <a:pt x="630598" y="44344"/>
                  </a:lnTo>
                </a:path>
                <a:path w="8820785" h="44450">
                  <a:moveTo>
                    <a:pt x="786046" y="0"/>
                  </a:moveTo>
                  <a:lnTo>
                    <a:pt x="786046" y="44344"/>
                  </a:lnTo>
                </a:path>
                <a:path w="8820785" h="44450">
                  <a:moveTo>
                    <a:pt x="944542" y="0"/>
                  </a:moveTo>
                  <a:lnTo>
                    <a:pt x="944542" y="44344"/>
                  </a:lnTo>
                </a:path>
                <a:path w="8820785" h="44450">
                  <a:moveTo>
                    <a:pt x="1103038" y="0"/>
                  </a:moveTo>
                  <a:lnTo>
                    <a:pt x="1103038" y="44344"/>
                  </a:lnTo>
                </a:path>
                <a:path w="8820785" h="44450">
                  <a:moveTo>
                    <a:pt x="1261534" y="0"/>
                  </a:moveTo>
                  <a:lnTo>
                    <a:pt x="1261534" y="44344"/>
                  </a:lnTo>
                </a:path>
                <a:path w="8820785" h="44450">
                  <a:moveTo>
                    <a:pt x="1416982" y="0"/>
                  </a:moveTo>
                  <a:lnTo>
                    <a:pt x="1416982" y="44344"/>
                  </a:lnTo>
                </a:path>
                <a:path w="8820785" h="44450">
                  <a:moveTo>
                    <a:pt x="1575478" y="0"/>
                  </a:moveTo>
                  <a:lnTo>
                    <a:pt x="1575478" y="44344"/>
                  </a:lnTo>
                </a:path>
                <a:path w="8820785" h="44450">
                  <a:moveTo>
                    <a:pt x="1733974" y="0"/>
                  </a:moveTo>
                  <a:lnTo>
                    <a:pt x="1733974" y="44344"/>
                  </a:lnTo>
                </a:path>
                <a:path w="8820785" h="44450">
                  <a:moveTo>
                    <a:pt x="1889422" y="0"/>
                  </a:moveTo>
                  <a:lnTo>
                    <a:pt x="1889422" y="44344"/>
                  </a:lnTo>
                </a:path>
                <a:path w="8820785" h="44450">
                  <a:moveTo>
                    <a:pt x="2047918" y="0"/>
                  </a:moveTo>
                  <a:lnTo>
                    <a:pt x="2047918" y="44344"/>
                  </a:lnTo>
                </a:path>
                <a:path w="8820785" h="44450">
                  <a:moveTo>
                    <a:pt x="2206414" y="0"/>
                  </a:moveTo>
                  <a:lnTo>
                    <a:pt x="2206414" y="44344"/>
                  </a:lnTo>
                </a:path>
                <a:path w="8820785" h="44450">
                  <a:moveTo>
                    <a:pt x="2361862" y="0"/>
                  </a:moveTo>
                  <a:lnTo>
                    <a:pt x="2361862" y="44344"/>
                  </a:lnTo>
                </a:path>
                <a:path w="8820785" h="44450">
                  <a:moveTo>
                    <a:pt x="2520358" y="0"/>
                  </a:moveTo>
                  <a:lnTo>
                    <a:pt x="2520358" y="44344"/>
                  </a:lnTo>
                </a:path>
                <a:path w="8820785" h="44450">
                  <a:moveTo>
                    <a:pt x="2678854" y="0"/>
                  </a:moveTo>
                  <a:lnTo>
                    <a:pt x="2678854" y="44344"/>
                  </a:lnTo>
                </a:path>
                <a:path w="8820785" h="44450">
                  <a:moveTo>
                    <a:pt x="2834302" y="0"/>
                  </a:moveTo>
                  <a:lnTo>
                    <a:pt x="2834302" y="44344"/>
                  </a:lnTo>
                </a:path>
                <a:path w="8820785" h="44450">
                  <a:moveTo>
                    <a:pt x="2992798" y="0"/>
                  </a:moveTo>
                  <a:lnTo>
                    <a:pt x="2992798" y="44344"/>
                  </a:lnTo>
                </a:path>
                <a:path w="8820785" h="44450">
                  <a:moveTo>
                    <a:pt x="3151294" y="0"/>
                  </a:moveTo>
                  <a:lnTo>
                    <a:pt x="3151294" y="44344"/>
                  </a:lnTo>
                </a:path>
                <a:path w="8820785" h="44450">
                  <a:moveTo>
                    <a:pt x="3306742" y="0"/>
                  </a:moveTo>
                  <a:lnTo>
                    <a:pt x="3306742" y="44344"/>
                  </a:lnTo>
                </a:path>
                <a:path w="8820785" h="44450">
                  <a:moveTo>
                    <a:pt x="3465238" y="0"/>
                  </a:moveTo>
                  <a:lnTo>
                    <a:pt x="3465238" y="44344"/>
                  </a:lnTo>
                </a:path>
                <a:path w="8820785" h="44450">
                  <a:moveTo>
                    <a:pt x="3623734" y="0"/>
                  </a:moveTo>
                  <a:lnTo>
                    <a:pt x="3623734" y="44344"/>
                  </a:lnTo>
                </a:path>
                <a:path w="8820785" h="44450">
                  <a:moveTo>
                    <a:pt x="3779182" y="0"/>
                  </a:moveTo>
                  <a:lnTo>
                    <a:pt x="3779182" y="44344"/>
                  </a:lnTo>
                </a:path>
                <a:path w="8820785" h="44450">
                  <a:moveTo>
                    <a:pt x="3937678" y="0"/>
                  </a:moveTo>
                  <a:lnTo>
                    <a:pt x="3937678" y="44344"/>
                  </a:lnTo>
                </a:path>
                <a:path w="8820785" h="44450">
                  <a:moveTo>
                    <a:pt x="4096174" y="0"/>
                  </a:moveTo>
                  <a:lnTo>
                    <a:pt x="4096174" y="44344"/>
                  </a:lnTo>
                </a:path>
                <a:path w="8820785" h="44450">
                  <a:moveTo>
                    <a:pt x="4251622" y="0"/>
                  </a:moveTo>
                  <a:lnTo>
                    <a:pt x="4251622" y="44344"/>
                  </a:lnTo>
                </a:path>
                <a:path w="8820785" h="44450">
                  <a:moveTo>
                    <a:pt x="4410118" y="0"/>
                  </a:moveTo>
                  <a:lnTo>
                    <a:pt x="4410118" y="44344"/>
                  </a:lnTo>
                </a:path>
                <a:path w="8820785" h="44450">
                  <a:moveTo>
                    <a:pt x="4568614" y="0"/>
                  </a:moveTo>
                  <a:lnTo>
                    <a:pt x="4568614" y="44344"/>
                  </a:lnTo>
                </a:path>
                <a:path w="8820785" h="44450">
                  <a:moveTo>
                    <a:pt x="4724062" y="0"/>
                  </a:moveTo>
                  <a:lnTo>
                    <a:pt x="4724062" y="44344"/>
                  </a:lnTo>
                </a:path>
                <a:path w="8820785" h="44450">
                  <a:moveTo>
                    <a:pt x="4882558" y="0"/>
                  </a:moveTo>
                  <a:lnTo>
                    <a:pt x="4882558" y="44344"/>
                  </a:lnTo>
                </a:path>
                <a:path w="8820785" h="44450">
                  <a:moveTo>
                    <a:pt x="5041054" y="0"/>
                  </a:moveTo>
                  <a:lnTo>
                    <a:pt x="5041054" y="44344"/>
                  </a:lnTo>
                </a:path>
                <a:path w="8820785" h="44450">
                  <a:moveTo>
                    <a:pt x="5196502" y="0"/>
                  </a:moveTo>
                  <a:lnTo>
                    <a:pt x="5196502" y="44344"/>
                  </a:lnTo>
                </a:path>
                <a:path w="8820785" h="44450">
                  <a:moveTo>
                    <a:pt x="5354998" y="0"/>
                  </a:moveTo>
                  <a:lnTo>
                    <a:pt x="5354998" y="44344"/>
                  </a:lnTo>
                </a:path>
                <a:path w="8820785" h="44450">
                  <a:moveTo>
                    <a:pt x="5513494" y="0"/>
                  </a:moveTo>
                  <a:lnTo>
                    <a:pt x="5513494" y="44344"/>
                  </a:lnTo>
                </a:path>
                <a:path w="8820785" h="44450">
                  <a:moveTo>
                    <a:pt x="5668942" y="0"/>
                  </a:moveTo>
                  <a:lnTo>
                    <a:pt x="5668942" y="44344"/>
                  </a:lnTo>
                </a:path>
                <a:path w="8820785" h="44450">
                  <a:moveTo>
                    <a:pt x="5827438" y="0"/>
                  </a:moveTo>
                  <a:lnTo>
                    <a:pt x="5827438" y="44344"/>
                  </a:lnTo>
                </a:path>
                <a:path w="8820785" h="44450">
                  <a:moveTo>
                    <a:pt x="5985934" y="0"/>
                  </a:moveTo>
                  <a:lnTo>
                    <a:pt x="5985934" y="44344"/>
                  </a:lnTo>
                </a:path>
                <a:path w="8820785" h="44450">
                  <a:moveTo>
                    <a:pt x="6141382" y="0"/>
                  </a:moveTo>
                  <a:lnTo>
                    <a:pt x="6141382" y="44344"/>
                  </a:lnTo>
                </a:path>
                <a:path w="8820785" h="44450">
                  <a:moveTo>
                    <a:pt x="6299878" y="0"/>
                  </a:moveTo>
                  <a:lnTo>
                    <a:pt x="6299878" y="44344"/>
                  </a:lnTo>
                </a:path>
                <a:path w="8820785" h="44450">
                  <a:moveTo>
                    <a:pt x="6458374" y="0"/>
                  </a:moveTo>
                  <a:lnTo>
                    <a:pt x="6458374" y="44344"/>
                  </a:lnTo>
                </a:path>
                <a:path w="8820785" h="44450">
                  <a:moveTo>
                    <a:pt x="6613822" y="0"/>
                  </a:moveTo>
                  <a:lnTo>
                    <a:pt x="6613822" y="44344"/>
                  </a:lnTo>
                </a:path>
                <a:path w="8820785" h="44450">
                  <a:moveTo>
                    <a:pt x="6772318" y="0"/>
                  </a:moveTo>
                  <a:lnTo>
                    <a:pt x="6772318" y="44344"/>
                  </a:lnTo>
                </a:path>
                <a:path w="8820785" h="44450">
                  <a:moveTo>
                    <a:pt x="6930814" y="0"/>
                  </a:moveTo>
                  <a:lnTo>
                    <a:pt x="6930814" y="44344"/>
                  </a:lnTo>
                </a:path>
                <a:path w="8820785" h="44450">
                  <a:moveTo>
                    <a:pt x="7086262" y="0"/>
                  </a:moveTo>
                  <a:lnTo>
                    <a:pt x="7086262" y="44344"/>
                  </a:lnTo>
                </a:path>
                <a:path w="8820785" h="44450">
                  <a:moveTo>
                    <a:pt x="7244758" y="0"/>
                  </a:moveTo>
                  <a:lnTo>
                    <a:pt x="7244758" y="44344"/>
                  </a:lnTo>
                </a:path>
                <a:path w="8820785" h="44450">
                  <a:moveTo>
                    <a:pt x="7403254" y="0"/>
                  </a:moveTo>
                  <a:lnTo>
                    <a:pt x="7403254" y="44344"/>
                  </a:lnTo>
                </a:path>
                <a:path w="8820785" h="44450">
                  <a:moveTo>
                    <a:pt x="7558702" y="0"/>
                  </a:moveTo>
                  <a:lnTo>
                    <a:pt x="7558702" y="44344"/>
                  </a:lnTo>
                </a:path>
                <a:path w="8820785" h="44450">
                  <a:moveTo>
                    <a:pt x="7717198" y="0"/>
                  </a:moveTo>
                  <a:lnTo>
                    <a:pt x="7717198" y="44344"/>
                  </a:lnTo>
                </a:path>
                <a:path w="8820785" h="44450">
                  <a:moveTo>
                    <a:pt x="7875694" y="0"/>
                  </a:moveTo>
                  <a:lnTo>
                    <a:pt x="7875694" y="44344"/>
                  </a:lnTo>
                </a:path>
                <a:path w="8820785" h="44450">
                  <a:moveTo>
                    <a:pt x="8034190" y="0"/>
                  </a:moveTo>
                  <a:lnTo>
                    <a:pt x="8034190" y="44344"/>
                  </a:lnTo>
                </a:path>
                <a:path w="8820785" h="44450">
                  <a:moveTo>
                    <a:pt x="8189638" y="0"/>
                  </a:moveTo>
                  <a:lnTo>
                    <a:pt x="8189638" y="44344"/>
                  </a:lnTo>
                </a:path>
                <a:path w="8820785" h="44450">
                  <a:moveTo>
                    <a:pt x="8348134" y="0"/>
                  </a:moveTo>
                  <a:lnTo>
                    <a:pt x="8348134" y="44344"/>
                  </a:lnTo>
                </a:path>
                <a:path w="8820785" h="44450">
                  <a:moveTo>
                    <a:pt x="8506630" y="0"/>
                  </a:moveTo>
                  <a:lnTo>
                    <a:pt x="8506630" y="44344"/>
                  </a:lnTo>
                </a:path>
                <a:path w="8820785" h="44450">
                  <a:moveTo>
                    <a:pt x="8662078" y="0"/>
                  </a:moveTo>
                  <a:lnTo>
                    <a:pt x="8662078" y="44344"/>
                  </a:lnTo>
                </a:path>
                <a:path w="8820785" h="44450">
                  <a:moveTo>
                    <a:pt x="8820197" y="0"/>
                  </a:moveTo>
                  <a:lnTo>
                    <a:pt x="8820197" y="44344"/>
                  </a:lnTo>
                </a:path>
              </a:pathLst>
            </a:custGeom>
            <a:ln w="9525">
              <a:solidFill>
                <a:srgbClr val="868686"/>
              </a:solidFill>
            </a:ln>
          </p:spPr>
          <p:txBody>
            <a:bodyPr wrap="square" lIns="0" tIns="0" rIns="0" bIns="0" rtlCol="0"/>
            <a:lstStyle/>
            <a:p/>
          </p:txBody>
        </p:sp>
      </p:grpSp>
      <p:sp>
        <p:nvSpPr>
          <p:cNvPr id="15" name="object 15"/>
          <p:cNvSpPr txBox="1">
            <a:spLocks noGrp="1"/>
          </p:cNvSpPr>
          <p:nvPr>
            <p:ph type="title"/>
          </p:nvPr>
        </p:nvSpPr>
        <p:spPr>
          <a:xfrm>
            <a:off x="181659" y="135636"/>
            <a:ext cx="118110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⽕⼒発電を代替するだけで⾼度成⻑期を上回るペースの電源転換</a:t>
            </a:r>
          </a:p>
        </p:txBody>
      </p:sp>
      <p:sp>
        <p:nvSpPr>
          <p:cNvPr id="16" name="object 16" descr=""/>
          <p:cNvSpPr txBox="1"/>
          <p:nvPr/>
        </p:nvSpPr>
        <p:spPr>
          <a:xfrm>
            <a:off x="1402650" y="5711952"/>
            <a:ext cx="96520" cy="193040"/>
          </a:xfrm>
          <a:prstGeom prst="rect">
            <a:avLst/>
          </a:prstGeom>
        </p:spPr>
        <p:txBody>
          <a:bodyPr wrap="square" lIns="0" tIns="12700" rIns="0" bIns="0" rtlCol="0" vert="horz">
            <a:spAutoFit/>
          </a:bodyPr>
          <a:lstStyle/>
          <a:p>
            <a:pPr marL="12700">
              <a:lnSpc>
                <a:spcPct val="100000"/>
              </a:lnSpc>
              <a:spcBef>
                <a:spcPts val="100"/>
              </a:spcBef>
            </a:pPr>
            <a:r>
              <a:rPr dirty="0" sz="1100" spc="-50">
                <a:latin typeface="Calibri"/>
                <a:cs typeface="Calibri"/>
              </a:rPr>
              <a:t>0</a:t>
            </a:r>
            <a:endParaRPr sz="1100">
              <a:latin typeface="Calibri"/>
              <a:cs typeface="Calibri"/>
            </a:endParaRPr>
          </a:p>
        </p:txBody>
      </p:sp>
      <p:sp>
        <p:nvSpPr>
          <p:cNvPr id="17" name="object 17" descr=""/>
          <p:cNvSpPr txBox="1"/>
          <p:nvPr/>
        </p:nvSpPr>
        <p:spPr>
          <a:xfrm>
            <a:off x="1190240" y="5074920"/>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2000</a:t>
            </a:r>
            <a:endParaRPr sz="1100">
              <a:latin typeface="Calibri"/>
              <a:cs typeface="Calibri"/>
            </a:endParaRPr>
          </a:p>
        </p:txBody>
      </p:sp>
      <p:sp>
        <p:nvSpPr>
          <p:cNvPr id="18" name="object 18" descr=""/>
          <p:cNvSpPr txBox="1"/>
          <p:nvPr/>
        </p:nvSpPr>
        <p:spPr>
          <a:xfrm>
            <a:off x="1190240" y="4440935"/>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4000</a:t>
            </a:r>
            <a:endParaRPr sz="1100">
              <a:latin typeface="Calibri"/>
              <a:cs typeface="Calibri"/>
            </a:endParaRPr>
          </a:p>
        </p:txBody>
      </p:sp>
      <p:sp>
        <p:nvSpPr>
          <p:cNvPr id="19" name="object 19" descr=""/>
          <p:cNvSpPr txBox="1"/>
          <p:nvPr/>
        </p:nvSpPr>
        <p:spPr>
          <a:xfrm>
            <a:off x="1190240" y="3806952"/>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6000</a:t>
            </a:r>
            <a:endParaRPr sz="1100">
              <a:latin typeface="Calibri"/>
              <a:cs typeface="Calibri"/>
            </a:endParaRPr>
          </a:p>
        </p:txBody>
      </p:sp>
      <p:sp>
        <p:nvSpPr>
          <p:cNvPr id="20" name="object 20" descr=""/>
          <p:cNvSpPr txBox="1"/>
          <p:nvPr/>
        </p:nvSpPr>
        <p:spPr>
          <a:xfrm>
            <a:off x="1190240" y="3172967"/>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8000</a:t>
            </a:r>
            <a:endParaRPr sz="1100">
              <a:latin typeface="Calibri"/>
              <a:cs typeface="Calibri"/>
            </a:endParaRPr>
          </a:p>
        </p:txBody>
      </p:sp>
      <p:sp>
        <p:nvSpPr>
          <p:cNvPr id="21" name="object 21" descr=""/>
          <p:cNvSpPr txBox="1"/>
          <p:nvPr/>
        </p:nvSpPr>
        <p:spPr>
          <a:xfrm>
            <a:off x="1119437" y="2538984"/>
            <a:ext cx="375920"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Calibri"/>
                <a:cs typeface="Calibri"/>
              </a:rPr>
              <a:t>10000</a:t>
            </a:r>
            <a:endParaRPr sz="1100">
              <a:latin typeface="Calibri"/>
              <a:cs typeface="Calibri"/>
            </a:endParaRPr>
          </a:p>
        </p:txBody>
      </p:sp>
      <p:sp>
        <p:nvSpPr>
          <p:cNvPr id="22" name="object 22" descr=""/>
          <p:cNvSpPr txBox="1"/>
          <p:nvPr/>
        </p:nvSpPr>
        <p:spPr>
          <a:xfrm>
            <a:off x="2957755" y="5894832"/>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1975</a:t>
            </a:r>
            <a:endParaRPr sz="1100">
              <a:latin typeface="Calibri"/>
              <a:cs typeface="Calibri"/>
            </a:endParaRPr>
          </a:p>
        </p:txBody>
      </p:sp>
      <p:sp>
        <p:nvSpPr>
          <p:cNvPr id="23" name="object 23" descr=""/>
          <p:cNvSpPr txBox="1"/>
          <p:nvPr/>
        </p:nvSpPr>
        <p:spPr>
          <a:xfrm>
            <a:off x="3745273" y="5894832"/>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1980</a:t>
            </a:r>
            <a:endParaRPr sz="1100">
              <a:latin typeface="Calibri"/>
              <a:cs typeface="Calibri"/>
            </a:endParaRPr>
          </a:p>
        </p:txBody>
      </p:sp>
      <p:sp>
        <p:nvSpPr>
          <p:cNvPr id="24" name="object 24" descr=""/>
          <p:cNvSpPr txBox="1"/>
          <p:nvPr/>
        </p:nvSpPr>
        <p:spPr>
          <a:xfrm>
            <a:off x="4532791" y="5894832"/>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1985</a:t>
            </a:r>
            <a:endParaRPr sz="1100">
              <a:latin typeface="Calibri"/>
              <a:cs typeface="Calibri"/>
            </a:endParaRPr>
          </a:p>
        </p:txBody>
      </p:sp>
      <p:sp>
        <p:nvSpPr>
          <p:cNvPr id="25" name="object 25" descr=""/>
          <p:cNvSpPr txBox="1"/>
          <p:nvPr/>
        </p:nvSpPr>
        <p:spPr>
          <a:xfrm>
            <a:off x="5320308" y="5894832"/>
            <a:ext cx="31813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Calibri"/>
                <a:cs typeface="Calibri"/>
              </a:rPr>
              <a:t>1990</a:t>
            </a:r>
            <a:endParaRPr sz="1100">
              <a:latin typeface="Calibri"/>
              <a:cs typeface="Calibri"/>
            </a:endParaRPr>
          </a:p>
        </p:txBody>
      </p:sp>
      <p:grpSp>
        <p:nvGrpSpPr>
          <p:cNvPr id="26" name="object 26" descr=""/>
          <p:cNvGrpSpPr/>
          <p:nvPr/>
        </p:nvGrpSpPr>
        <p:grpSpPr>
          <a:xfrm>
            <a:off x="2016099" y="2146113"/>
            <a:ext cx="989965" cy="1696085"/>
            <a:chOff x="2016099" y="2146113"/>
            <a:chExt cx="989965" cy="1696085"/>
          </a:xfrm>
        </p:grpSpPr>
        <p:sp>
          <p:nvSpPr>
            <p:cNvPr id="27" name="object 27" descr=""/>
            <p:cNvSpPr/>
            <p:nvPr/>
          </p:nvSpPr>
          <p:spPr>
            <a:xfrm>
              <a:off x="2016099" y="2146113"/>
              <a:ext cx="989965" cy="1696085"/>
            </a:xfrm>
            <a:custGeom>
              <a:avLst/>
              <a:gdLst/>
              <a:ahLst/>
              <a:cxnLst/>
              <a:rect l="l" t="t" r="r" b="b"/>
              <a:pathLst>
                <a:path w="989964" h="1696085">
                  <a:moveTo>
                    <a:pt x="989590" y="0"/>
                  </a:moveTo>
                  <a:lnTo>
                    <a:pt x="0" y="0"/>
                  </a:lnTo>
                  <a:lnTo>
                    <a:pt x="0" y="1695944"/>
                  </a:lnTo>
                  <a:lnTo>
                    <a:pt x="989590" y="1695944"/>
                  </a:lnTo>
                  <a:lnTo>
                    <a:pt x="989590" y="0"/>
                  </a:lnTo>
                  <a:close/>
                </a:path>
              </a:pathLst>
            </a:custGeom>
            <a:solidFill>
              <a:srgbClr val="FFFFFF">
                <a:alpha val="98818"/>
              </a:srgbClr>
            </a:solidFill>
          </p:spPr>
          <p:txBody>
            <a:bodyPr wrap="square" lIns="0" tIns="0" rIns="0" bIns="0" rtlCol="0"/>
            <a:lstStyle/>
            <a:p/>
          </p:txBody>
        </p:sp>
        <p:sp>
          <p:nvSpPr>
            <p:cNvPr id="28" name="object 28" descr=""/>
            <p:cNvSpPr/>
            <p:nvPr/>
          </p:nvSpPr>
          <p:spPr>
            <a:xfrm>
              <a:off x="2162135" y="2245578"/>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4F81BD"/>
            </a:solidFill>
          </p:spPr>
          <p:txBody>
            <a:bodyPr wrap="square" lIns="0" tIns="0" rIns="0" bIns="0" rtlCol="0"/>
            <a:lstStyle/>
            <a:p/>
          </p:txBody>
        </p:sp>
        <p:sp>
          <p:nvSpPr>
            <p:cNvPr id="29" name="object 29" descr=""/>
            <p:cNvSpPr/>
            <p:nvPr/>
          </p:nvSpPr>
          <p:spPr>
            <a:xfrm>
              <a:off x="2162135" y="2528234"/>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C0504D"/>
            </a:solidFill>
          </p:spPr>
          <p:txBody>
            <a:bodyPr wrap="square" lIns="0" tIns="0" rIns="0" bIns="0" rtlCol="0"/>
            <a:lstStyle/>
            <a:p/>
          </p:txBody>
        </p:sp>
      </p:grpSp>
      <p:sp>
        <p:nvSpPr>
          <p:cNvPr id="30" name="object 30" descr=""/>
          <p:cNvSpPr txBox="1"/>
          <p:nvPr/>
        </p:nvSpPr>
        <p:spPr>
          <a:xfrm>
            <a:off x="2270260" y="2066246"/>
            <a:ext cx="617220" cy="586740"/>
          </a:xfrm>
          <a:prstGeom prst="rect">
            <a:avLst/>
          </a:prstGeom>
        </p:spPr>
        <p:txBody>
          <a:bodyPr wrap="square" lIns="0" tIns="12065" rIns="0" bIns="0" rtlCol="0" vert="horz">
            <a:spAutoFit/>
          </a:bodyPr>
          <a:lstStyle/>
          <a:p>
            <a:pPr marL="12700" marR="5080">
              <a:lnSpc>
                <a:spcPct val="160000"/>
              </a:lnSpc>
              <a:spcBef>
                <a:spcPts val="95"/>
              </a:spcBef>
            </a:pPr>
            <a:r>
              <a:rPr dirty="0" sz="1150" spc="25" b="1">
                <a:latin typeface="ＭＳ Ｐゴシック"/>
                <a:cs typeface="ＭＳ Ｐゴシック"/>
              </a:rPr>
              <a:t>新エネ等</a:t>
            </a:r>
            <a:r>
              <a:rPr dirty="0" sz="1150" spc="40" b="1">
                <a:latin typeface="ＭＳ Ｐゴシック"/>
                <a:cs typeface="ＭＳ Ｐゴシック"/>
              </a:rPr>
              <a:t>水力</a:t>
            </a:r>
            <a:endParaRPr sz="1150">
              <a:latin typeface="ＭＳ Ｐゴシック"/>
              <a:cs typeface="ＭＳ Ｐゴシック"/>
            </a:endParaRPr>
          </a:p>
        </p:txBody>
      </p:sp>
      <p:sp>
        <p:nvSpPr>
          <p:cNvPr id="31" name="object 31" descr=""/>
          <p:cNvSpPr/>
          <p:nvPr/>
        </p:nvSpPr>
        <p:spPr>
          <a:xfrm>
            <a:off x="2162135" y="2810892"/>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F79646"/>
          </a:solidFill>
        </p:spPr>
        <p:txBody>
          <a:bodyPr wrap="square" lIns="0" tIns="0" rIns="0" bIns="0" rtlCol="0"/>
          <a:lstStyle/>
          <a:p/>
        </p:txBody>
      </p:sp>
      <p:sp>
        <p:nvSpPr>
          <p:cNvPr id="32" name="object 32" descr=""/>
          <p:cNvSpPr txBox="1"/>
          <p:nvPr/>
        </p:nvSpPr>
        <p:spPr>
          <a:xfrm>
            <a:off x="2270260" y="2731248"/>
            <a:ext cx="492125" cy="205104"/>
          </a:xfrm>
          <a:prstGeom prst="rect">
            <a:avLst/>
          </a:prstGeom>
        </p:spPr>
        <p:txBody>
          <a:bodyPr wrap="square" lIns="0" tIns="15875" rIns="0" bIns="0" rtlCol="0" vert="horz">
            <a:spAutoFit/>
          </a:bodyPr>
          <a:lstStyle/>
          <a:p>
            <a:pPr marL="12700">
              <a:lnSpc>
                <a:spcPct val="100000"/>
              </a:lnSpc>
              <a:spcBef>
                <a:spcPts val="125"/>
              </a:spcBef>
            </a:pPr>
            <a:r>
              <a:rPr dirty="0" sz="1150" spc="45" b="1">
                <a:latin typeface="ＭＳ Ｐゴシック"/>
                <a:cs typeface="ＭＳ Ｐゴシック"/>
              </a:rPr>
              <a:t>石油等</a:t>
            </a:r>
            <a:endParaRPr sz="1150">
              <a:latin typeface="ＭＳ Ｐゴシック"/>
              <a:cs typeface="ＭＳ Ｐゴシック"/>
            </a:endParaRPr>
          </a:p>
        </p:txBody>
      </p:sp>
      <p:sp>
        <p:nvSpPr>
          <p:cNvPr id="33" name="object 33" descr=""/>
          <p:cNvSpPr/>
          <p:nvPr/>
        </p:nvSpPr>
        <p:spPr>
          <a:xfrm>
            <a:off x="2162135" y="3093548"/>
            <a:ext cx="83820" cy="83820"/>
          </a:xfrm>
          <a:custGeom>
            <a:avLst/>
            <a:gdLst/>
            <a:ahLst/>
            <a:cxnLst/>
            <a:rect l="l" t="t" r="r" b="b"/>
            <a:pathLst>
              <a:path w="83819" h="83819">
                <a:moveTo>
                  <a:pt x="83724" y="0"/>
                </a:moveTo>
                <a:lnTo>
                  <a:pt x="0" y="0"/>
                </a:lnTo>
                <a:lnTo>
                  <a:pt x="0" y="83726"/>
                </a:lnTo>
                <a:lnTo>
                  <a:pt x="83724" y="83726"/>
                </a:lnTo>
                <a:lnTo>
                  <a:pt x="83724" y="0"/>
                </a:lnTo>
                <a:close/>
              </a:path>
            </a:pathLst>
          </a:custGeom>
          <a:solidFill>
            <a:srgbClr val="4BACC6"/>
          </a:solidFill>
        </p:spPr>
        <p:txBody>
          <a:bodyPr wrap="square" lIns="0" tIns="0" rIns="0" bIns="0" rtlCol="0"/>
          <a:lstStyle/>
          <a:p/>
        </p:txBody>
      </p:sp>
      <p:sp>
        <p:nvSpPr>
          <p:cNvPr id="34" name="object 34" descr=""/>
          <p:cNvSpPr txBox="1"/>
          <p:nvPr/>
        </p:nvSpPr>
        <p:spPr>
          <a:xfrm>
            <a:off x="2270260" y="3014711"/>
            <a:ext cx="492125" cy="205104"/>
          </a:xfrm>
          <a:prstGeom prst="rect">
            <a:avLst/>
          </a:prstGeom>
        </p:spPr>
        <p:txBody>
          <a:bodyPr wrap="square" lIns="0" tIns="15875" rIns="0" bIns="0" rtlCol="0" vert="horz">
            <a:spAutoFit/>
          </a:bodyPr>
          <a:lstStyle/>
          <a:p>
            <a:pPr marL="12700">
              <a:lnSpc>
                <a:spcPct val="100000"/>
              </a:lnSpc>
              <a:spcBef>
                <a:spcPts val="125"/>
              </a:spcBef>
            </a:pPr>
            <a:r>
              <a:rPr dirty="0" sz="1150" spc="40" b="1">
                <a:latin typeface="ＭＳ ゴシック"/>
                <a:cs typeface="ＭＳ ゴシック"/>
              </a:rPr>
              <a:t>ＬＮＧ</a:t>
            </a:r>
            <a:endParaRPr sz="1150">
              <a:latin typeface="ＭＳ ゴシック"/>
              <a:cs typeface="ＭＳ ゴシック"/>
            </a:endParaRPr>
          </a:p>
        </p:txBody>
      </p:sp>
      <p:grpSp>
        <p:nvGrpSpPr>
          <p:cNvPr id="35" name="object 35" descr=""/>
          <p:cNvGrpSpPr/>
          <p:nvPr/>
        </p:nvGrpSpPr>
        <p:grpSpPr>
          <a:xfrm>
            <a:off x="2162135" y="3376205"/>
            <a:ext cx="83820" cy="366395"/>
            <a:chOff x="2162135" y="3376205"/>
            <a:chExt cx="83820" cy="366395"/>
          </a:xfrm>
        </p:grpSpPr>
        <p:sp>
          <p:nvSpPr>
            <p:cNvPr id="36" name="object 36" descr=""/>
            <p:cNvSpPr/>
            <p:nvPr/>
          </p:nvSpPr>
          <p:spPr>
            <a:xfrm>
              <a:off x="2162135" y="3376205"/>
              <a:ext cx="83820" cy="83820"/>
            </a:xfrm>
            <a:custGeom>
              <a:avLst/>
              <a:gdLst/>
              <a:ahLst/>
              <a:cxnLst/>
              <a:rect l="l" t="t" r="r" b="b"/>
              <a:pathLst>
                <a:path w="83819" h="83820">
                  <a:moveTo>
                    <a:pt x="83724" y="0"/>
                  </a:moveTo>
                  <a:lnTo>
                    <a:pt x="0" y="0"/>
                  </a:lnTo>
                  <a:lnTo>
                    <a:pt x="0" y="83724"/>
                  </a:lnTo>
                  <a:lnTo>
                    <a:pt x="83724" y="83724"/>
                  </a:lnTo>
                  <a:lnTo>
                    <a:pt x="83724" y="0"/>
                  </a:lnTo>
                  <a:close/>
                </a:path>
              </a:pathLst>
            </a:custGeom>
            <a:solidFill>
              <a:srgbClr val="8064A2"/>
            </a:solidFill>
          </p:spPr>
          <p:txBody>
            <a:bodyPr wrap="square" lIns="0" tIns="0" rIns="0" bIns="0" rtlCol="0"/>
            <a:lstStyle/>
            <a:p/>
          </p:txBody>
        </p:sp>
        <p:sp>
          <p:nvSpPr>
            <p:cNvPr id="37" name="object 37" descr=""/>
            <p:cNvSpPr/>
            <p:nvPr/>
          </p:nvSpPr>
          <p:spPr>
            <a:xfrm>
              <a:off x="2162135" y="3658863"/>
              <a:ext cx="83820" cy="83820"/>
            </a:xfrm>
            <a:custGeom>
              <a:avLst/>
              <a:gdLst/>
              <a:ahLst/>
              <a:cxnLst/>
              <a:rect l="l" t="t" r="r" b="b"/>
              <a:pathLst>
                <a:path w="83819" h="83820">
                  <a:moveTo>
                    <a:pt x="83724" y="0"/>
                  </a:moveTo>
                  <a:lnTo>
                    <a:pt x="0" y="0"/>
                  </a:lnTo>
                  <a:lnTo>
                    <a:pt x="0" y="83724"/>
                  </a:lnTo>
                  <a:lnTo>
                    <a:pt x="83724" y="83724"/>
                  </a:lnTo>
                  <a:lnTo>
                    <a:pt x="83724" y="0"/>
                  </a:lnTo>
                  <a:close/>
                </a:path>
              </a:pathLst>
            </a:custGeom>
            <a:solidFill>
              <a:srgbClr val="2C4D75"/>
            </a:solidFill>
          </p:spPr>
          <p:txBody>
            <a:bodyPr wrap="square" lIns="0" tIns="0" rIns="0" bIns="0" rtlCol="0"/>
            <a:lstStyle/>
            <a:p/>
          </p:txBody>
        </p:sp>
      </p:grpSp>
      <p:sp>
        <p:nvSpPr>
          <p:cNvPr id="38" name="object 38" descr=""/>
          <p:cNvSpPr txBox="1"/>
          <p:nvPr/>
        </p:nvSpPr>
        <p:spPr>
          <a:xfrm>
            <a:off x="2270260" y="3190958"/>
            <a:ext cx="492125" cy="592455"/>
          </a:xfrm>
          <a:prstGeom prst="rect">
            <a:avLst/>
          </a:prstGeom>
        </p:spPr>
        <p:txBody>
          <a:bodyPr wrap="square" lIns="0" tIns="12065" rIns="0" bIns="0" rtlCol="0" vert="horz">
            <a:spAutoFit/>
          </a:bodyPr>
          <a:lstStyle/>
          <a:p>
            <a:pPr marL="12700" marR="5080">
              <a:lnSpc>
                <a:spcPct val="161700"/>
              </a:lnSpc>
              <a:spcBef>
                <a:spcPts val="95"/>
              </a:spcBef>
            </a:pPr>
            <a:r>
              <a:rPr dirty="0" sz="1150" spc="40" b="1">
                <a:latin typeface="ＭＳ Ｐゴシック"/>
                <a:cs typeface="ＭＳ Ｐゴシック"/>
              </a:rPr>
              <a:t>石炭</a:t>
            </a:r>
            <a:r>
              <a:rPr dirty="0" sz="1150" spc="15" b="1">
                <a:latin typeface="ＭＳ Ｐゴシック"/>
                <a:cs typeface="ＭＳ Ｐゴシック"/>
              </a:rPr>
              <a:t> </a:t>
            </a:r>
            <a:r>
              <a:rPr dirty="0" sz="1150" spc="45" b="1">
                <a:latin typeface="ＭＳ Ｐゴシック"/>
                <a:cs typeface="ＭＳ Ｐゴシック"/>
              </a:rPr>
              <a:t>原子力</a:t>
            </a:r>
            <a:endParaRPr sz="1150">
              <a:latin typeface="ＭＳ Ｐゴシック"/>
              <a:cs typeface="ＭＳ Ｐゴシック"/>
            </a:endParaRPr>
          </a:p>
        </p:txBody>
      </p:sp>
      <p:sp>
        <p:nvSpPr>
          <p:cNvPr id="39" name="object 39" descr=""/>
          <p:cNvSpPr txBox="1"/>
          <p:nvPr/>
        </p:nvSpPr>
        <p:spPr>
          <a:xfrm>
            <a:off x="1099877" y="1827617"/>
            <a:ext cx="463550" cy="139700"/>
          </a:xfrm>
          <a:prstGeom prst="rect">
            <a:avLst/>
          </a:prstGeom>
        </p:spPr>
        <p:txBody>
          <a:bodyPr wrap="square" lIns="0" tIns="0" rIns="0" bIns="0" rtlCol="0" vert="horz">
            <a:spAutoFit/>
          </a:bodyPr>
          <a:lstStyle/>
          <a:p>
            <a:pPr>
              <a:lnSpc>
                <a:spcPts val="1100"/>
              </a:lnSpc>
            </a:pPr>
            <a:r>
              <a:rPr dirty="0" sz="1100" spc="-5">
                <a:latin typeface="ＭＳ Ｐゴシック"/>
                <a:cs typeface="ＭＳ Ｐゴシック"/>
              </a:rPr>
              <a:t>(億</a:t>
            </a:r>
            <a:r>
              <a:rPr dirty="0" sz="1100" spc="-20">
                <a:latin typeface="ＭＳ Ｐゴシック"/>
                <a:cs typeface="ＭＳ Ｐゴシック"/>
              </a:rPr>
              <a:t>kWh)</a:t>
            </a:r>
            <a:endParaRPr sz="1100">
              <a:latin typeface="ＭＳ Ｐゴシック"/>
              <a:cs typeface="ＭＳ Ｐゴシック"/>
            </a:endParaRPr>
          </a:p>
        </p:txBody>
      </p:sp>
      <p:sp>
        <p:nvSpPr>
          <p:cNvPr id="40" name="object 40" descr=""/>
          <p:cNvSpPr txBox="1"/>
          <p:nvPr/>
        </p:nvSpPr>
        <p:spPr>
          <a:xfrm>
            <a:off x="10689620" y="5858255"/>
            <a:ext cx="39052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(年度)</a:t>
            </a:r>
            <a:endParaRPr sz="1100">
              <a:latin typeface="ＭＳ Ｐゴシック"/>
              <a:cs typeface="ＭＳ Ｐゴシック"/>
            </a:endParaRPr>
          </a:p>
        </p:txBody>
      </p:sp>
      <p:sp>
        <p:nvSpPr>
          <p:cNvPr id="41" name="object 41" descr=""/>
          <p:cNvSpPr txBox="1"/>
          <p:nvPr/>
        </p:nvSpPr>
        <p:spPr>
          <a:xfrm>
            <a:off x="10572849" y="5669279"/>
            <a:ext cx="26352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6.9%</a:t>
            </a:r>
            <a:endParaRPr sz="1100">
              <a:latin typeface="ＭＳ Ｐゴシック"/>
              <a:cs typeface="ＭＳ Ｐゴシック"/>
            </a:endParaRPr>
          </a:p>
        </p:txBody>
      </p:sp>
      <p:sp>
        <p:nvSpPr>
          <p:cNvPr id="42" name="object 42" descr=""/>
          <p:cNvSpPr txBox="1"/>
          <p:nvPr/>
        </p:nvSpPr>
        <p:spPr>
          <a:xfrm>
            <a:off x="10553317" y="3313176"/>
            <a:ext cx="26352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7.4%</a:t>
            </a:r>
            <a:endParaRPr sz="1100">
              <a:latin typeface="ＭＳ Ｐゴシック"/>
              <a:cs typeface="ＭＳ Ｐゴシック"/>
            </a:endParaRPr>
          </a:p>
        </p:txBody>
      </p:sp>
      <p:sp>
        <p:nvSpPr>
          <p:cNvPr id="43" name="object 43" descr=""/>
          <p:cNvSpPr txBox="1"/>
          <p:nvPr/>
        </p:nvSpPr>
        <p:spPr>
          <a:xfrm>
            <a:off x="10548201" y="3819144"/>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34.4%</a:t>
            </a:r>
            <a:endParaRPr sz="1100">
              <a:latin typeface="ＭＳ Ｐゴシック"/>
              <a:cs typeface="ＭＳ Ｐゴシック"/>
            </a:endParaRPr>
          </a:p>
        </p:txBody>
      </p:sp>
      <p:sp>
        <p:nvSpPr>
          <p:cNvPr id="44" name="object 44" descr=""/>
          <p:cNvSpPr txBox="1"/>
          <p:nvPr/>
        </p:nvSpPr>
        <p:spPr>
          <a:xfrm>
            <a:off x="10551506" y="5132832"/>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31.0%</a:t>
            </a:r>
            <a:endParaRPr sz="1100">
              <a:latin typeface="ＭＳ Ｐゴシック"/>
              <a:cs typeface="ＭＳ Ｐゴシック"/>
            </a:endParaRPr>
          </a:p>
        </p:txBody>
      </p:sp>
      <p:sp>
        <p:nvSpPr>
          <p:cNvPr id="45" name="object 45" descr=""/>
          <p:cNvSpPr txBox="1"/>
          <p:nvPr/>
        </p:nvSpPr>
        <p:spPr>
          <a:xfrm>
            <a:off x="10531904" y="3038855"/>
            <a:ext cx="26352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7.5%</a:t>
            </a:r>
            <a:endParaRPr sz="1100">
              <a:latin typeface="ＭＳ Ｐゴシック"/>
              <a:cs typeface="ＭＳ Ｐゴシック"/>
            </a:endParaRPr>
          </a:p>
        </p:txBody>
      </p:sp>
      <p:sp>
        <p:nvSpPr>
          <p:cNvPr id="46" name="object 46" descr=""/>
          <p:cNvSpPr txBox="1"/>
          <p:nvPr/>
        </p:nvSpPr>
        <p:spPr>
          <a:xfrm>
            <a:off x="10517273" y="2758440"/>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12.8%</a:t>
            </a:r>
            <a:endParaRPr sz="1100">
              <a:latin typeface="ＭＳ Ｐゴシック"/>
              <a:cs typeface="ＭＳ Ｐゴシック"/>
            </a:endParaRPr>
          </a:p>
        </p:txBody>
      </p:sp>
      <p:sp>
        <p:nvSpPr>
          <p:cNvPr id="47" name="object 47" descr=""/>
          <p:cNvSpPr txBox="1"/>
          <p:nvPr/>
        </p:nvSpPr>
        <p:spPr>
          <a:xfrm>
            <a:off x="1407459" y="5894832"/>
            <a:ext cx="1011555" cy="193040"/>
          </a:xfrm>
          <a:prstGeom prst="rect">
            <a:avLst/>
          </a:prstGeom>
        </p:spPr>
        <p:txBody>
          <a:bodyPr wrap="square" lIns="0" tIns="12700" rIns="0" bIns="0" rtlCol="0" vert="horz">
            <a:spAutoFit/>
          </a:bodyPr>
          <a:lstStyle/>
          <a:p>
            <a:pPr marL="12700">
              <a:lnSpc>
                <a:spcPct val="100000"/>
              </a:lnSpc>
              <a:spcBef>
                <a:spcPts val="100"/>
              </a:spcBef>
            </a:pPr>
            <a:r>
              <a:rPr dirty="0" baseline="5050" sz="1650">
                <a:latin typeface="Calibri"/>
                <a:cs typeface="Calibri"/>
              </a:rPr>
              <a:t>1952</a:t>
            </a:r>
            <a:r>
              <a:rPr dirty="0" baseline="5050" sz="1650" spc="509">
                <a:latin typeface="Calibri"/>
                <a:cs typeface="Calibri"/>
              </a:rPr>
              <a:t> </a:t>
            </a:r>
            <a:r>
              <a:rPr dirty="0" sz="1100" spc="-10">
                <a:latin typeface="Calibri"/>
                <a:cs typeface="Calibri"/>
              </a:rPr>
              <a:t>55606570</a:t>
            </a:r>
            <a:endParaRPr sz="1100">
              <a:latin typeface="Calibri"/>
              <a:cs typeface="Calibri"/>
            </a:endParaRPr>
          </a:p>
        </p:txBody>
      </p:sp>
      <p:sp>
        <p:nvSpPr>
          <p:cNvPr id="48" name="object 48" descr=""/>
          <p:cNvSpPr txBox="1"/>
          <p:nvPr/>
        </p:nvSpPr>
        <p:spPr>
          <a:xfrm>
            <a:off x="1800119" y="5367528"/>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1,001</a:t>
            </a:r>
            <a:endParaRPr sz="1100">
              <a:latin typeface="ＭＳ Ｐゴシック"/>
              <a:cs typeface="ＭＳ Ｐゴシック"/>
            </a:endParaRPr>
          </a:p>
        </p:txBody>
      </p:sp>
      <p:sp>
        <p:nvSpPr>
          <p:cNvPr id="49" name="object 49" descr=""/>
          <p:cNvSpPr txBox="1"/>
          <p:nvPr/>
        </p:nvSpPr>
        <p:spPr>
          <a:xfrm>
            <a:off x="2146712" y="4712208"/>
            <a:ext cx="396240"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2,</a:t>
            </a:r>
            <a:r>
              <a:rPr dirty="0" u="sng" sz="1100" spc="-10">
                <a:uFill>
                  <a:solidFill>
                    <a:srgbClr val="4F81BD"/>
                  </a:solidFill>
                </a:uFill>
                <a:latin typeface="ＭＳ Ｐゴシック"/>
                <a:cs typeface="ＭＳ Ｐゴシック"/>
              </a:rPr>
              <a:t>939</a:t>
            </a:r>
            <a:r>
              <a:rPr dirty="0" u="sng" sz="1100" spc="500">
                <a:uFill>
                  <a:solidFill>
                    <a:srgbClr val="4F81BD"/>
                  </a:solidFill>
                </a:uFill>
                <a:latin typeface="ＭＳ Ｐゴシック"/>
                <a:cs typeface="ＭＳ Ｐゴシック"/>
              </a:rPr>
              <a:t> </a:t>
            </a:r>
            <a:endParaRPr sz="1100">
              <a:latin typeface="ＭＳ Ｐゴシック"/>
              <a:cs typeface="ＭＳ Ｐゴシック"/>
            </a:endParaRPr>
          </a:p>
        </p:txBody>
      </p:sp>
      <p:sp>
        <p:nvSpPr>
          <p:cNvPr id="50" name="object 50" descr=""/>
          <p:cNvSpPr txBox="1"/>
          <p:nvPr/>
        </p:nvSpPr>
        <p:spPr>
          <a:xfrm>
            <a:off x="3737061" y="4093464"/>
            <a:ext cx="38163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4,8</a:t>
            </a:r>
            <a:r>
              <a:rPr dirty="0" u="sng" sz="1100" spc="-10">
                <a:uFill>
                  <a:solidFill>
                    <a:srgbClr val="4F81BD"/>
                  </a:solidFill>
                </a:uFill>
                <a:latin typeface="ＭＳ Ｐゴシック"/>
                <a:cs typeface="ＭＳ Ｐゴシック"/>
              </a:rPr>
              <a:t>50</a:t>
            </a:r>
            <a:r>
              <a:rPr dirty="0" u="sng" sz="1100" spc="500">
                <a:uFill>
                  <a:solidFill>
                    <a:srgbClr val="4F81BD"/>
                  </a:solidFill>
                </a:uFill>
                <a:latin typeface="ＭＳ Ｐゴシック"/>
                <a:cs typeface="ＭＳ Ｐゴシック"/>
              </a:rPr>
              <a:t> </a:t>
            </a:r>
            <a:endParaRPr sz="1100">
              <a:latin typeface="ＭＳ Ｐゴシック"/>
              <a:cs typeface="ＭＳ Ｐゴシック"/>
            </a:endParaRPr>
          </a:p>
        </p:txBody>
      </p:sp>
      <p:sp>
        <p:nvSpPr>
          <p:cNvPr id="51" name="object 51" descr=""/>
          <p:cNvSpPr txBox="1"/>
          <p:nvPr/>
        </p:nvSpPr>
        <p:spPr>
          <a:xfrm>
            <a:off x="5282341" y="3334511"/>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7,376</a:t>
            </a:r>
            <a:endParaRPr sz="1100">
              <a:latin typeface="ＭＳ Ｐゴシック"/>
              <a:cs typeface="ＭＳ Ｐゴシック"/>
            </a:endParaRPr>
          </a:p>
        </p:txBody>
      </p:sp>
      <p:sp>
        <p:nvSpPr>
          <p:cNvPr id="52" name="object 52" descr=""/>
          <p:cNvSpPr txBox="1"/>
          <p:nvPr/>
        </p:nvSpPr>
        <p:spPr>
          <a:xfrm>
            <a:off x="6862669" y="2694432"/>
            <a:ext cx="333375" cy="193040"/>
          </a:xfrm>
          <a:prstGeom prst="rect">
            <a:avLst/>
          </a:prstGeom>
        </p:spPr>
        <p:txBody>
          <a:bodyPr wrap="square" lIns="0" tIns="12700" rIns="0" bIns="0" rtlCol="0" vert="horz">
            <a:spAutoFit/>
          </a:bodyPr>
          <a:lstStyle/>
          <a:p>
            <a:pPr marL="12700">
              <a:lnSpc>
                <a:spcPct val="100000"/>
              </a:lnSpc>
              <a:spcBef>
                <a:spcPts val="100"/>
              </a:spcBef>
            </a:pPr>
            <a:r>
              <a:rPr dirty="0" sz="1100" spc="-20">
                <a:latin typeface="ＭＳ Ｐゴシック"/>
                <a:cs typeface="ＭＳ Ｐゴシック"/>
              </a:rPr>
              <a:t>9,396</a:t>
            </a:r>
            <a:endParaRPr sz="1100">
              <a:latin typeface="ＭＳ Ｐゴシック"/>
              <a:cs typeface="ＭＳ Ｐゴシック"/>
            </a:endParaRPr>
          </a:p>
        </p:txBody>
      </p:sp>
      <p:sp>
        <p:nvSpPr>
          <p:cNvPr id="53" name="object 53" descr=""/>
          <p:cNvSpPr txBox="1"/>
          <p:nvPr/>
        </p:nvSpPr>
        <p:spPr>
          <a:xfrm>
            <a:off x="10147351" y="2359152"/>
            <a:ext cx="40322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10,328</a:t>
            </a:r>
            <a:endParaRPr sz="1100">
              <a:latin typeface="ＭＳ Ｐゴシック"/>
              <a:cs typeface="ＭＳ Ｐゴシック"/>
            </a:endParaRPr>
          </a:p>
        </p:txBody>
      </p:sp>
      <p:grpSp>
        <p:nvGrpSpPr>
          <p:cNvPr id="54" name="object 54" descr=""/>
          <p:cNvGrpSpPr/>
          <p:nvPr/>
        </p:nvGrpSpPr>
        <p:grpSpPr>
          <a:xfrm>
            <a:off x="7873411" y="1636775"/>
            <a:ext cx="1367155" cy="4569460"/>
            <a:chOff x="7873411" y="1636775"/>
            <a:chExt cx="1367155" cy="4569460"/>
          </a:xfrm>
        </p:grpSpPr>
        <p:pic>
          <p:nvPicPr>
            <p:cNvPr id="55" name="object 55" descr=""/>
            <p:cNvPicPr/>
            <p:nvPr/>
          </p:nvPicPr>
          <p:blipFill>
            <a:blip r:embed="rId2" cstate="print"/>
            <a:stretch>
              <a:fillRect/>
            </a:stretch>
          </p:blipFill>
          <p:spPr>
            <a:xfrm>
              <a:off x="8476487" y="1636775"/>
              <a:ext cx="109727" cy="4568952"/>
            </a:xfrm>
            <a:prstGeom prst="rect">
              <a:avLst/>
            </a:prstGeom>
          </p:spPr>
        </p:pic>
        <p:sp>
          <p:nvSpPr>
            <p:cNvPr id="56" name="object 56" descr=""/>
            <p:cNvSpPr/>
            <p:nvPr/>
          </p:nvSpPr>
          <p:spPr>
            <a:xfrm>
              <a:off x="8530639" y="1947626"/>
              <a:ext cx="0" cy="4193540"/>
            </a:xfrm>
            <a:custGeom>
              <a:avLst/>
              <a:gdLst/>
              <a:ahLst/>
              <a:cxnLst/>
              <a:rect l="l" t="t" r="r" b="b"/>
              <a:pathLst>
                <a:path w="0" h="4193540">
                  <a:moveTo>
                    <a:pt x="0" y="0"/>
                  </a:moveTo>
                  <a:lnTo>
                    <a:pt x="0" y="4193019"/>
                  </a:lnTo>
                </a:path>
              </a:pathLst>
            </a:custGeom>
            <a:ln w="26884">
              <a:solidFill>
                <a:srgbClr val="000000"/>
              </a:solidFill>
            </a:ln>
          </p:spPr>
          <p:txBody>
            <a:bodyPr wrap="square" lIns="0" tIns="0" rIns="0" bIns="0" rtlCol="0"/>
            <a:lstStyle/>
            <a:p/>
          </p:txBody>
        </p:sp>
        <p:sp>
          <p:nvSpPr>
            <p:cNvPr id="57" name="object 57" descr=""/>
            <p:cNvSpPr/>
            <p:nvPr/>
          </p:nvSpPr>
          <p:spPr>
            <a:xfrm>
              <a:off x="7873403" y="6074333"/>
              <a:ext cx="1367155" cy="82550"/>
            </a:xfrm>
            <a:custGeom>
              <a:avLst/>
              <a:gdLst/>
              <a:ahLst/>
              <a:cxnLst/>
              <a:rect l="l" t="t" r="r" b="b"/>
              <a:pathLst>
                <a:path w="1367154" h="82550">
                  <a:moveTo>
                    <a:pt x="661987" y="45377"/>
                  </a:moveTo>
                  <a:lnTo>
                    <a:pt x="661936" y="35852"/>
                  </a:lnTo>
                  <a:lnTo>
                    <a:pt x="76174" y="39230"/>
                  </a:lnTo>
                  <a:lnTo>
                    <a:pt x="75984" y="5892"/>
                  </a:lnTo>
                  <a:lnTo>
                    <a:pt x="0" y="44424"/>
                  </a:lnTo>
                  <a:lnTo>
                    <a:pt x="76415" y="82092"/>
                  </a:lnTo>
                  <a:lnTo>
                    <a:pt x="76225" y="48818"/>
                  </a:lnTo>
                  <a:lnTo>
                    <a:pt x="661987" y="45377"/>
                  </a:lnTo>
                  <a:close/>
                </a:path>
                <a:path w="1367154" h="82550">
                  <a:moveTo>
                    <a:pt x="1366545" y="38100"/>
                  </a:moveTo>
                  <a:lnTo>
                    <a:pt x="1290345" y="0"/>
                  </a:lnTo>
                  <a:lnTo>
                    <a:pt x="1290345" y="33337"/>
                  </a:lnTo>
                  <a:lnTo>
                    <a:pt x="695020" y="33337"/>
                  </a:lnTo>
                  <a:lnTo>
                    <a:pt x="695020" y="42862"/>
                  </a:lnTo>
                  <a:lnTo>
                    <a:pt x="1290345" y="42862"/>
                  </a:lnTo>
                  <a:lnTo>
                    <a:pt x="1290345" y="76200"/>
                  </a:lnTo>
                  <a:lnTo>
                    <a:pt x="1357020" y="42862"/>
                  </a:lnTo>
                  <a:lnTo>
                    <a:pt x="1366545" y="38100"/>
                  </a:lnTo>
                  <a:close/>
                </a:path>
              </a:pathLst>
            </a:custGeom>
            <a:solidFill>
              <a:srgbClr val="000000"/>
            </a:solidFill>
          </p:spPr>
          <p:txBody>
            <a:bodyPr wrap="square" lIns="0" tIns="0" rIns="0" bIns="0" rtlCol="0"/>
            <a:lstStyle/>
            <a:p/>
          </p:txBody>
        </p:sp>
      </p:grpSp>
      <p:sp>
        <p:nvSpPr>
          <p:cNvPr id="58" name="object 58" descr=""/>
          <p:cNvSpPr txBox="1"/>
          <p:nvPr/>
        </p:nvSpPr>
        <p:spPr>
          <a:xfrm>
            <a:off x="8574654" y="1993391"/>
            <a:ext cx="403225" cy="193040"/>
          </a:xfrm>
          <a:prstGeom prst="rect">
            <a:avLst/>
          </a:prstGeom>
        </p:spPr>
        <p:txBody>
          <a:bodyPr wrap="square" lIns="0" tIns="12700" rIns="0" bIns="0" rtlCol="0" vert="horz">
            <a:spAutoFit/>
          </a:bodyPr>
          <a:lstStyle/>
          <a:p>
            <a:pPr marL="12700">
              <a:lnSpc>
                <a:spcPct val="100000"/>
              </a:lnSpc>
              <a:spcBef>
                <a:spcPts val="100"/>
              </a:spcBef>
            </a:pPr>
            <a:r>
              <a:rPr dirty="0" sz="1100" spc="-10">
                <a:latin typeface="ＭＳ Ｐゴシック"/>
                <a:cs typeface="ＭＳ Ｐゴシック"/>
              </a:rPr>
              <a:t>11,494</a:t>
            </a:r>
            <a:endParaRPr sz="1100">
              <a:latin typeface="ＭＳ Ｐゴシック"/>
              <a:cs typeface="ＭＳ Ｐゴシック"/>
            </a:endParaRPr>
          </a:p>
        </p:txBody>
      </p:sp>
      <p:sp>
        <p:nvSpPr>
          <p:cNvPr id="59" name="object 59" descr=""/>
          <p:cNvSpPr txBox="1"/>
          <p:nvPr/>
        </p:nvSpPr>
        <p:spPr>
          <a:xfrm>
            <a:off x="6107826" y="5894832"/>
            <a:ext cx="2256155" cy="566420"/>
          </a:xfrm>
          <a:prstGeom prst="rect">
            <a:avLst/>
          </a:prstGeom>
        </p:spPr>
        <p:txBody>
          <a:bodyPr wrap="square" lIns="0" tIns="12700" rIns="0" bIns="0" rtlCol="0" vert="horz">
            <a:spAutoFit/>
          </a:bodyPr>
          <a:lstStyle/>
          <a:p>
            <a:pPr marL="12700">
              <a:lnSpc>
                <a:spcPct val="100000"/>
              </a:lnSpc>
              <a:spcBef>
                <a:spcPts val="100"/>
              </a:spcBef>
              <a:tabLst>
                <a:tab pos="800100" algn="l"/>
                <a:tab pos="1587500" algn="l"/>
              </a:tabLst>
            </a:pPr>
            <a:r>
              <a:rPr dirty="0" sz="1100" spc="-20">
                <a:latin typeface="Calibri"/>
                <a:cs typeface="Calibri"/>
              </a:rPr>
              <a:t>1995</a:t>
            </a:r>
            <a:r>
              <a:rPr dirty="0" sz="1100">
                <a:latin typeface="Calibri"/>
                <a:cs typeface="Calibri"/>
              </a:rPr>
              <a:t>	</a:t>
            </a:r>
            <a:r>
              <a:rPr dirty="0" sz="1100" spc="-20">
                <a:latin typeface="Calibri"/>
                <a:cs typeface="Calibri"/>
              </a:rPr>
              <a:t>2000</a:t>
            </a:r>
            <a:r>
              <a:rPr dirty="0" sz="1100">
                <a:latin typeface="Calibri"/>
                <a:cs typeface="Calibri"/>
              </a:rPr>
              <a:t>	</a:t>
            </a:r>
            <a:r>
              <a:rPr dirty="0" sz="1100" spc="-20">
                <a:latin typeface="Calibri"/>
                <a:cs typeface="Calibri"/>
              </a:rPr>
              <a:t>2005</a:t>
            </a:r>
            <a:endParaRPr sz="1100">
              <a:latin typeface="Calibri"/>
              <a:cs typeface="Calibri"/>
            </a:endParaRPr>
          </a:p>
          <a:p>
            <a:pPr marL="196850" marR="5080">
              <a:lnSpc>
                <a:spcPct val="100000"/>
              </a:lnSpc>
              <a:spcBef>
                <a:spcPts val="775"/>
              </a:spcBef>
            </a:pPr>
            <a:r>
              <a:rPr dirty="0" sz="900" spc="-25">
                <a:latin typeface="ＭＳ Ｐゴシック"/>
                <a:cs typeface="ＭＳ Ｐゴシック"/>
              </a:rPr>
              <a:t>資源エネルギー庁「電源開発の概要」、「電</a:t>
            </a:r>
            <a:r>
              <a:rPr dirty="0" sz="900" spc="-15">
                <a:latin typeface="ＭＳ Ｐゴシック"/>
                <a:cs typeface="ＭＳ Ｐゴシック"/>
              </a:rPr>
              <a:t>力供給計画の概要」を基に作成</a:t>
            </a:r>
            <a:endParaRPr sz="900">
              <a:latin typeface="ＭＳ Ｐゴシック"/>
              <a:cs typeface="ＭＳ Ｐゴシック"/>
            </a:endParaRPr>
          </a:p>
        </p:txBody>
      </p:sp>
      <p:sp>
        <p:nvSpPr>
          <p:cNvPr id="60" name="object 60" descr=""/>
          <p:cNvSpPr txBox="1"/>
          <p:nvPr/>
        </p:nvSpPr>
        <p:spPr>
          <a:xfrm>
            <a:off x="8470378" y="5894832"/>
            <a:ext cx="2050414" cy="578485"/>
          </a:xfrm>
          <a:prstGeom prst="rect">
            <a:avLst/>
          </a:prstGeom>
        </p:spPr>
        <p:txBody>
          <a:bodyPr wrap="square" lIns="0" tIns="12700" rIns="0" bIns="0" rtlCol="0" vert="horz">
            <a:spAutoFit/>
          </a:bodyPr>
          <a:lstStyle/>
          <a:p>
            <a:pPr marL="12700">
              <a:lnSpc>
                <a:spcPct val="100000"/>
              </a:lnSpc>
              <a:spcBef>
                <a:spcPts val="100"/>
              </a:spcBef>
              <a:tabLst>
                <a:tab pos="800100" algn="l"/>
                <a:tab pos="1744980" algn="l"/>
              </a:tabLst>
            </a:pPr>
            <a:r>
              <a:rPr dirty="0" sz="1100" spc="-20">
                <a:latin typeface="Calibri"/>
                <a:cs typeface="Calibri"/>
              </a:rPr>
              <a:t>2010</a:t>
            </a:r>
            <a:r>
              <a:rPr dirty="0" sz="1100">
                <a:latin typeface="Calibri"/>
                <a:cs typeface="Calibri"/>
              </a:rPr>
              <a:t>	</a:t>
            </a:r>
            <a:r>
              <a:rPr dirty="0" sz="1100" spc="-20">
                <a:latin typeface="Calibri"/>
                <a:cs typeface="Calibri"/>
              </a:rPr>
              <a:t>2015</a:t>
            </a:r>
            <a:r>
              <a:rPr dirty="0" sz="1100">
                <a:latin typeface="Calibri"/>
                <a:cs typeface="Calibri"/>
              </a:rPr>
              <a:t>	</a:t>
            </a:r>
            <a:r>
              <a:rPr dirty="0" sz="1100" spc="-20">
                <a:latin typeface="Calibri"/>
                <a:cs typeface="Calibri"/>
              </a:rPr>
              <a:t>2021</a:t>
            </a:r>
            <a:endParaRPr sz="1100">
              <a:latin typeface="Calibri"/>
              <a:cs typeface="Calibri"/>
            </a:endParaRPr>
          </a:p>
          <a:p>
            <a:pPr marL="229870" marR="100330">
              <a:lnSpc>
                <a:spcPct val="100000"/>
              </a:lnSpc>
              <a:spcBef>
                <a:spcPts val="869"/>
              </a:spcBef>
            </a:pPr>
            <a:r>
              <a:rPr dirty="0" sz="900" spc="-15">
                <a:latin typeface="ＭＳ Ｐゴシック"/>
                <a:cs typeface="ＭＳ Ｐゴシック"/>
              </a:rPr>
              <a:t>資源エネルギー庁「総合エネルギー統計」を基に作成</a:t>
            </a:r>
            <a:endParaRPr sz="900">
              <a:latin typeface="ＭＳ Ｐゴシック"/>
              <a:cs typeface="ＭＳ Ｐゴシック"/>
            </a:endParaRPr>
          </a:p>
        </p:txBody>
      </p:sp>
      <p:grpSp>
        <p:nvGrpSpPr>
          <p:cNvPr id="61" name="object 61" descr=""/>
          <p:cNvGrpSpPr/>
          <p:nvPr/>
        </p:nvGrpSpPr>
        <p:grpSpPr>
          <a:xfrm>
            <a:off x="1030789" y="696408"/>
            <a:ext cx="10450830" cy="1256030"/>
            <a:chOff x="1030789" y="696408"/>
            <a:chExt cx="10450830" cy="1256030"/>
          </a:xfrm>
        </p:grpSpPr>
        <p:sp>
          <p:nvSpPr>
            <p:cNvPr id="62" name="object 62" descr=""/>
            <p:cNvSpPr/>
            <p:nvPr/>
          </p:nvSpPr>
          <p:spPr>
            <a:xfrm>
              <a:off x="1035551" y="701170"/>
              <a:ext cx="10441305" cy="1246505"/>
            </a:xfrm>
            <a:custGeom>
              <a:avLst/>
              <a:gdLst/>
              <a:ahLst/>
              <a:cxnLst/>
              <a:rect l="l" t="t" r="r" b="b"/>
              <a:pathLst>
                <a:path w="10441305" h="1246505">
                  <a:moveTo>
                    <a:pt x="10441159" y="0"/>
                  </a:moveTo>
                  <a:lnTo>
                    <a:pt x="0" y="0"/>
                  </a:lnTo>
                  <a:lnTo>
                    <a:pt x="0" y="1246455"/>
                  </a:lnTo>
                  <a:lnTo>
                    <a:pt x="10441159" y="1246455"/>
                  </a:lnTo>
                  <a:lnTo>
                    <a:pt x="10441159" y="0"/>
                  </a:lnTo>
                  <a:close/>
                </a:path>
              </a:pathLst>
            </a:custGeom>
            <a:solidFill>
              <a:srgbClr val="FFFFFF"/>
            </a:solidFill>
          </p:spPr>
          <p:txBody>
            <a:bodyPr wrap="square" lIns="0" tIns="0" rIns="0" bIns="0" rtlCol="0"/>
            <a:lstStyle/>
            <a:p/>
          </p:txBody>
        </p:sp>
        <p:sp>
          <p:nvSpPr>
            <p:cNvPr id="63" name="object 63" descr=""/>
            <p:cNvSpPr/>
            <p:nvPr/>
          </p:nvSpPr>
          <p:spPr>
            <a:xfrm>
              <a:off x="1035551" y="701170"/>
              <a:ext cx="10441305" cy="1246505"/>
            </a:xfrm>
            <a:custGeom>
              <a:avLst/>
              <a:gdLst/>
              <a:ahLst/>
              <a:cxnLst/>
              <a:rect l="l" t="t" r="r" b="b"/>
              <a:pathLst>
                <a:path w="10441305" h="1246505">
                  <a:moveTo>
                    <a:pt x="0" y="0"/>
                  </a:moveTo>
                  <a:lnTo>
                    <a:pt x="10441160" y="0"/>
                  </a:lnTo>
                  <a:lnTo>
                    <a:pt x="10441160" y="1246455"/>
                  </a:lnTo>
                  <a:lnTo>
                    <a:pt x="0" y="1246455"/>
                  </a:lnTo>
                  <a:lnTo>
                    <a:pt x="0" y="0"/>
                  </a:lnTo>
                  <a:close/>
                </a:path>
              </a:pathLst>
            </a:custGeom>
            <a:ln w="9525">
              <a:solidFill>
                <a:srgbClr val="000000"/>
              </a:solidFill>
            </a:ln>
          </p:spPr>
          <p:txBody>
            <a:bodyPr wrap="square" lIns="0" tIns="0" rIns="0" bIns="0" rtlCol="0"/>
            <a:lstStyle/>
            <a:p/>
          </p:txBody>
        </p:sp>
      </p:grpSp>
      <p:sp>
        <p:nvSpPr>
          <p:cNvPr id="64" name="object 64" descr=""/>
          <p:cNvSpPr txBox="1"/>
          <p:nvPr/>
        </p:nvSpPr>
        <p:spPr>
          <a:xfrm>
            <a:off x="1114276" y="632459"/>
            <a:ext cx="10055225" cy="1168400"/>
          </a:xfrm>
          <a:prstGeom prst="rect">
            <a:avLst/>
          </a:prstGeom>
        </p:spPr>
        <p:txBody>
          <a:bodyPr wrap="square" lIns="0" tIns="88900" rIns="0" bIns="0" rtlCol="0" vert="horz">
            <a:spAutoFit/>
          </a:bodyPr>
          <a:lstStyle/>
          <a:p>
            <a:pPr marL="354965" indent="-342265">
              <a:lnSpc>
                <a:spcPct val="100000"/>
              </a:lnSpc>
              <a:spcBef>
                <a:spcPts val="700"/>
              </a:spcBef>
              <a:buClr>
                <a:srgbClr val="A6A6A6"/>
              </a:buClr>
              <a:buFont typeface="Wingdings"/>
              <a:buChar char=""/>
              <a:tabLst>
                <a:tab pos="354965" algn="l"/>
              </a:tabLst>
            </a:pPr>
            <a:r>
              <a:rPr dirty="0" sz="2000">
                <a:latin typeface="游ゴシック"/>
                <a:cs typeface="游ゴシック"/>
              </a:rPr>
              <a:t>現在の年間発電電⼒量は約１兆</a:t>
            </a:r>
            <a:r>
              <a:rPr dirty="0" sz="2000" spc="-20">
                <a:latin typeface="游ゴシック"/>
                <a:cs typeface="游ゴシック"/>
              </a:rPr>
              <a:t>kWh（25</a:t>
            </a:r>
            <a:r>
              <a:rPr dirty="0" sz="2000">
                <a:latin typeface="游ゴシック"/>
                <a:cs typeface="游ゴシック"/>
              </a:rPr>
              <a:t>兆円、燃料費</a:t>
            </a:r>
            <a:r>
              <a:rPr dirty="0" sz="2000" spc="-20">
                <a:latin typeface="游ゴシック"/>
                <a:cs typeface="游ゴシック"/>
              </a:rPr>
              <a:t>10</a:t>
            </a:r>
            <a:r>
              <a:rPr dirty="0" sz="2000">
                <a:latin typeface="游ゴシック"/>
                <a:cs typeface="游ゴシック"/>
              </a:rPr>
              <a:t>兆円以上</a:t>
            </a:r>
            <a:r>
              <a:rPr dirty="0" sz="2000" spc="-50">
                <a:latin typeface="游ゴシック"/>
                <a:cs typeface="游ゴシック"/>
              </a:rPr>
              <a:t>）</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a:latin typeface="游ゴシック"/>
                <a:cs typeface="游ゴシック"/>
              </a:rPr>
              <a:t>戦後、</a:t>
            </a:r>
            <a:r>
              <a:rPr dirty="0" sz="2000" spc="-20">
                <a:latin typeface="游ゴシック"/>
                <a:cs typeface="游ゴシック"/>
              </a:rPr>
              <a:t>50</a:t>
            </a:r>
            <a:r>
              <a:rPr dirty="0" sz="2000">
                <a:latin typeface="游ゴシック"/>
                <a:cs typeface="游ゴシック"/>
              </a:rPr>
              <a:t>年間に</a:t>
            </a:r>
            <a:r>
              <a:rPr dirty="0" sz="2000" spc="-10">
                <a:latin typeface="游ゴシック"/>
                <a:cs typeface="游ゴシック"/>
              </a:rPr>
              <a:t>26,000</a:t>
            </a:r>
            <a:r>
              <a:rPr dirty="0" sz="2000">
                <a:latin typeface="游ゴシック"/>
                <a:cs typeface="游ゴシック"/>
              </a:rPr>
              <a:t>万</a:t>
            </a:r>
            <a:r>
              <a:rPr dirty="0" sz="2000" spc="-20">
                <a:latin typeface="游ゴシック"/>
                <a:cs typeface="游ゴシック"/>
              </a:rPr>
              <a:t>kW</a:t>
            </a:r>
            <a:r>
              <a:rPr dirty="0" sz="2000" spc="-10">
                <a:latin typeface="游ゴシック"/>
                <a:cs typeface="游ゴシック"/>
              </a:rPr>
              <a:t>の電源を建設</a:t>
            </a:r>
            <a:endParaRPr sz="200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dirty="0" sz="2000">
                <a:latin typeface="游ゴシック"/>
                <a:cs typeface="游ゴシック"/>
              </a:rPr>
              <a:t>現在約</a:t>
            </a:r>
            <a:r>
              <a:rPr dirty="0" sz="2000" spc="-10">
                <a:latin typeface="游ゴシック"/>
                <a:cs typeface="游ゴシック"/>
              </a:rPr>
              <a:t>73</a:t>
            </a:r>
            <a:r>
              <a:rPr dirty="0" sz="2000" spc="-5">
                <a:latin typeface="游ゴシック"/>
                <a:cs typeface="游ゴシック"/>
              </a:rPr>
              <a:t>%を⽕⼒発電所に依存しており、</a:t>
            </a:r>
            <a:r>
              <a:rPr dirty="0" sz="2000" spc="-20">
                <a:latin typeface="游ゴシック"/>
                <a:cs typeface="游ゴシック"/>
              </a:rPr>
              <a:t>2050</a:t>
            </a:r>
            <a:r>
              <a:rPr dirty="0" sz="2000" spc="-5">
                <a:latin typeface="游ゴシック"/>
                <a:cs typeface="游ゴシック"/>
              </a:rPr>
              <a:t>年までにこの転換を図らねばならない</a:t>
            </a:r>
            <a:endParaRPr sz="2000">
              <a:latin typeface="游ゴシック"/>
              <a:cs typeface="游ゴシック"/>
            </a:endParaRPr>
          </a:p>
        </p:txBody>
      </p:sp>
      <p:grpSp>
        <p:nvGrpSpPr>
          <p:cNvPr id="65" name="object 65" descr=""/>
          <p:cNvGrpSpPr/>
          <p:nvPr/>
        </p:nvGrpSpPr>
        <p:grpSpPr>
          <a:xfrm>
            <a:off x="1722188" y="4918737"/>
            <a:ext cx="569595" cy="372745"/>
            <a:chOff x="1722188" y="4918737"/>
            <a:chExt cx="569595" cy="372745"/>
          </a:xfrm>
        </p:grpSpPr>
        <p:sp>
          <p:nvSpPr>
            <p:cNvPr id="66" name="object 66" descr=""/>
            <p:cNvSpPr/>
            <p:nvPr/>
          </p:nvSpPr>
          <p:spPr>
            <a:xfrm>
              <a:off x="1728538" y="4925087"/>
              <a:ext cx="556895" cy="360045"/>
            </a:xfrm>
            <a:custGeom>
              <a:avLst/>
              <a:gdLst/>
              <a:ahLst/>
              <a:cxnLst/>
              <a:rect l="l" t="t" r="r" b="b"/>
              <a:pathLst>
                <a:path w="556894" h="360045">
                  <a:moveTo>
                    <a:pt x="556821" y="0"/>
                  </a:moveTo>
                  <a:lnTo>
                    <a:pt x="0" y="0"/>
                  </a:lnTo>
                  <a:lnTo>
                    <a:pt x="0" y="359465"/>
                  </a:lnTo>
                  <a:lnTo>
                    <a:pt x="556821" y="359465"/>
                  </a:lnTo>
                  <a:lnTo>
                    <a:pt x="556821" y="0"/>
                  </a:lnTo>
                  <a:close/>
                </a:path>
              </a:pathLst>
            </a:custGeom>
            <a:solidFill>
              <a:srgbClr val="FFFFFF"/>
            </a:solidFill>
          </p:spPr>
          <p:txBody>
            <a:bodyPr wrap="square" lIns="0" tIns="0" rIns="0" bIns="0" rtlCol="0"/>
            <a:lstStyle/>
            <a:p/>
          </p:txBody>
        </p:sp>
        <p:sp>
          <p:nvSpPr>
            <p:cNvPr id="67" name="object 67" descr=""/>
            <p:cNvSpPr/>
            <p:nvPr/>
          </p:nvSpPr>
          <p:spPr>
            <a:xfrm>
              <a:off x="1728538" y="4925087"/>
              <a:ext cx="556895" cy="360045"/>
            </a:xfrm>
            <a:custGeom>
              <a:avLst/>
              <a:gdLst/>
              <a:ahLst/>
              <a:cxnLst/>
              <a:rect l="l" t="t" r="r" b="b"/>
              <a:pathLst>
                <a:path w="556894" h="360045">
                  <a:moveTo>
                    <a:pt x="0" y="0"/>
                  </a:moveTo>
                  <a:lnTo>
                    <a:pt x="556822" y="0"/>
                  </a:lnTo>
                  <a:lnTo>
                    <a:pt x="556822" y="359466"/>
                  </a:lnTo>
                  <a:lnTo>
                    <a:pt x="0" y="359466"/>
                  </a:lnTo>
                  <a:lnTo>
                    <a:pt x="0" y="0"/>
                  </a:lnTo>
                  <a:close/>
                </a:path>
              </a:pathLst>
            </a:custGeom>
            <a:ln w="12700">
              <a:solidFill>
                <a:srgbClr val="000000"/>
              </a:solidFill>
            </a:ln>
          </p:spPr>
          <p:txBody>
            <a:bodyPr wrap="square" lIns="0" tIns="0" rIns="0" bIns="0" rtlCol="0"/>
            <a:lstStyle/>
            <a:p/>
          </p:txBody>
        </p:sp>
      </p:grpSp>
      <p:sp>
        <p:nvSpPr>
          <p:cNvPr id="68" name="object 68" descr=""/>
          <p:cNvSpPr txBox="1"/>
          <p:nvPr/>
        </p:nvSpPr>
        <p:spPr>
          <a:xfrm>
            <a:off x="1750127" y="4934711"/>
            <a:ext cx="558800" cy="193040"/>
          </a:xfrm>
          <a:prstGeom prst="rect">
            <a:avLst/>
          </a:prstGeom>
        </p:spPr>
        <p:txBody>
          <a:bodyPr wrap="square" lIns="0" tIns="12700" rIns="0" bIns="0" rtlCol="0" vert="horz">
            <a:spAutoFit/>
          </a:bodyPr>
          <a:lstStyle/>
          <a:p>
            <a:pPr marL="12700">
              <a:lnSpc>
                <a:spcPct val="100000"/>
              </a:lnSpc>
              <a:spcBef>
                <a:spcPts val="100"/>
              </a:spcBef>
            </a:pPr>
            <a:r>
              <a:rPr dirty="0" sz="1100" spc="-50">
                <a:solidFill>
                  <a:srgbClr val="40458C"/>
                </a:solidFill>
                <a:latin typeface="SimSun"/>
                <a:cs typeface="SimSun"/>
              </a:rPr>
              <a:t>黒部ダム</a:t>
            </a:r>
            <a:endParaRPr sz="1100">
              <a:latin typeface="SimSun"/>
              <a:cs typeface="SimSun"/>
            </a:endParaRPr>
          </a:p>
        </p:txBody>
      </p:sp>
      <p:sp>
        <p:nvSpPr>
          <p:cNvPr id="69" name="object 69" descr=""/>
          <p:cNvSpPr txBox="1"/>
          <p:nvPr/>
        </p:nvSpPr>
        <p:spPr>
          <a:xfrm>
            <a:off x="1750127" y="5099303"/>
            <a:ext cx="543560" cy="193040"/>
          </a:xfrm>
          <a:prstGeom prst="rect">
            <a:avLst/>
          </a:prstGeom>
        </p:spPr>
        <p:txBody>
          <a:bodyPr wrap="square" lIns="0" tIns="12700" rIns="0" bIns="0" rtlCol="0" vert="horz">
            <a:spAutoFit/>
          </a:bodyPr>
          <a:lstStyle/>
          <a:p>
            <a:pPr marL="12700">
              <a:lnSpc>
                <a:spcPct val="100000"/>
              </a:lnSpc>
              <a:spcBef>
                <a:spcPts val="100"/>
              </a:spcBef>
            </a:pPr>
            <a:r>
              <a:rPr dirty="0" sz="1100" spc="130">
                <a:solidFill>
                  <a:srgbClr val="40458C"/>
                </a:solidFill>
                <a:latin typeface="SimSun"/>
                <a:cs typeface="SimSun"/>
              </a:rPr>
              <a:t>9</a:t>
            </a:r>
            <a:r>
              <a:rPr dirty="0" sz="1100" spc="-50">
                <a:solidFill>
                  <a:srgbClr val="40458C"/>
                </a:solidFill>
                <a:latin typeface="SimSun"/>
                <a:cs typeface="SimSun"/>
              </a:rPr>
              <a:t>億</a:t>
            </a:r>
            <a:r>
              <a:rPr dirty="0" sz="1100" spc="200">
                <a:solidFill>
                  <a:srgbClr val="40458C"/>
                </a:solidFill>
                <a:latin typeface="SimSun"/>
                <a:cs typeface="SimSun"/>
              </a:rPr>
              <a:t>kWh</a:t>
            </a:r>
            <a:endParaRPr sz="1100">
              <a:latin typeface="SimSun"/>
              <a:cs typeface="SimSun"/>
            </a:endParaRPr>
          </a:p>
        </p:txBody>
      </p:sp>
      <p:sp>
        <p:nvSpPr>
          <p:cNvPr id="70" name="object 70" descr=""/>
          <p:cNvSpPr/>
          <p:nvPr/>
        </p:nvSpPr>
        <p:spPr>
          <a:xfrm>
            <a:off x="3398592" y="3660413"/>
            <a:ext cx="860425" cy="392430"/>
          </a:xfrm>
          <a:custGeom>
            <a:avLst/>
            <a:gdLst/>
            <a:ahLst/>
            <a:cxnLst/>
            <a:rect l="l" t="t" r="r" b="b"/>
            <a:pathLst>
              <a:path w="860425" h="392429">
                <a:moveTo>
                  <a:pt x="0" y="0"/>
                </a:moveTo>
                <a:lnTo>
                  <a:pt x="860044" y="0"/>
                </a:lnTo>
                <a:lnTo>
                  <a:pt x="860044" y="392413"/>
                </a:lnTo>
                <a:lnTo>
                  <a:pt x="0" y="392413"/>
                </a:lnTo>
                <a:lnTo>
                  <a:pt x="0" y="0"/>
                </a:lnTo>
                <a:close/>
              </a:path>
            </a:pathLst>
          </a:custGeom>
          <a:ln w="12700">
            <a:solidFill>
              <a:srgbClr val="000000"/>
            </a:solidFill>
          </a:ln>
        </p:spPr>
        <p:txBody>
          <a:bodyPr wrap="square" lIns="0" tIns="0" rIns="0" bIns="0" rtlCol="0"/>
          <a:lstStyle/>
          <a:p/>
        </p:txBody>
      </p:sp>
      <p:sp>
        <p:nvSpPr>
          <p:cNvPr id="71" name="object 71" descr=""/>
          <p:cNvSpPr txBox="1"/>
          <p:nvPr/>
        </p:nvSpPr>
        <p:spPr>
          <a:xfrm>
            <a:off x="3420182" y="3669792"/>
            <a:ext cx="786130" cy="358140"/>
          </a:xfrm>
          <a:prstGeom prst="rect">
            <a:avLst/>
          </a:prstGeom>
        </p:spPr>
        <p:txBody>
          <a:bodyPr wrap="square" lIns="0" tIns="20320" rIns="0" bIns="0" rtlCol="0" vert="horz">
            <a:spAutoFit/>
          </a:bodyPr>
          <a:lstStyle/>
          <a:p>
            <a:pPr marL="12700" marR="5080">
              <a:lnSpc>
                <a:spcPts val="1300"/>
              </a:lnSpc>
              <a:spcBef>
                <a:spcPts val="160"/>
              </a:spcBef>
            </a:pPr>
            <a:r>
              <a:rPr dirty="0" sz="1100" spc="-50">
                <a:solidFill>
                  <a:srgbClr val="40458C"/>
                </a:solidFill>
                <a:latin typeface="SimSun"/>
                <a:cs typeface="SimSun"/>
              </a:rPr>
              <a:t>福島第二</a:t>
            </a:r>
            <a:r>
              <a:rPr dirty="0" sz="1100" spc="130">
                <a:solidFill>
                  <a:srgbClr val="40458C"/>
                </a:solidFill>
                <a:latin typeface="SimSun"/>
                <a:cs typeface="SimSun"/>
              </a:rPr>
              <a:t>1</a:t>
            </a:r>
            <a:r>
              <a:rPr dirty="0" sz="1100" spc="-50">
                <a:solidFill>
                  <a:srgbClr val="40458C"/>
                </a:solidFill>
                <a:latin typeface="SimSun"/>
                <a:cs typeface="SimSun"/>
              </a:rPr>
              <a:t>号 </a:t>
            </a:r>
            <a:r>
              <a:rPr dirty="0" sz="1100" spc="130">
                <a:solidFill>
                  <a:srgbClr val="40458C"/>
                </a:solidFill>
                <a:latin typeface="SimSun"/>
                <a:cs typeface="SimSun"/>
              </a:rPr>
              <a:t>77</a:t>
            </a:r>
            <a:r>
              <a:rPr dirty="0" sz="1100" spc="-50">
                <a:solidFill>
                  <a:srgbClr val="40458C"/>
                </a:solidFill>
                <a:latin typeface="SimSun"/>
                <a:cs typeface="SimSun"/>
              </a:rPr>
              <a:t>億</a:t>
            </a:r>
            <a:r>
              <a:rPr dirty="0" sz="1100" spc="200">
                <a:solidFill>
                  <a:srgbClr val="40458C"/>
                </a:solidFill>
                <a:latin typeface="SimSun"/>
                <a:cs typeface="SimSun"/>
              </a:rPr>
              <a:t>kWh</a:t>
            </a:r>
            <a:endParaRPr sz="1100">
              <a:latin typeface="SimSun"/>
              <a:cs typeface="SimSun"/>
            </a:endParaRPr>
          </a:p>
        </p:txBody>
      </p:sp>
      <p:sp>
        <p:nvSpPr>
          <p:cNvPr id="72" name="object 72" descr=""/>
          <p:cNvSpPr/>
          <p:nvPr/>
        </p:nvSpPr>
        <p:spPr>
          <a:xfrm>
            <a:off x="2006949" y="4052826"/>
            <a:ext cx="761365" cy="508000"/>
          </a:xfrm>
          <a:custGeom>
            <a:avLst/>
            <a:gdLst/>
            <a:ahLst/>
            <a:cxnLst/>
            <a:rect l="l" t="t" r="r" b="b"/>
            <a:pathLst>
              <a:path w="761364" h="508000">
                <a:moveTo>
                  <a:pt x="0" y="0"/>
                </a:moveTo>
                <a:lnTo>
                  <a:pt x="760932" y="0"/>
                </a:lnTo>
                <a:lnTo>
                  <a:pt x="760932" y="507483"/>
                </a:lnTo>
                <a:lnTo>
                  <a:pt x="0" y="507483"/>
                </a:lnTo>
                <a:lnTo>
                  <a:pt x="0" y="0"/>
                </a:lnTo>
                <a:close/>
              </a:path>
            </a:pathLst>
          </a:custGeom>
          <a:ln w="12700">
            <a:solidFill>
              <a:srgbClr val="000000"/>
            </a:solidFill>
          </a:ln>
        </p:spPr>
        <p:txBody>
          <a:bodyPr wrap="square" lIns="0" tIns="0" rIns="0" bIns="0" rtlCol="0"/>
          <a:lstStyle/>
          <a:p/>
        </p:txBody>
      </p:sp>
      <p:sp>
        <p:nvSpPr>
          <p:cNvPr id="73" name="object 73" descr=""/>
          <p:cNvSpPr txBox="1"/>
          <p:nvPr/>
        </p:nvSpPr>
        <p:spPr>
          <a:xfrm>
            <a:off x="2028538" y="4062984"/>
            <a:ext cx="558800" cy="193040"/>
          </a:xfrm>
          <a:prstGeom prst="rect">
            <a:avLst/>
          </a:prstGeom>
        </p:spPr>
        <p:txBody>
          <a:bodyPr wrap="square" lIns="0" tIns="12700" rIns="0" bIns="0" rtlCol="0" vert="horz">
            <a:spAutoFit/>
          </a:bodyPr>
          <a:lstStyle/>
          <a:p>
            <a:pPr marL="12700">
              <a:lnSpc>
                <a:spcPct val="100000"/>
              </a:lnSpc>
              <a:spcBef>
                <a:spcPts val="100"/>
              </a:spcBef>
            </a:pPr>
            <a:r>
              <a:rPr dirty="0" sz="1100" spc="-50">
                <a:solidFill>
                  <a:srgbClr val="40458C"/>
                </a:solidFill>
                <a:latin typeface="SimSun"/>
                <a:cs typeface="SimSun"/>
              </a:rPr>
              <a:t>美浜１号</a:t>
            </a:r>
            <a:endParaRPr sz="1100">
              <a:latin typeface="SimSun"/>
              <a:cs typeface="SimSun"/>
            </a:endParaRPr>
          </a:p>
        </p:txBody>
      </p:sp>
      <p:sp>
        <p:nvSpPr>
          <p:cNvPr id="74" name="object 74" descr=""/>
          <p:cNvSpPr txBox="1"/>
          <p:nvPr/>
        </p:nvSpPr>
        <p:spPr>
          <a:xfrm>
            <a:off x="2028538" y="4227576"/>
            <a:ext cx="786130" cy="193040"/>
          </a:xfrm>
          <a:prstGeom prst="rect">
            <a:avLst/>
          </a:prstGeom>
        </p:spPr>
        <p:txBody>
          <a:bodyPr wrap="square" lIns="0" tIns="12700" rIns="0" bIns="0" rtlCol="0" vert="horz">
            <a:spAutoFit/>
          </a:bodyPr>
          <a:lstStyle/>
          <a:p>
            <a:pPr marL="12700">
              <a:lnSpc>
                <a:spcPct val="100000"/>
              </a:lnSpc>
              <a:spcBef>
                <a:spcPts val="100"/>
              </a:spcBef>
            </a:pPr>
            <a:r>
              <a:rPr dirty="0" sz="1100" spc="-50">
                <a:solidFill>
                  <a:srgbClr val="40458C"/>
                </a:solidFill>
                <a:latin typeface="SimSun"/>
                <a:cs typeface="SimSun"/>
              </a:rPr>
              <a:t>福島第一</a:t>
            </a:r>
            <a:r>
              <a:rPr dirty="0" sz="1100" spc="130">
                <a:solidFill>
                  <a:srgbClr val="40458C"/>
                </a:solidFill>
                <a:latin typeface="SimSun"/>
                <a:cs typeface="SimSun"/>
              </a:rPr>
              <a:t>1</a:t>
            </a:r>
            <a:r>
              <a:rPr dirty="0" sz="1100" spc="-50">
                <a:solidFill>
                  <a:srgbClr val="40458C"/>
                </a:solidFill>
                <a:latin typeface="SimSun"/>
                <a:cs typeface="SimSun"/>
              </a:rPr>
              <a:t>号</a:t>
            </a:r>
            <a:endParaRPr sz="1100">
              <a:latin typeface="SimSun"/>
              <a:cs typeface="SimSun"/>
            </a:endParaRPr>
          </a:p>
        </p:txBody>
      </p:sp>
      <p:sp>
        <p:nvSpPr>
          <p:cNvPr id="75" name="object 75" descr=""/>
          <p:cNvSpPr txBox="1"/>
          <p:nvPr/>
        </p:nvSpPr>
        <p:spPr>
          <a:xfrm>
            <a:off x="2028538" y="4379976"/>
            <a:ext cx="631190" cy="193040"/>
          </a:xfrm>
          <a:prstGeom prst="rect">
            <a:avLst/>
          </a:prstGeom>
        </p:spPr>
        <p:txBody>
          <a:bodyPr wrap="square" lIns="0" tIns="12700" rIns="0" bIns="0" rtlCol="0" vert="horz">
            <a:spAutoFit/>
          </a:bodyPr>
          <a:lstStyle/>
          <a:p>
            <a:pPr marL="12700">
              <a:lnSpc>
                <a:spcPct val="100000"/>
              </a:lnSpc>
              <a:spcBef>
                <a:spcPts val="100"/>
              </a:spcBef>
            </a:pPr>
            <a:r>
              <a:rPr dirty="0" sz="1100" spc="130">
                <a:solidFill>
                  <a:srgbClr val="40458C"/>
                </a:solidFill>
                <a:latin typeface="SimSun"/>
                <a:cs typeface="SimSun"/>
              </a:rPr>
              <a:t>28</a:t>
            </a:r>
            <a:r>
              <a:rPr dirty="0" sz="1100" spc="-50">
                <a:solidFill>
                  <a:srgbClr val="40458C"/>
                </a:solidFill>
                <a:latin typeface="SimSun"/>
                <a:cs typeface="SimSun"/>
              </a:rPr>
              <a:t>億</a:t>
            </a:r>
            <a:r>
              <a:rPr dirty="0" sz="1100" spc="200">
                <a:solidFill>
                  <a:srgbClr val="40458C"/>
                </a:solidFill>
                <a:latin typeface="SimSun"/>
                <a:cs typeface="SimSun"/>
              </a:rPr>
              <a:t>kWh</a:t>
            </a:r>
            <a:endParaRPr sz="1100">
              <a:latin typeface="SimSun"/>
              <a:cs typeface="SimSun"/>
            </a:endParaRPr>
          </a:p>
        </p:txBody>
      </p:sp>
      <p:sp>
        <p:nvSpPr>
          <p:cNvPr id="76" name="object 76" descr=""/>
          <p:cNvSpPr/>
          <p:nvPr/>
        </p:nvSpPr>
        <p:spPr>
          <a:xfrm>
            <a:off x="4179124" y="3197586"/>
            <a:ext cx="860425" cy="392430"/>
          </a:xfrm>
          <a:custGeom>
            <a:avLst/>
            <a:gdLst/>
            <a:ahLst/>
            <a:cxnLst/>
            <a:rect l="l" t="t" r="r" b="b"/>
            <a:pathLst>
              <a:path w="860425" h="392429">
                <a:moveTo>
                  <a:pt x="0" y="0"/>
                </a:moveTo>
                <a:lnTo>
                  <a:pt x="860042" y="0"/>
                </a:lnTo>
                <a:lnTo>
                  <a:pt x="860042" y="392413"/>
                </a:lnTo>
                <a:lnTo>
                  <a:pt x="0" y="392413"/>
                </a:lnTo>
                <a:lnTo>
                  <a:pt x="0" y="0"/>
                </a:lnTo>
                <a:close/>
              </a:path>
            </a:pathLst>
          </a:custGeom>
          <a:ln w="12700">
            <a:solidFill>
              <a:srgbClr val="000000"/>
            </a:solidFill>
          </a:ln>
        </p:spPr>
        <p:txBody>
          <a:bodyPr wrap="square" lIns="0" tIns="0" rIns="0" bIns="0" rtlCol="0"/>
          <a:lstStyle/>
          <a:p/>
        </p:txBody>
      </p:sp>
      <p:sp>
        <p:nvSpPr>
          <p:cNvPr id="77" name="object 77" descr=""/>
          <p:cNvSpPr txBox="1"/>
          <p:nvPr/>
        </p:nvSpPr>
        <p:spPr>
          <a:xfrm>
            <a:off x="4200712" y="3206496"/>
            <a:ext cx="773430" cy="345440"/>
          </a:xfrm>
          <a:prstGeom prst="rect">
            <a:avLst/>
          </a:prstGeom>
        </p:spPr>
        <p:txBody>
          <a:bodyPr wrap="square" lIns="0" tIns="30480" rIns="0" bIns="0" rtlCol="0" vert="horz">
            <a:spAutoFit/>
          </a:bodyPr>
          <a:lstStyle/>
          <a:p>
            <a:pPr marL="12700" marR="5080">
              <a:lnSpc>
                <a:spcPts val="1200"/>
              </a:lnSpc>
              <a:spcBef>
                <a:spcPts val="240"/>
              </a:spcBef>
            </a:pPr>
            <a:r>
              <a:rPr dirty="0" sz="1100" spc="-55">
                <a:solidFill>
                  <a:srgbClr val="40458C"/>
                </a:solidFill>
                <a:latin typeface="游ゴシック"/>
                <a:cs typeface="游ゴシック"/>
              </a:rPr>
              <a:t>柏崎刈⽻</a:t>
            </a:r>
            <a:r>
              <a:rPr dirty="0" sz="1100" spc="-40">
                <a:solidFill>
                  <a:srgbClr val="40458C"/>
                </a:solidFill>
                <a:latin typeface="游ゴシック"/>
                <a:cs typeface="游ゴシック"/>
              </a:rPr>
              <a:t>1</a:t>
            </a:r>
            <a:r>
              <a:rPr dirty="0" sz="1100" spc="-50">
                <a:solidFill>
                  <a:srgbClr val="40458C"/>
                </a:solidFill>
                <a:latin typeface="游ゴシック"/>
                <a:cs typeface="游ゴシック"/>
              </a:rPr>
              <a:t>号 </a:t>
            </a:r>
            <a:r>
              <a:rPr dirty="0" sz="1100" spc="-40">
                <a:solidFill>
                  <a:srgbClr val="40458C"/>
                </a:solidFill>
                <a:latin typeface="游ゴシック"/>
                <a:cs typeface="游ゴシック"/>
              </a:rPr>
              <a:t>77</a:t>
            </a:r>
            <a:r>
              <a:rPr dirty="0" sz="1100" spc="-50">
                <a:solidFill>
                  <a:srgbClr val="40458C"/>
                </a:solidFill>
                <a:latin typeface="游ゴシック"/>
                <a:cs typeface="游ゴシック"/>
              </a:rPr>
              <a:t>億</a:t>
            </a:r>
            <a:r>
              <a:rPr dirty="0" sz="1100" spc="-25">
                <a:solidFill>
                  <a:srgbClr val="40458C"/>
                </a:solidFill>
                <a:latin typeface="游ゴシック"/>
                <a:cs typeface="游ゴシック"/>
              </a:rPr>
              <a:t>kWh</a:t>
            </a:r>
            <a:endParaRPr sz="1100">
              <a:latin typeface="游ゴシック"/>
              <a:cs typeface="游ゴシック"/>
            </a:endParaRPr>
          </a:p>
        </p:txBody>
      </p:sp>
      <p:sp>
        <p:nvSpPr>
          <p:cNvPr id="78" name="object 78" descr=""/>
          <p:cNvSpPr/>
          <p:nvPr/>
        </p:nvSpPr>
        <p:spPr>
          <a:xfrm>
            <a:off x="5909431" y="2478988"/>
            <a:ext cx="749300" cy="360045"/>
          </a:xfrm>
          <a:custGeom>
            <a:avLst/>
            <a:gdLst/>
            <a:ahLst/>
            <a:cxnLst/>
            <a:rect l="l" t="t" r="r" b="b"/>
            <a:pathLst>
              <a:path w="749300" h="360044">
                <a:moveTo>
                  <a:pt x="0" y="0"/>
                </a:moveTo>
                <a:lnTo>
                  <a:pt x="749185" y="0"/>
                </a:lnTo>
                <a:lnTo>
                  <a:pt x="749185" y="359466"/>
                </a:lnTo>
                <a:lnTo>
                  <a:pt x="0" y="359466"/>
                </a:lnTo>
                <a:lnTo>
                  <a:pt x="0" y="0"/>
                </a:lnTo>
                <a:close/>
              </a:path>
            </a:pathLst>
          </a:custGeom>
          <a:ln w="12700">
            <a:solidFill>
              <a:srgbClr val="000000"/>
            </a:solidFill>
          </a:ln>
        </p:spPr>
        <p:txBody>
          <a:bodyPr wrap="square" lIns="0" tIns="0" rIns="0" bIns="0" rtlCol="0"/>
          <a:lstStyle/>
          <a:p/>
        </p:txBody>
      </p:sp>
      <p:sp>
        <p:nvSpPr>
          <p:cNvPr id="79" name="object 79" descr=""/>
          <p:cNvSpPr txBox="1"/>
          <p:nvPr/>
        </p:nvSpPr>
        <p:spPr>
          <a:xfrm>
            <a:off x="5931020" y="2487167"/>
            <a:ext cx="773430" cy="193040"/>
          </a:xfrm>
          <a:prstGeom prst="rect">
            <a:avLst/>
          </a:prstGeom>
        </p:spPr>
        <p:txBody>
          <a:bodyPr wrap="square" lIns="0" tIns="12700" rIns="0" bIns="0" rtlCol="0" vert="horz">
            <a:spAutoFit/>
          </a:bodyPr>
          <a:lstStyle/>
          <a:p>
            <a:pPr marL="12700">
              <a:lnSpc>
                <a:spcPct val="100000"/>
              </a:lnSpc>
              <a:spcBef>
                <a:spcPts val="100"/>
              </a:spcBef>
            </a:pPr>
            <a:r>
              <a:rPr dirty="0" sz="1100" spc="-55">
                <a:solidFill>
                  <a:srgbClr val="40458C"/>
                </a:solidFill>
                <a:latin typeface="游ゴシック"/>
                <a:cs typeface="游ゴシック"/>
              </a:rPr>
              <a:t>柏崎刈⽻</a:t>
            </a:r>
            <a:r>
              <a:rPr dirty="0" sz="1100" spc="-40">
                <a:solidFill>
                  <a:srgbClr val="40458C"/>
                </a:solidFill>
                <a:latin typeface="游ゴシック"/>
                <a:cs typeface="游ゴシック"/>
              </a:rPr>
              <a:t>6</a:t>
            </a:r>
            <a:r>
              <a:rPr dirty="0" sz="1100" spc="-50">
                <a:solidFill>
                  <a:srgbClr val="40458C"/>
                </a:solidFill>
                <a:latin typeface="游ゴシック"/>
                <a:cs typeface="游ゴシック"/>
              </a:rPr>
              <a:t>号</a:t>
            </a:r>
            <a:endParaRPr sz="1100">
              <a:latin typeface="游ゴシック"/>
              <a:cs typeface="游ゴシック"/>
            </a:endParaRPr>
          </a:p>
        </p:txBody>
      </p:sp>
      <p:sp>
        <p:nvSpPr>
          <p:cNvPr id="80" name="object 80" descr=""/>
          <p:cNvSpPr txBox="1"/>
          <p:nvPr/>
        </p:nvSpPr>
        <p:spPr>
          <a:xfrm>
            <a:off x="5931020" y="2639567"/>
            <a:ext cx="582930" cy="193040"/>
          </a:xfrm>
          <a:prstGeom prst="rect">
            <a:avLst/>
          </a:prstGeom>
        </p:spPr>
        <p:txBody>
          <a:bodyPr wrap="square" lIns="0" tIns="12700" rIns="0" bIns="0" rtlCol="0" vert="horz">
            <a:spAutoFit/>
          </a:bodyPr>
          <a:lstStyle/>
          <a:p>
            <a:pPr marL="12700">
              <a:lnSpc>
                <a:spcPct val="100000"/>
              </a:lnSpc>
              <a:spcBef>
                <a:spcPts val="100"/>
              </a:spcBef>
            </a:pPr>
            <a:r>
              <a:rPr dirty="0" sz="1100" spc="-40">
                <a:solidFill>
                  <a:srgbClr val="40458C"/>
                </a:solidFill>
                <a:latin typeface="游ゴシック"/>
                <a:cs typeface="游ゴシック"/>
              </a:rPr>
              <a:t>95</a:t>
            </a:r>
            <a:r>
              <a:rPr dirty="0" sz="1100" spc="-50">
                <a:solidFill>
                  <a:srgbClr val="40458C"/>
                </a:solidFill>
                <a:latin typeface="游ゴシック"/>
                <a:cs typeface="游ゴシック"/>
              </a:rPr>
              <a:t>億</a:t>
            </a:r>
            <a:r>
              <a:rPr dirty="0" sz="1100" spc="-25">
                <a:solidFill>
                  <a:srgbClr val="40458C"/>
                </a:solidFill>
                <a:latin typeface="游ゴシック"/>
                <a:cs typeface="游ゴシック"/>
              </a:rPr>
              <a:t>kWh</a:t>
            </a:r>
            <a:endParaRPr sz="1100">
              <a:latin typeface="游ゴシック"/>
              <a:cs typeface="游ゴシック"/>
            </a:endParaRPr>
          </a:p>
        </p:txBody>
      </p:sp>
      <p:grpSp>
        <p:nvGrpSpPr>
          <p:cNvPr id="81" name="object 81" descr=""/>
          <p:cNvGrpSpPr/>
          <p:nvPr/>
        </p:nvGrpSpPr>
        <p:grpSpPr>
          <a:xfrm>
            <a:off x="10866339" y="3192824"/>
            <a:ext cx="260350" cy="2430145"/>
            <a:chOff x="10866339" y="3192824"/>
            <a:chExt cx="260350" cy="2430145"/>
          </a:xfrm>
        </p:grpSpPr>
        <p:sp>
          <p:nvSpPr>
            <p:cNvPr id="82" name="object 82" descr=""/>
            <p:cNvSpPr/>
            <p:nvPr/>
          </p:nvSpPr>
          <p:spPr>
            <a:xfrm>
              <a:off x="10871102" y="3197586"/>
              <a:ext cx="250825" cy="2420620"/>
            </a:xfrm>
            <a:custGeom>
              <a:avLst/>
              <a:gdLst/>
              <a:ahLst/>
              <a:cxnLst/>
              <a:rect l="l" t="t" r="r" b="b"/>
              <a:pathLst>
                <a:path w="250825" h="2420620">
                  <a:moveTo>
                    <a:pt x="0" y="0"/>
                  </a:moveTo>
                  <a:lnTo>
                    <a:pt x="0" y="2420497"/>
                  </a:lnTo>
                  <a:lnTo>
                    <a:pt x="48781" y="2418855"/>
                  </a:lnTo>
                  <a:lnTo>
                    <a:pt x="88616" y="2414379"/>
                  </a:lnTo>
                  <a:lnTo>
                    <a:pt x="115474" y="2407741"/>
                  </a:lnTo>
                  <a:lnTo>
                    <a:pt x="125323" y="2399611"/>
                  </a:lnTo>
                  <a:lnTo>
                    <a:pt x="125323" y="1231134"/>
                  </a:lnTo>
                  <a:lnTo>
                    <a:pt x="135172" y="1223004"/>
                  </a:lnTo>
                  <a:lnTo>
                    <a:pt x="162029" y="1216365"/>
                  </a:lnTo>
                  <a:lnTo>
                    <a:pt x="201865" y="1211890"/>
                  </a:lnTo>
                  <a:lnTo>
                    <a:pt x="250647" y="1210249"/>
                  </a:lnTo>
                  <a:lnTo>
                    <a:pt x="201865" y="1208607"/>
                  </a:lnTo>
                  <a:lnTo>
                    <a:pt x="162029" y="1204131"/>
                  </a:lnTo>
                  <a:lnTo>
                    <a:pt x="135172" y="1197492"/>
                  </a:lnTo>
                  <a:lnTo>
                    <a:pt x="125323" y="1189362"/>
                  </a:lnTo>
                  <a:lnTo>
                    <a:pt x="125323" y="20885"/>
                  </a:lnTo>
                  <a:lnTo>
                    <a:pt x="115474" y="12755"/>
                  </a:lnTo>
                  <a:lnTo>
                    <a:pt x="88616" y="6117"/>
                  </a:lnTo>
                  <a:lnTo>
                    <a:pt x="48781" y="1641"/>
                  </a:lnTo>
                  <a:lnTo>
                    <a:pt x="0" y="0"/>
                  </a:lnTo>
                  <a:close/>
                </a:path>
              </a:pathLst>
            </a:custGeom>
            <a:solidFill>
              <a:srgbClr val="FFADFF"/>
            </a:solidFill>
          </p:spPr>
          <p:txBody>
            <a:bodyPr wrap="square" lIns="0" tIns="0" rIns="0" bIns="0" rtlCol="0"/>
            <a:lstStyle/>
            <a:p/>
          </p:txBody>
        </p:sp>
        <p:sp>
          <p:nvSpPr>
            <p:cNvPr id="83" name="object 83" descr=""/>
            <p:cNvSpPr/>
            <p:nvPr/>
          </p:nvSpPr>
          <p:spPr>
            <a:xfrm>
              <a:off x="10871102" y="3197586"/>
              <a:ext cx="250825" cy="2420620"/>
            </a:xfrm>
            <a:custGeom>
              <a:avLst/>
              <a:gdLst/>
              <a:ahLst/>
              <a:cxnLst/>
              <a:rect l="l" t="t" r="r" b="b"/>
              <a:pathLst>
                <a:path w="250825" h="2420620">
                  <a:moveTo>
                    <a:pt x="0" y="0"/>
                  </a:moveTo>
                  <a:lnTo>
                    <a:pt x="48781" y="1641"/>
                  </a:lnTo>
                  <a:lnTo>
                    <a:pt x="88617" y="6117"/>
                  </a:lnTo>
                  <a:lnTo>
                    <a:pt x="115475" y="12755"/>
                  </a:lnTo>
                  <a:lnTo>
                    <a:pt x="125323" y="20885"/>
                  </a:lnTo>
                  <a:lnTo>
                    <a:pt x="125323" y="1189363"/>
                  </a:lnTo>
                  <a:lnTo>
                    <a:pt x="135172" y="1197492"/>
                  </a:lnTo>
                  <a:lnTo>
                    <a:pt x="162030" y="1204131"/>
                  </a:lnTo>
                  <a:lnTo>
                    <a:pt x="201865" y="1208607"/>
                  </a:lnTo>
                  <a:lnTo>
                    <a:pt x="250647" y="1210249"/>
                  </a:lnTo>
                  <a:lnTo>
                    <a:pt x="201865" y="1211890"/>
                  </a:lnTo>
                  <a:lnTo>
                    <a:pt x="162030" y="1216365"/>
                  </a:lnTo>
                  <a:lnTo>
                    <a:pt x="135172" y="1223004"/>
                  </a:lnTo>
                  <a:lnTo>
                    <a:pt x="125323" y="1231134"/>
                  </a:lnTo>
                  <a:lnTo>
                    <a:pt x="125323" y="2399612"/>
                  </a:lnTo>
                  <a:lnTo>
                    <a:pt x="115475" y="2407741"/>
                  </a:lnTo>
                  <a:lnTo>
                    <a:pt x="88617" y="2414379"/>
                  </a:lnTo>
                  <a:lnTo>
                    <a:pt x="48781" y="2418855"/>
                  </a:lnTo>
                  <a:lnTo>
                    <a:pt x="0" y="2420497"/>
                  </a:lnTo>
                </a:path>
              </a:pathLst>
            </a:custGeom>
            <a:ln w="9525">
              <a:solidFill>
                <a:srgbClr val="40458C"/>
              </a:solidFill>
            </a:ln>
          </p:spPr>
          <p:txBody>
            <a:bodyPr wrap="square" lIns="0" tIns="0" rIns="0" bIns="0" rtlCol="0"/>
            <a:lstStyle/>
            <a:p/>
          </p:txBody>
        </p:sp>
      </p:grpSp>
      <p:sp>
        <p:nvSpPr>
          <p:cNvPr id="84" name="object 84" descr=""/>
          <p:cNvSpPr txBox="1"/>
          <p:nvPr/>
        </p:nvSpPr>
        <p:spPr>
          <a:xfrm>
            <a:off x="11235187" y="3846067"/>
            <a:ext cx="669925" cy="1125855"/>
          </a:xfrm>
          <a:prstGeom prst="rect">
            <a:avLst/>
          </a:prstGeom>
        </p:spPr>
        <p:txBody>
          <a:bodyPr wrap="square" lIns="0" tIns="10795" rIns="0" bIns="0" rtlCol="0" vert="horz">
            <a:spAutoFit/>
          </a:bodyPr>
          <a:lstStyle/>
          <a:p>
            <a:pPr algn="just" marL="12700" marR="5080">
              <a:lnSpc>
                <a:spcPct val="100400"/>
              </a:lnSpc>
              <a:spcBef>
                <a:spcPts val="85"/>
              </a:spcBef>
            </a:pPr>
            <a:r>
              <a:rPr dirty="0" sz="2400" spc="-25">
                <a:solidFill>
                  <a:srgbClr val="FF0000"/>
                </a:solidFill>
                <a:latin typeface="游ゴシック"/>
                <a:cs typeface="游ゴシック"/>
              </a:rPr>
              <a:t>⽕⼒発電</a:t>
            </a:r>
            <a:r>
              <a:rPr dirty="0" sz="2400" spc="-50">
                <a:solidFill>
                  <a:srgbClr val="FF0000"/>
                </a:solidFill>
                <a:latin typeface="游ゴシック"/>
                <a:cs typeface="游ゴシック"/>
              </a:rPr>
              <a:t> </a:t>
            </a:r>
            <a:r>
              <a:rPr dirty="0" sz="2400" spc="-25">
                <a:solidFill>
                  <a:srgbClr val="FF0000"/>
                </a:solidFill>
                <a:latin typeface="游ゴシック"/>
                <a:cs typeface="游ゴシック"/>
              </a:rPr>
              <a:t>73％</a:t>
            </a:r>
            <a:endParaRPr sz="2400">
              <a:latin typeface="游ゴシック"/>
              <a:cs typeface="游ゴシック"/>
            </a:endParaRPr>
          </a:p>
        </p:txBody>
      </p:sp>
      <p:sp>
        <p:nvSpPr>
          <p:cNvPr id="86" name="object 86" descr=""/>
          <p:cNvSpPr txBox="1">
            <a:spLocks noGrp="1"/>
          </p:cNvSpPr>
          <p:nvPr>
            <p:ph type="dt" idx="6" sz="half"/>
          </p:nvPr>
        </p:nvSpPr>
        <p:spPr>
          <a:prstGeom prst="rect"/>
        </p:spPr>
        <p:txBody>
          <a:bodyPr wrap="square" lIns="0" tIns="0" rIns="0" bIns="0" rtlCol="0" vert="horz">
            <a:spAutoFit/>
          </a:bodyPr>
          <a:lstStyle/>
          <a:p>
            <a:pPr marL="12700">
              <a:lnSpc>
                <a:spcPts val="1610"/>
              </a:lnSpc>
            </a:pPr>
            <a:r>
              <a:rPr dirty="0" spc="-5"/>
              <a:t>秘密情報⽬的外使⽤・複製・開⽰禁⽌</a:t>
            </a:r>
          </a:p>
        </p:txBody>
      </p:sp>
      <p:sp>
        <p:nvSpPr>
          <p:cNvPr id="87" name="object 87" descr=""/>
          <p:cNvSpPr txBox="1">
            <a:spLocks noGrp="1"/>
          </p:cNvSpPr>
          <p:nvPr>
            <p:ph type="ftr" idx="5" sz="quarter"/>
          </p:nvPr>
        </p:nvSpPr>
        <p:spPr>
          <a:prstGeom prst="rect"/>
        </p:spPr>
        <p:txBody>
          <a:bodyPr wrap="square" lIns="0" tIns="0" rIns="0" bIns="0" rtlCol="0" vert="horz">
            <a:spAutoFit/>
          </a:bodyPr>
          <a:lstStyle/>
          <a:p>
            <a:pPr marL="12700">
              <a:lnSpc>
                <a:spcPts val="1610"/>
              </a:lnSpc>
            </a:pPr>
            <a:r>
              <a:rPr dirty="0"/>
              <a:t>Advanced</a:t>
            </a:r>
            <a:r>
              <a:rPr dirty="0" spc="-35"/>
              <a:t> </a:t>
            </a:r>
            <a:r>
              <a:rPr dirty="0"/>
              <a:t>Float</a:t>
            </a:r>
            <a:r>
              <a:rPr dirty="0" spc="-25"/>
              <a:t> 株式会社</a:t>
            </a:r>
          </a:p>
        </p:txBody>
      </p:sp>
      <p:sp>
        <p:nvSpPr>
          <p:cNvPr id="88" name="object 88" descr=""/>
          <p:cNvSpPr txBox="1">
            <a:spLocks noGrp="1"/>
          </p:cNvSpPr>
          <p:nvPr>
            <p:ph type="sldNum" idx="7" sz="quarter"/>
          </p:nvPr>
        </p:nvSpPr>
        <p:spPr>
          <a:prstGeom prst="rect"/>
        </p:spPr>
        <p:txBody>
          <a:bodyPr wrap="square" lIns="0" tIns="0" rIns="0" bIns="0" rtlCol="0" vert="horz">
            <a:spAutoFit/>
          </a:bodyPr>
          <a:lstStyle/>
          <a:p>
            <a:pPr marL="136525">
              <a:lnSpc>
                <a:spcPts val="1610"/>
              </a:lnSpc>
            </a:pPr>
            <a:r>
              <a:rPr dirty="0" spc="-20"/>
              <a:t>7</a:t>
            </a:r>
            <a:r>
              <a:rPr dirty="0" spc="-20"/>
              <a:t>/47</a:t>
            </a:r>
          </a:p>
        </p:txBody>
      </p:sp>
      <p:sp>
        <p:nvSpPr>
          <p:cNvPr id="85" name="object 85" descr=""/>
          <p:cNvSpPr txBox="1"/>
          <p:nvPr/>
        </p:nvSpPr>
        <p:spPr>
          <a:xfrm>
            <a:off x="262876" y="1981708"/>
            <a:ext cx="1257935" cy="269240"/>
          </a:xfrm>
          <a:prstGeom prst="rect">
            <a:avLst/>
          </a:prstGeom>
        </p:spPr>
        <p:txBody>
          <a:bodyPr wrap="square" lIns="0" tIns="12700" rIns="0" bIns="0" rtlCol="0" vert="horz">
            <a:spAutoFit/>
          </a:bodyPr>
          <a:lstStyle/>
          <a:p>
            <a:pPr marL="38100">
              <a:lnSpc>
                <a:spcPct val="100000"/>
              </a:lnSpc>
              <a:spcBef>
                <a:spcPts val="100"/>
              </a:spcBef>
            </a:pPr>
            <a:r>
              <a:rPr dirty="0" sz="1600">
                <a:solidFill>
                  <a:srgbClr val="40458C"/>
                </a:solidFill>
                <a:latin typeface="Tahoma"/>
                <a:cs typeface="Tahoma"/>
              </a:rPr>
              <a:t>(</a:t>
            </a:r>
            <a:r>
              <a:rPr dirty="0" sz="1600">
                <a:solidFill>
                  <a:srgbClr val="40458C"/>
                </a:solidFill>
                <a:latin typeface="ＭＳ Ｐゴシック"/>
                <a:cs typeface="ＭＳ Ｐゴシック"/>
              </a:rPr>
              <a:t>億</a:t>
            </a:r>
            <a:r>
              <a:rPr dirty="0" sz="1600">
                <a:solidFill>
                  <a:srgbClr val="40458C"/>
                </a:solidFill>
                <a:latin typeface="Tahoma"/>
                <a:cs typeface="Tahoma"/>
              </a:rPr>
              <a:t>kWh</a:t>
            </a:r>
            <a:r>
              <a:rPr dirty="0" sz="1600" spc="35">
                <a:solidFill>
                  <a:srgbClr val="40458C"/>
                </a:solidFill>
                <a:latin typeface="Tahoma"/>
                <a:cs typeface="Tahoma"/>
              </a:rPr>
              <a:t>) </a:t>
            </a:r>
            <a:r>
              <a:rPr dirty="0" baseline="55555" sz="1650" spc="-30">
                <a:latin typeface="Calibri"/>
                <a:cs typeface="Calibri"/>
              </a:rPr>
              <a:t>12000</a:t>
            </a:r>
            <a:endParaRPr baseline="55555" sz="16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570313" y="6499859"/>
            <a:ext cx="407034" cy="238760"/>
          </a:xfrm>
          <a:prstGeom prst="rect">
            <a:avLst/>
          </a:prstGeom>
        </p:spPr>
        <p:txBody>
          <a:bodyPr wrap="square" lIns="0" tIns="12700" rIns="0" bIns="0" rtlCol="0" vert="horz">
            <a:spAutoFit/>
          </a:bodyPr>
          <a:lstStyle/>
          <a:p>
            <a:pPr marL="12700">
              <a:lnSpc>
                <a:spcPct val="100000"/>
              </a:lnSpc>
              <a:spcBef>
                <a:spcPts val="100"/>
              </a:spcBef>
            </a:pPr>
            <a:r>
              <a:rPr dirty="0" sz="1400" spc="-20">
                <a:solidFill>
                  <a:srgbClr val="40458C"/>
                </a:solidFill>
                <a:latin typeface="游ゴシック"/>
                <a:cs typeface="游ゴシック"/>
              </a:rPr>
              <a:t>8/47</a:t>
            </a:r>
            <a:endParaRPr sz="1400">
              <a:latin typeface="游ゴシック"/>
              <a:cs typeface="游ゴシック"/>
            </a:endParaRPr>
          </a:p>
        </p:txBody>
      </p:sp>
      <p:sp>
        <p:nvSpPr>
          <p:cNvPr id="3" name="object 3" descr=""/>
          <p:cNvSpPr txBox="1"/>
          <p:nvPr/>
        </p:nvSpPr>
        <p:spPr>
          <a:xfrm>
            <a:off x="2263868" y="6481571"/>
            <a:ext cx="3048000" cy="238760"/>
          </a:xfrm>
          <a:prstGeom prst="rect">
            <a:avLst/>
          </a:prstGeom>
        </p:spPr>
        <p:txBody>
          <a:bodyPr wrap="square" lIns="0" tIns="12700" rIns="0" bIns="0" rtlCol="0" vert="horz">
            <a:spAutoFit/>
          </a:bodyPr>
          <a:lstStyle/>
          <a:p>
            <a:pPr marL="12700">
              <a:lnSpc>
                <a:spcPct val="100000"/>
              </a:lnSpc>
              <a:spcBef>
                <a:spcPts val="100"/>
              </a:spcBef>
            </a:pPr>
            <a:r>
              <a:rPr dirty="0" sz="1400" spc="-5">
                <a:latin typeface="游ゴシック"/>
                <a:cs typeface="游ゴシック"/>
              </a:rPr>
              <a:t>秘密情報⽬的外使⽤・複製・開⽰禁⽌</a:t>
            </a:r>
            <a:endParaRPr sz="1400">
              <a:latin typeface="游ゴシック"/>
              <a:cs typeface="游ゴシック"/>
            </a:endParaRPr>
          </a:p>
        </p:txBody>
      </p:sp>
      <p:sp>
        <p:nvSpPr>
          <p:cNvPr id="4" name="object 4" descr=""/>
          <p:cNvSpPr txBox="1"/>
          <p:nvPr/>
        </p:nvSpPr>
        <p:spPr>
          <a:xfrm>
            <a:off x="5464268" y="6481571"/>
            <a:ext cx="2059305" cy="238760"/>
          </a:xfrm>
          <a:prstGeom prst="rect">
            <a:avLst/>
          </a:prstGeom>
        </p:spPr>
        <p:txBody>
          <a:bodyPr wrap="square" lIns="0" tIns="12700" rIns="0" bIns="0" rtlCol="0" vert="horz">
            <a:spAutoFit/>
          </a:bodyPr>
          <a:lstStyle/>
          <a:p>
            <a:pPr marL="12700">
              <a:lnSpc>
                <a:spcPct val="100000"/>
              </a:lnSpc>
              <a:spcBef>
                <a:spcPts val="100"/>
              </a:spcBef>
            </a:pPr>
            <a:r>
              <a:rPr dirty="0" sz="1400">
                <a:latin typeface="游ゴシック"/>
                <a:cs typeface="游ゴシック"/>
              </a:rPr>
              <a:t>Advanced</a:t>
            </a:r>
            <a:r>
              <a:rPr dirty="0" sz="1400" spc="-35">
                <a:latin typeface="游ゴシック"/>
                <a:cs typeface="游ゴシック"/>
              </a:rPr>
              <a:t> </a:t>
            </a:r>
            <a:r>
              <a:rPr dirty="0" sz="1400">
                <a:latin typeface="游ゴシック"/>
                <a:cs typeface="游ゴシック"/>
              </a:rPr>
              <a:t>Float</a:t>
            </a:r>
            <a:r>
              <a:rPr dirty="0" sz="1400" spc="-25">
                <a:latin typeface="游ゴシック"/>
                <a:cs typeface="游ゴシック"/>
              </a:rPr>
              <a:t> 株式会社</a:t>
            </a:r>
            <a:endParaRPr sz="1400">
              <a:latin typeface="游ゴシック"/>
              <a:cs typeface="游ゴシック"/>
            </a:endParaRPr>
          </a:p>
        </p:txBody>
      </p:sp>
      <p:pic>
        <p:nvPicPr>
          <p:cNvPr id="5" name="object 5" descr=""/>
          <p:cNvPicPr/>
          <p:nvPr/>
        </p:nvPicPr>
        <p:blipFill>
          <a:blip r:embed="rId2" cstate="print"/>
          <a:stretch>
            <a:fillRect/>
          </a:stretch>
        </p:blipFill>
        <p:spPr>
          <a:xfrm>
            <a:off x="86497" y="6327247"/>
            <a:ext cx="2003558" cy="530750"/>
          </a:xfrm>
          <a:prstGeom prst="rect">
            <a:avLst/>
          </a:prstGeom>
        </p:spPr>
      </p:pic>
      <p:sp>
        <p:nvSpPr>
          <p:cNvPr id="6" name="object 6" descr=""/>
          <p:cNvSpPr txBox="1"/>
          <p:nvPr/>
        </p:nvSpPr>
        <p:spPr>
          <a:xfrm>
            <a:off x="1654779" y="6081776"/>
            <a:ext cx="9543415" cy="482600"/>
          </a:xfrm>
          <a:prstGeom prst="rect">
            <a:avLst/>
          </a:prstGeom>
        </p:spPr>
        <p:txBody>
          <a:bodyPr wrap="square" lIns="0" tIns="12700" rIns="0" bIns="0" rtlCol="0" vert="horz">
            <a:spAutoFit/>
          </a:bodyPr>
          <a:lstStyle/>
          <a:p>
            <a:pPr marL="12700">
              <a:lnSpc>
                <a:spcPct val="100000"/>
              </a:lnSpc>
              <a:spcBef>
                <a:spcPts val="100"/>
              </a:spcBef>
              <a:tabLst>
                <a:tab pos="415925" algn="l"/>
                <a:tab pos="819150" algn="l"/>
                <a:tab pos="1222375" algn="l"/>
                <a:tab pos="1625600" algn="l"/>
                <a:tab pos="2028825" algn="l"/>
                <a:tab pos="2432050" algn="l"/>
                <a:tab pos="2835910" algn="l"/>
                <a:tab pos="3239135" algn="l"/>
                <a:tab pos="3642360" algn="l"/>
                <a:tab pos="4045585" algn="l"/>
                <a:tab pos="4448810" algn="l"/>
                <a:tab pos="4852035" algn="l"/>
                <a:tab pos="5255895" algn="l"/>
                <a:tab pos="5659120" algn="l"/>
                <a:tab pos="6062345" algn="l"/>
                <a:tab pos="6465570" algn="l"/>
                <a:tab pos="6868795" algn="l"/>
                <a:tab pos="7272020" algn="l"/>
                <a:tab pos="7675880" algn="l"/>
                <a:tab pos="8079105" algn="l"/>
                <a:tab pos="8482330" algn="l"/>
                <a:tab pos="8885555" algn="l"/>
                <a:tab pos="9288780" algn="l"/>
              </a:tabLst>
            </a:pPr>
            <a:r>
              <a:rPr dirty="0" sz="900" spc="-20">
                <a:solidFill>
                  <a:srgbClr val="595959"/>
                </a:solidFill>
                <a:latin typeface="Calibri"/>
                <a:cs typeface="Calibri"/>
              </a:rPr>
              <a:t>2000</a:t>
            </a:r>
            <a:r>
              <a:rPr dirty="0" sz="900">
                <a:solidFill>
                  <a:srgbClr val="595959"/>
                </a:solidFill>
                <a:latin typeface="Calibri"/>
                <a:cs typeface="Calibri"/>
              </a:rPr>
              <a:t>	</a:t>
            </a:r>
            <a:r>
              <a:rPr dirty="0" sz="900" spc="-20">
                <a:solidFill>
                  <a:srgbClr val="595959"/>
                </a:solidFill>
                <a:latin typeface="Calibri"/>
                <a:cs typeface="Calibri"/>
              </a:rPr>
              <a:t>2001</a:t>
            </a:r>
            <a:r>
              <a:rPr dirty="0" sz="900">
                <a:solidFill>
                  <a:srgbClr val="595959"/>
                </a:solidFill>
                <a:latin typeface="Calibri"/>
                <a:cs typeface="Calibri"/>
              </a:rPr>
              <a:t>	</a:t>
            </a:r>
            <a:r>
              <a:rPr dirty="0" sz="900" spc="-20">
                <a:solidFill>
                  <a:srgbClr val="595959"/>
                </a:solidFill>
                <a:latin typeface="Calibri"/>
                <a:cs typeface="Calibri"/>
              </a:rPr>
              <a:t>2002</a:t>
            </a:r>
            <a:r>
              <a:rPr dirty="0" sz="900">
                <a:solidFill>
                  <a:srgbClr val="595959"/>
                </a:solidFill>
                <a:latin typeface="Calibri"/>
                <a:cs typeface="Calibri"/>
              </a:rPr>
              <a:t>	</a:t>
            </a:r>
            <a:r>
              <a:rPr dirty="0" sz="900" spc="-20">
                <a:solidFill>
                  <a:srgbClr val="595959"/>
                </a:solidFill>
                <a:latin typeface="Calibri"/>
                <a:cs typeface="Calibri"/>
              </a:rPr>
              <a:t>2003</a:t>
            </a:r>
            <a:r>
              <a:rPr dirty="0" sz="900">
                <a:solidFill>
                  <a:srgbClr val="595959"/>
                </a:solidFill>
                <a:latin typeface="Calibri"/>
                <a:cs typeface="Calibri"/>
              </a:rPr>
              <a:t>	</a:t>
            </a:r>
            <a:r>
              <a:rPr dirty="0" sz="900" spc="-20">
                <a:solidFill>
                  <a:srgbClr val="595959"/>
                </a:solidFill>
                <a:latin typeface="Calibri"/>
                <a:cs typeface="Calibri"/>
              </a:rPr>
              <a:t>2004</a:t>
            </a:r>
            <a:r>
              <a:rPr dirty="0" sz="900">
                <a:solidFill>
                  <a:srgbClr val="595959"/>
                </a:solidFill>
                <a:latin typeface="Calibri"/>
                <a:cs typeface="Calibri"/>
              </a:rPr>
              <a:t>	</a:t>
            </a:r>
            <a:r>
              <a:rPr dirty="0" sz="900" spc="-20">
                <a:solidFill>
                  <a:srgbClr val="595959"/>
                </a:solidFill>
                <a:latin typeface="Calibri"/>
                <a:cs typeface="Calibri"/>
              </a:rPr>
              <a:t>2005</a:t>
            </a:r>
            <a:r>
              <a:rPr dirty="0" sz="900">
                <a:solidFill>
                  <a:srgbClr val="595959"/>
                </a:solidFill>
                <a:latin typeface="Calibri"/>
                <a:cs typeface="Calibri"/>
              </a:rPr>
              <a:t>	</a:t>
            </a:r>
            <a:r>
              <a:rPr dirty="0" sz="900" spc="-20">
                <a:solidFill>
                  <a:srgbClr val="595959"/>
                </a:solidFill>
                <a:latin typeface="Calibri"/>
                <a:cs typeface="Calibri"/>
              </a:rPr>
              <a:t>2006</a:t>
            </a:r>
            <a:r>
              <a:rPr dirty="0" sz="900">
                <a:solidFill>
                  <a:srgbClr val="595959"/>
                </a:solidFill>
                <a:latin typeface="Calibri"/>
                <a:cs typeface="Calibri"/>
              </a:rPr>
              <a:t>	</a:t>
            </a:r>
            <a:r>
              <a:rPr dirty="0" sz="900" spc="-20">
                <a:solidFill>
                  <a:srgbClr val="595959"/>
                </a:solidFill>
                <a:latin typeface="Calibri"/>
                <a:cs typeface="Calibri"/>
              </a:rPr>
              <a:t>2007</a:t>
            </a:r>
            <a:r>
              <a:rPr dirty="0" sz="900">
                <a:solidFill>
                  <a:srgbClr val="595959"/>
                </a:solidFill>
                <a:latin typeface="Calibri"/>
                <a:cs typeface="Calibri"/>
              </a:rPr>
              <a:t>	</a:t>
            </a:r>
            <a:r>
              <a:rPr dirty="0" sz="900" spc="-20">
                <a:solidFill>
                  <a:srgbClr val="595959"/>
                </a:solidFill>
                <a:latin typeface="Calibri"/>
                <a:cs typeface="Calibri"/>
              </a:rPr>
              <a:t>2008</a:t>
            </a:r>
            <a:r>
              <a:rPr dirty="0" sz="900">
                <a:solidFill>
                  <a:srgbClr val="595959"/>
                </a:solidFill>
                <a:latin typeface="Calibri"/>
                <a:cs typeface="Calibri"/>
              </a:rPr>
              <a:t>	</a:t>
            </a:r>
            <a:r>
              <a:rPr dirty="0" sz="900" spc="-20">
                <a:solidFill>
                  <a:srgbClr val="595959"/>
                </a:solidFill>
                <a:latin typeface="Calibri"/>
                <a:cs typeface="Calibri"/>
              </a:rPr>
              <a:t>2009</a:t>
            </a:r>
            <a:r>
              <a:rPr dirty="0" sz="900">
                <a:solidFill>
                  <a:srgbClr val="595959"/>
                </a:solidFill>
                <a:latin typeface="Calibri"/>
                <a:cs typeface="Calibri"/>
              </a:rPr>
              <a:t>	</a:t>
            </a:r>
            <a:r>
              <a:rPr dirty="0" sz="900" spc="-20">
                <a:solidFill>
                  <a:srgbClr val="595959"/>
                </a:solidFill>
                <a:latin typeface="Calibri"/>
                <a:cs typeface="Calibri"/>
              </a:rPr>
              <a:t>2010</a:t>
            </a:r>
            <a:r>
              <a:rPr dirty="0" sz="900">
                <a:solidFill>
                  <a:srgbClr val="595959"/>
                </a:solidFill>
                <a:latin typeface="Calibri"/>
                <a:cs typeface="Calibri"/>
              </a:rPr>
              <a:t>	</a:t>
            </a:r>
            <a:r>
              <a:rPr dirty="0" sz="900" spc="-20">
                <a:solidFill>
                  <a:srgbClr val="595959"/>
                </a:solidFill>
                <a:latin typeface="Calibri"/>
                <a:cs typeface="Calibri"/>
              </a:rPr>
              <a:t>2011</a:t>
            </a:r>
            <a:r>
              <a:rPr dirty="0" sz="900">
                <a:solidFill>
                  <a:srgbClr val="595959"/>
                </a:solidFill>
                <a:latin typeface="Calibri"/>
                <a:cs typeface="Calibri"/>
              </a:rPr>
              <a:t>	</a:t>
            </a:r>
            <a:r>
              <a:rPr dirty="0" sz="900" spc="-20">
                <a:solidFill>
                  <a:srgbClr val="595959"/>
                </a:solidFill>
                <a:latin typeface="Calibri"/>
                <a:cs typeface="Calibri"/>
              </a:rPr>
              <a:t>2012</a:t>
            </a:r>
            <a:r>
              <a:rPr dirty="0" sz="900">
                <a:solidFill>
                  <a:srgbClr val="595959"/>
                </a:solidFill>
                <a:latin typeface="Calibri"/>
                <a:cs typeface="Calibri"/>
              </a:rPr>
              <a:t>	</a:t>
            </a:r>
            <a:r>
              <a:rPr dirty="0" sz="900" spc="-20">
                <a:solidFill>
                  <a:srgbClr val="595959"/>
                </a:solidFill>
                <a:latin typeface="Calibri"/>
                <a:cs typeface="Calibri"/>
              </a:rPr>
              <a:t>2013</a:t>
            </a:r>
            <a:r>
              <a:rPr dirty="0" sz="900">
                <a:solidFill>
                  <a:srgbClr val="595959"/>
                </a:solidFill>
                <a:latin typeface="Calibri"/>
                <a:cs typeface="Calibri"/>
              </a:rPr>
              <a:t>	</a:t>
            </a:r>
            <a:r>
              <a:rPr dirty="0" sz="900" spc="-20">
                <a:solidFill>
                  <a:srgbClr val="595959"/>
                </a:solidFill>
                <a:latin typeface="Calibri"/>
                <a:cs typeface="Calibri"/>
              </a:rPr>
              <a:t>2014</a:t>
            </a:r>
            <a:r>
              <a:rPr dirty="0" sz="900">
                <a:solidFill>
                  <a:srgbClr val="595959"/>
                </a:solidFill>
                <a:latin typeface="Calibri"/>
                <a:cs typeface="Calibri"/>
              </a:rPr>
              <a:t>	</a:t>
            </a:r>
            <a:r>
              <a:rPr dirty="0" sz="900" spc="-20">
                <a:solidFill>
                  <a:srgbClr val="595959"/>
                </a:solidFill>
                <a:latin typeface="Calibri"/>
                <a:cs typeface="Calibri"/>
              </a:rPr>
              <a:t>2015</a:t>
            </a:r>
            <a:r>
              <a:rPr dirty="0" sz="900">
                <a:solidFill>
                  <a:srgbClr val="595959"/>
                </a:solidFill>
                <a:latin typeface="Calibri"/>
                <a:cs typeface="Calibri"/>
              </a:rPr>
              <a:t>	</a:t>
            </a:r>
            <a:r>
              <a:rPr dirty="0" sz="900" spc="-20">
                <a:solidFill>
                  <a:srgbClr val="595959"/>
                </a:solidFill>
                <a:latin typeface="Calibri"/>
                <a:cs typeface="Calibri"/>
              </a:rPr>
              <a:t>2016</a:t>
            </a:r>
            <a:r>
              <a:rPr dirty="0" sz="900">
                <a:solidFill>
                  <a:srgbClr val="595959"/>
                </a:solidFill>
                <a:latin typeface="Calibri"/>
                <a:cs typeface="Calibri"/>
              </a:rPr>
              <a:t>	</a:t>
            </a:r>
            <a:r>
              <a:rPr dirty="0" sz="900" spc="-20">
                <a:solidFill>
                  <a:srgbClr val="595959"/>
                </a:solidFill>
                <a:latin typeface="Calibri"/>
                <a:cs typeface="Calibri"/>
              </a:rPr>
              <a:t>2017</a:t>
            </a:r>
            <a:r>
              <a:rPr dirty="0" sz="900">
                <a:solidFill>
                  <a:srgbClr val="595959"/>
                </a:solidFill>
                <a:latin typeface="Calibri"/>
                <a:cs typeface="Calibri"/>
              </a:rPr>
              <a:t>	</a:t>
            </a:r>
            <a:r>
              <a:rPr dirty="0" sz="900" spc="-20">
                <a:solidFill>
                  <a:srgbClr val="595959"/>
                </a:solidFill>
                <a:latin typeface="Calibri"/>
                <a:cs typeface="Calibri"/>
              </a:rPr>
              <a:t>2018</a:t>
            </a:r>
            <a:r>
              <a:rPr dirty="0" sz="900">
                <a:solidFill>
                  <a:srgbClr val="595959"/>
                </a:solidFill>
                <a:latin typeface="Calibri"/>
                <a:cs typeface="Calibri"/>
              </a:rPr>
              <a:t>	</a:t>
            </a:r>
            <a:r>
              <a:rPr dirty="0" sz="900" spc="-20">
                <a:solidFill>
                  <a:srgbClr val="595959"/>
                </a:solidFill>
                <a:latin typeface="Calibri"/>
                <a:cs typeface="Calibri"/>
              </a:rPr>
              <a:t>2019</a:t>
            </a:r>
            <a:r>
              <a:rPr dirty="0" sz="900">
                <a:solidFill>
                  <a:srgbClr val="595959"/>
                </a:solidFill>
                <a:latin typeface="Calibri"/>
                <a:cs typeface="Calibri"/>
              </a:rPr>
              <a:t>	</a:t>
            </a:r>
            <a:r>
              <a:rPr dirty="0" sz="900" spc="-20">
                <a:solidFill>
                  <a:srgbClr val="595959"/>
                </a:solidFill>
                <a:latin typeface="Calibri"/>
                <a:cs typeface="Calibri"/>
              </a:rPr>
              <a:t>2020</a:t>
            </a:r>
            <a:r>
              <a:rPr dirty="0" sz="900">
                <a:solidFill>
                  <a:srgbClr val="595959"/>
                </a:solidFill>
                <a:latin typeface="Calibri"/>
                <a:cs typeface="Calibri"/>
              </a:rPr>
              <a:t>	</a:t>
            </a:r>
            <a:r>
              <a:rPr dirty="0" sz="900" spc="-20">
                <a:solidFill>
                  <a:srgbClr val="595959"/>
                </a:solidFill>
                <a:latin typeface="Calibri"/>
                <a:cs typeface="Calibri"/>
              </a:rPr>
              <a:t>2021</a:t>
            </a:r>
            <a:r>
              <a:rPr dirty="0" sz="900">
                <a:solidFill>
                  <a:srgbClr val="595959"/>
                </a:solidFill>
                <a:latin typeface="Calibri"/>
                <a:cs typeface="Calibri"/>
              </a:rPr>
              <a:t>	</a:t>
            </a:r>
            <a:r>
              <a:rPr dirty="0" sz="900" spc="-20">
                <a:solidFill>
                  <a:srgbClr val="595959"/>
                </a:solidFill>
                <a:latin typeface="Calibri"/>
                <a:cs typeface="Calibri"/>
              </a:rPr>
              <a:t>2022</a:t>
            </a:r>
            <a:r>
              <a:rPr dirty="0" sz="900">
                <a:solidFill>
                  <a:srgbClr val="595959"/>
                </a:solidFill>
                <a:latin typeface="Calibri"/>
                <a:cs typeface="Calibri"/>
              </a:rPr>
              <a:t>	</a:t>
            </a:r>
            <a:r>
              <a:rPr dirty="0" sz="900" spc="-20">
                <a:solidFill>
                  <a:srgbClr val="595959"/>
                </a:solidFill>
                <a:latin typeface="Calibri"/>
                <a:cs typeface="Calibri"/>
              </a:rPr>
              <a:t>2023</a:t>
            </a:r>
            <a:endParaRPr sz="900">
              <a:latin typeface="Calibri"/>
              <a:cs typeface="Calibri"/>
            </a:endParaRPr>
          </a:p>
          <a:p>
            <a:pPr>
              <a:lnSpc>
                <a:spcPct val="100000"/>
              </a:lnSpc>
              <a:spcBef>
                <a:spcPts val="340"/>
              </a:spcBef>
            </a:pPr>
            <a:endParaRPr sz="900">
              <a:latin typeface="Calibri"/>
              <a:cs typeface="Calibri"/>
            </a:endParaRPr>
          </a:p>
          <a:p>
            <a:pPr algn="r" marR="807085">
              <a:lnSpc>
                <a:spcPct val="100000"/>
              </a:lnSpc>
            </a:pPr>
            <a:r>
              <a:rPr dirty="0" sz="900" spc="-5">
                <a:latin typeface="游ゴシック"/>
                <a:cs typeface="游ゴシック"/>
              </a:rPr>
              <a:t>出典：財務省貿易統計より</a:t>
            </a:r>
            <a:endParaRPr sz="900">
              <a:latin typeface="游ゴシック"/>
              <a:cs typeface="游ゴシック"/>
            </a:endParaRPr>
          </a:p>
        </p:txBody>
      </p:sp>
      <p:sp>
        <p:nvSpPr>
          <p:cNvPr id="7" name="object 7"/>
          <p:cNvSpPr txBox="1">
            <a:spLocks noGrp="1"/>
          </p:cNvSpPr>
          <p:nvPr>
            <p:ph type="title"/>
          </p:nvPr>
        </p:nvSpPr>
        <p:spPr>
          <a:xfrm>
            <a:off x="2232882" y="44195"/>
            <a:ext cx="6527800" cy="513080"/>
          </a:xfrm>
          <a:prstGeom prst="rect"/>
        </p:spPr>
        <p:txBody>
          <a:bodyPr wrap="square" lIns="0" tIns="12700" rIns="0" bIns="0" rtlCol="0" vert="horz">
            <a:spAutoFit/>
          </a:bodyPr>
          <a:lstStyle/>
          <a:p>
            <a:pPr marL="12700">
              <a:lnSpc>
                <a:spcPct val="100000"/>
              </a:lnSpc>
              <a:spcBef>
                <a:spcPts val="100"/>
              </a:spcBef>
            </a:pPr>
            <a:r>
              <a:rPr dirty="0" spc="-5" b="1">
                <a:latin typeface="游ゴシック"/>
                <a:cs typeface="游ゴシック"/>
              </a:rPr>
              <a:t>化⽯燃料輸⼊費⽤は世界情勢で⾼騰</a:t>
            </a:r>
          </a:p>
        </p:txBody>
      </p:sp>
      <p:grpSp>
        <p:nvGrpSpPr>
          <p:cNvPr id="8" name="object 8" descr=""/>
          <p:cNvGrpSpPr/>
          <p:nvPr/>
        </p:nvGrpSpPr>
        <p:grpSpPr>
          <a:xfrm>
            <a:off x="1576876" y="1619910"/>
            <a:ext cx="9678670" cy="4420235"/>
            <a:chOff x="1576876" y="1619910"/>
            <a:chExt cx="9678670" cy="4420235"/>
          </a:xfrm>
        </p:grpSpPr>
        <p:sp>
          <p:nvSpPr>
            <p:cNvPr id="9" name="object 9" descr=""/>
            <p:cNvSpPr/>
            <p:nvPr/>
          </p:nvSpPr>
          <p:spPr>
            <a:xfrm>
              <a:off x="1581638" y="2176271"/>
              <a:ext cx="9669145" cy="3307079"/>
            </a:xfrm>
            <a:custGeom>
              <a:avLst/>
              <a:gdLst/>
              <a:ahLst/>
              <a:cxnLst/>
              <a:rect l="l" t="t" r="r" b="b"/>
              <a:pathLst>
                <a:path w="9669145" h="3307079">
                  <a:moveTo>
                    <a:pt x="0" y="3307080"/>
                  </a:moveTo>
                  <a:lnTo>
                    <a:pt x="122193" y="3307080"/>
                  </a:lnTo>
                </a:path>
                <a:path w="9669145" h="3307079">
                  <a:moveTo>
                    <a:pt x="283737" y="3307080"/>
                  </a:moveTo>
                  <a:lnTo>
                    <a:pt x="524529" y="3307080"/>
                  </a:lnTo>
                </a:path>
                <a:path w="9669145" h="3307079">
                  <a:moveTo>
                    <a:pt x="686073" y="3307080"/>
                  </a:moveTo>
                  <a:lnTo>
                    <a:pt x="926865" y="3307080"/>
                  </a:lnTo>
                </a:path>
                <a:path w="9669145" h="3307079">
                  <a:moveTo>
                    <a:pt x="1088409" y="3307080"/>
                  </a:moveTo>
                  <a:lnTo>
                    <a:pt x="1332249" y="3307080"/>
                  </a:lnTo>
                </a:path>
                <a:path w="9669145" h="3307079">
                  <a:moveTo>
                    <a:pt x="1493793" y="3307080"/>
                  </a:moveTo>
                  <a:lnTo>
                    <a:pt x="1734585" y="3307080"/>
                  </a:lnTo>
                </a:path>
                <a:path w="9669145" h="3307079">
                  <a:moveTo>
                    <a:pt x="1896129" y="3307080"/>
                  </a:moveTo>
                  <a:lnTo>
                    <a:pt x="2136921" y="3307080"/>
                  </a:lnTo>
                </a:path>
                <a:path w="9669145" h="3307079">
                  <a:moveTo>
                    <a:pt x="2298465" y="3307080"/>
                  </a:moveTo>
                  <a:lnTo>
                    <a:pt x="2542305" y="3307080"/>
                  </a:lnTo>
                </a:path>
                <a:path w="9669145" h="3307079">
                  <a:moveTo>
                    <a:pt x="2700801" y="3307080"/>
                  </a:moveTo>
                  <a:lnTo>
                    <a:pt x="2944641" y="3307080"/>
                  </a:lnTo>
                </a:path>
                <a:path w="9669145" h="3307079">
                  <a:moveTo>
                    <a:pt x="3106185" y="3307080"/>
                  </a:moveTo>
                  <a:lnTo>
                    <a:pt x="3346977" y="3307080"/>
                  </a:lnTo>
                </a:path>
                <a:path w="9669145" h="3307079">
                  <a:moveTo>
                    <a:pt x="3508521" y="3307080"/>
                  </a:moveTo>
                  <a:lnTo>
                    <a:pt x="3752361" y="3307080"/>
                  </a:lnTo>
                </a:path>
                <a:path w="9669145" h="3307079">
                  <a:moveTo>
                    <a:pt x="3910857" y="3307080"/>
                  </a:moveTo>
                  <a:lnTo>
                    <a:pt x="4154697" y="3307080"/>
                  </a:lnTo>
                </a:path>
                <a:path w="9669145" h="3307079">
                  <a:moveTo>
                    <a:pt x="4316241" y="3307080"/>
                  </a:moveTo>
                  <a:lnTo>
                    <a:pt x="4557033" y="3307080"/>
                  </a:lnTo>
                </a:path>
                <a:path w="9669145" h="3307079">
                  <a:moveTo>
                    <a:pt x="4718577" y="3307080"/>
                  </a:moveTo>
                  <a:lnTo>
                    <a:pt x="4962417" y="3307080"/>
                  </a:lnTo>
                </a:path>
                <a:path w="9669145" h="3307079">
                  <a:moveTo>
                    <a:pt x="5120913" y="3307080"/>
                  </a:moveTo>
                  <a:lnTo>
                    <a:pt x="5364753" y="3307080"/>
                  </a:lnTo>
                </a:path>
                <a:path w="9669145" h="3307079">
                  <a:moveTo>
                    <a:pt x="5526297" y="3307080"/>
                  </a:moveTo>
                  <a:lnTo>
                    <a:pt x="5767089" y="3307080"/>
                  </a:lnTo>
                </a:path>
                <a:path w="9669145" h="3307079">
                  <a:moveTo>
                    <a:pt x="5928633" y="3307080"/>
                  </a:moveTo>
                  <a:lnTo>
                    <a:pt x="6169425" y="3307080"/>
                  </a:lnTo>
                </a:path>
                <a:path w="9669145" h="3307079">
                  <a:moveTo>
                    <a:pt x="6330969" y="3307080"/>
                  </a:moveTo>
                  <a:lnTo>
                    <a:pt x="6574809" y="3307080"/>
                  </a:lnTo>
                </a:path>
                <a:path w="9669145" h="3307079">
                  <a:moveTo>
                    <a:pt x="6736353" y="3307080"/>
                  </a:moveTo>
                  <a:lnTo>
                    <a:pt x="6977145" y="3307080"/>
                  </a:lnTo>
                </a:path>
                <a:path w="9669145" h="3307079">
                  <a:moveTo>
                    <a:pt x="7138689" y="3307080"/>
                  </a:moveTo>
                  <a:lnTo>
                    <a:pt x="7379481" y="3307080"/>
                  </a:lnTo>
                </a:path>
                <a:path w="9669145" h="3307079">
                  <a:moveTo>
                    <a:pt x="7541025" y="3307080"/>
                  </a:moveTo>
                  <a:lnTo>
                    <a:pt x="7784865" y="3307080"/>
                  </a:lnTo>
                </a:path>
                <a:path w="9669145" h="3307079">
                  <a:moveTo>
                    <a:pt x="7946409" y="3307080"/>
                  </a:moveTo>
                  <a:lnTo>
                    <a:pt x="8187201" y="3307080"/>
                  </a:lnTo>
                </a:path>
                <a:path w="9669145" h="3307079">
                  <a:moveTo>
                    <a:pt x="8348745" y="3307080"/>
                  </a:moveTo>
                  <a:lnTo>
                    <a:pt x="8589537" y="3307080"/>
                  </a:lnTo>
                </a:path>
                <a:path w="9669145" h="3307079">
                  <a:moveTo>
                    <a:pt x="8751081" y="3307080"/>
                  </a:moveTo>
                  <a:lnTo>
                    <a:pt x="8994921" y="3307080"/>
                  </a:lnTo>
                </a:path>
                <a:path w="9669145" h="3307079">
                  <a:moveTo>
                    <a:pt x="9156465" y="3307080"/>
                  </a:moveTo>
                  <a:lnTo>
                    <a:pt x="9397257" y="3307080"/>
                  </a:lnTo>
                </a:path>
                <a:path w="9669145" h="3307079">
                  <a:moveTo>
                    <a:pt x="9558801" y="3307080"/>
                  </a:moveTo>
                  <a:lnTo>
                    <a:pt x="9668529" y="3307080"/>
                  </a:lnTo>
                </a:path>
                <a:path w="9669145" h="3307079">
                  <a:moveTo>
                    <a:pt x="0" y="2755392"/>
                  </a:moveTo>
                  <a:lnTo>
                    <a:pt x="1734585" y="2755392"/>
                  </a:lnTo>
                </a:path>
                <a:path w="9669145" h="3307079">
                  <a:moveTo>
                    <a:pt x="1896129" y="2755392"/>
                  </a:moveTo>
                  <a:lnTo>
                    <a:pt x="2542305" y="2755392"/>
                  </a:lnTo>
                </a:path>
                <a:path w="9669145" h="3307079">
                  <a:moveTo>
                    <a:pt x="2700801" y="2755392"/>
                  </a:moveTo>
                  <a:lnTo>
                    <a:pt x="2944641" y="2755392"/>
                  </a:lnTo>
                </a:path>
                <a:path w="9669145" h="3307079">
                  <a:moveTo>
                    <a:pt x="3106185" y="2755392"/>
                  </a:moveTo>
                  <a:lnTo>
                    <a:pt x="3346977" y="2755392"/>
                  </a:lnTo>
                </a:path>
                <a:path w="9669145" h="3307079">
                  <a:moveTo>
                    <a:pt x="3508521" y="2755392"/>
                  </a:moveTo>
                  <a:lnTo>
                    <a:pt x="3752361" y="2755392"/>
                  </a:lnTo>
                </a:path>
                <a:path w="9669145" h="3307079">
                  <a:moveTo>
                    <a:pt x="3910857" y="2755392"/>
                  </a:moveTo>
                  <a:lnTo>
                    <a:pt x="4154697" y="2755392"/>
                  </a:lnTo>
                </a:path>
                <a:path w="9669145" h="3307079">
                  <a:moveTo>
                    <a:pt x="4316241" y="2755392"/>
                  </a:moveTo>
                  <a:lnTo>
                    <a:pt x="4557033" y="2755392"/>
                  </a:lnTo>
                </a:path>
                <a:path w="9669145" h="3307079">
                  <a:moveTo>
                    <a:pt x="4718577" y="2755392"/>
                  </a:moveTo>
                  <a:lnTo>
                    <a:pt x="4962417" y="2755392"/>
                  </a:lnTo>
                </a:path>
                <a:path w="9669145" h="3307079">
                  <a:moveTo>
                    <a:pt x="5120913" y="2755392"/>
                  </a:moveTo>
                  <a:lnTo>
                    <a:pt x="5364753" y="2755392"/>
                  </a:lnTo>
                </a:path>
                <a:path w="9669145" h="3307079">
                  <a:moveTo>
                    <a:pt x="5526297" y="2755392"/>
                  </a:moveTo>
                  <a:lnTo>
                    <a:pt x="5767089" y="2755392"/>
                  </a:lnTo>
                </a:path>
                <a:path w="9669145" h="3307079">
                  <a:moveTo>
                    <a:pt x="5928633" y="2755392"/>
                  </a:moveTo>
                  <a:lnTo>
                    <a:pt x="6169425" y="2755392"/>
                  </a:lnTo>
                </a:path>
                <a:path w="9669145" h="3307079">
                  <a:moveTo>
                    <a:pt x="6330969" y="2755392"/>
                  </a:moveTo>
                  <a:lnTo>
                    <a:pt x="6574809" y="2755392"/>
                  </a:lnTo>
                </a:path>
                <a:path w="9669145" h="3307079">
                  <a:moveTo>
                    <a:pt x="6736353" y="2755392"/>
                  </a:moveTo>
                  <a:lnTo>
                    <a:pt x="6977145" y="2755392"/>
                  </a:lnTo>
                </a:path>
                <a:path w="9669145" h="3307079">
                  <a:moveTo>
                    <a:pt x="7138689" y="2755392"/>
                  </a:moveTo>
                  <a:lnTo>
                    <a:pt x="7379481" y="2755392"/>
                  </a:lnTo>
                </a:path>
                <a:path w="9669145" h="3307079">
                  <a:moveTo>
                    <a:pt x="7541025" y="2755392"/>
                  </a:moveTo>
                  <a:lnTo>
                    <a:pt x="7784865" y="2755392"/>
                  </a:lnTo>
                </a:path>
                <a:path w="9669145" h="3307079">
                  <a:moveTo>
                    <a:pt x="7946409" y="2755392"/>
                  </a:moveTo>
                  <a:lnTo>
                    <a:pt x="8187201" y="2755392"/>
                  </a:lnTo>
                </a:path>
                <a:path w="9669145" h="3307079">
                  <a:moveTo>
                    <a:pt x="8348745" y="2755392"/>
                  </a:moveTo>
                  <a:lnTo>
                    <a:pt x="8589537" y="2755392"/>
                  </a:lnTo>
                </a:path>
                <a:path w="9669145" h="3307079">
                  <a:moveTo>
                    <a:pt x="8751081" y="2755392"/>
                  </a:moveTo>
                  <a:lnTo>
                    <a:pt x="8994921" y="2755392"/>
                  </a:lnTo>
                </a:path>
                <a:path w="9669145" h="3307079">
                  <a:moveTo>
                    <a:pt x="9156465" y="2755392"/>
                  </a:moveTo>
                  <a:lnTo>
                    <a:pt x="9397257" y="2755392"/>
                  </a:lnTo>
                </a:path>
                <a:path w="9669145" h="3307079">
                  <a:moveTo>
                    <a:pt x="9558801" y="2755392"/>
                  </a:moveTo>
                  <a:lnTo>
                    <a:pt x="9668529" y="2755392"/>
                  </a:lnTo>
                </a:path>
                <a:path w="9669145" h="3307079">
                  <a:moveTo>
                    <a:pt x="0" y="2203704"/>
                  </a:moveTo>
                  <a:lnTo>
                    <a:pt x="2136921" y="2203704"/>
                  </a:lnTo>
                </a:path>
                <a:path w="9669145" h="3307079">
                  <a:moveTo>
                    <a:pt x="2298465" y="2203704"/>
                  </a:moveTo>
                  <a:lnTo>
                    <a:pt x="2542305" y="2203704"/>
                  </a:lnTo>
                </a:path>
                <a:path w="9669145" h="3307079">
                  <a:moveTo>
                    <a:pt x="2700801" y="2203704"/>
                  </a:moveTo>
                  <a:lnTo>
                    <a:pt x="2944641" y="2203704"/>
                  </a:lnTo>
                </a:path>
                <a:path w="9669145" h="3307079">
                  <a:moveTo>
                    <a:pt x="3106185" y="2203704"/>
                  </a:moveTo>
                  <a:lnTo>
                    <a:pt x="3346977" y="2203704"/>
                  </a:lnTo>
                </a:path>
                <a:path w="9669145" h="3307079">
                  <a:moveTo>
                    <a:pt x="3508521" y="2203704"/>
                  </a:moveTo>
                  <a:lnTo>
                    <a:pt x="3752361" y="2203704"/>
                  </a:lnTo>
                </a:path>
                <a:path w="9669145" h="3307079">
                  <a:moveTo>
                    <a:pt x="3910857" y="2203704"/>
                  </a:moveTo>
                  <a:lnTo>
                    <a:pt x="4557033" y="2203704"/>
                  </a:lnTo>
                </a:path>
                <a:path w="9669145" h="3307079">
                  <a:moveTo>
                    <a:pt x="4718577" y="2203704"/>
                  </a:moveTo>
                  <a:lnTo>
                    <a:pt x="4962417" y="2203704"/>
                  </a:lnTo>
                </a:path>
                <a:path w="9669145" h="3307079">
                  <a:moveTo>
                    <a:pt x="5120913" y="2203704"/>
                  </a:moveTo>
                  <a:lnTo>
                    <a:pt x="5364753" y="2203704"/>
                  </a:lnTo>
                </a:path>
                <a:path w="9669145" h="3307079">
                  <a:moveTo>
                    <a:pt x="5526297" y="2203704"/>
                  </a:moveTo>
                  <a:lnTo>
                    <a:pt x="5767089" y="2203704"/>
                  </a:lnTo>
                </a:path>
                <a:path w="9669145" h="3307079">
                  <a:moveTo>
                    <a:pt x="5928633" y="2203704"/>
                  </a:moveTo>
                  <a:lnTo>
                    <a:pt x="6169425" y="2203704"/>
                  </a:lnTo>
                </a:path>
                <a:path w="9669145" h="3307079">
                  <a:moveTo>
                    <a:pt x="6330969" y="2203704"/>
                  </a:moveTo>
                  <a:lnTo>
                    <a:pt x="6977145" y="2203704"/>
                  </a:lnTo>
                </a:path>
                <a:path w="9669145" h="3307079">
                  <a:moveTo>
                    <a:pt x="7138689" y="2203704"/>
                  </a:moveTo>
                  <a:lnTo>
                    <a:pt x="7379481" y="2203704"/>
                  </a:lnTo>
                </a:path>
                <a:path w="9669145" h="3307079">
                  <a:moveTo>
                    <a:pt x="7541025" y="2203704"/>
                  </a:moveTo>
                  <a:lnTo>
                    <a:pt x="7784865" y="2203704"/>
                  </a:lnTo>
                </a:path>
                <a:path w="9669145" h="3307079">
                  <a:moveTo>
                    <a:pt x="7946409" y="2203704"/>
                  </a:moveTo>
                  <a:lnTo>
                    <a:pt x="8589537" y="2203704"/>
                  </a:lnTo>
                </a:path>
                <a:path w="9669145" h="3307079">
                  <a:moveTo>
                    <a:pt x="8751081" y="2203704"/>
                  </a:moveTo>
                  <a:lnTo>
                    <a:pt x="8994921" y="2203704"/>
                  </a:lnTo>
                </a:path>
                <a:path w="9669145" h="3307079">
                  <a:moveTo>
                    <a:pt x="9156465" y="2203704"/>
                  </a:moveTo>
                  <a:lnTo>
                    <a:pt x="9397257" y="2203704"/>
                  </a:lnTo>
                </a:path>
                <a:path w="9669145" h="3307079">
                  <a:moveTo>
                    <a:pt x="9558801" y="2203704"/>
                  </a:moveTo>
                  <a:lnTo>
                    <a:pt x="9668529" y="2203704"/>
                  </a:lnTo>
                </a:path>
                <a:path w="9669145" h="3307079">
                  <a:moveTo>
                    <a:pt x="0" y="1652016"/>
                  </a:moveTo>
                  <a:lnTo>
                    <a:pt x="2944641" y="1652016"/>
                  </a:lnTo>
                </a:path>
                <a:path w="9669145" h="3307079">
                  <a:moveTo>
                    <a:pt x="3106185" y="1652016"/>
                  </a:moveTo>
                  <a:lnTo>
                    <a:pt x="3346977" y="1652016"/>
                  </a:lnTo>
                </a:path>
                <a:path w="9669145" h="3307079">
                  <a:moveTo>
                    <a:pt x="3508521" y="1652016"/>
                  </a:moveTo>
                  <a:lnTo>
                    <a:pt x="4557033" y="1652016"/>
                  </a:lnTo>
                </a:path>
                <a:path w="9669145" h="3307079">
                  <a:moveTo>
                    <a:pt x="4718577" y="1652016"/>
                  </a:moveTo>
                  <a:lnTo>
                    <a:pt x="4962417" y="1652016"/>
                  </a:lnTo>
                </a:path>
                <a:path w="9669145" h="3307079">
                  <a:moveTo>
                    <a:pt x="5120913" y="1652016"/>
                  </a:moveTo>
                  <a:lnTo>
                    <a:pt x="5364753" y="1652016"/>
                  </a:lnTo>
                </a:path>
                <a:path w="9669145" h="3307079">
                  <a:moveTo>
                    <a:pt x="5526297" y="1652016"/>
                  </a:moveTo>
                  <a:lnTo>
                    <a:pt x="5767089" y="1652016"/>
                  </a:lnTo>
                </a:path>
                <a:path w="9669145" h="3307079">
                  <a:moveTo>
                    <a:pt x="5928633" y="1652016"/>
                  </a:moveTo>
                  <a:lnTo>
                    <a:pt x="8994921" y="1652016"/>
                  </a:lnTo>
                </a:path>
                <a:path w="9669145" h="3307079">
                  <a:moveTo>
                    <a:pt x="9156465" y="1652016"/>
                  </a:moveTo>
                  <a:lnTo>
                    <a:pt x="9397257" y="1652016"/>
                  </a:lnTo>
                </a:path>
                <a:path w="9669145" h="3307079">
                  <a:moveTo>
                    <a:pt x="9558801" y="1652016"/>
                  </a:moveTo>
                  <a:lnTo>
                    <a:pt x="9668529" y="1652016"/>
                  </a:lnTo>
                </a:path>
                <a:path w="9669145" h="3307079">
                  <a:moveTo>
                    <a:pt x="0" y="1103376"/>
                  </a:moveTo>
                  <a:lnTo>
                    <a:pt x="5364753" y="1103376"/>
                  </a:lnTo>
                </a:path>
                <a:path w="9669145" h="3307079">
                  <a:moveTo>
                    <a:pt x="5526297" y="1103376"/>
                  </a:moveTo>
                  <a:lnTo>
                    <a:pt x="8994921" y="1103376"/>
                  </a:lnTo>
                </a:path>
                <a:path w="9669145" h="3307079">
                  <a:moveTo>
                    <a:pt x="9156465" y="1103376"/>
                  </a:moveTo>
                  <a:lnTo>
                    <a:pt x="9397257" y="1103376"/>
                  </a:lnTo>
                </a:path>
                <a:path w="9669145" h="3307079">
                  <a:moveTo>
                    <a:pt x="9558801" y="1103376"/>
                  </a:moveTo>
                  <a:lnTo>
                    <a:pt x="9668529" y="1103376"/>
                  </a:lnTo>
                </a:path>
                <a:path w="9669145" h="3307079">
                  <a:moveTo>
                    <a:pt x="0" y="551688"/>
                  </a:moveTo>
                  <a:lnTo>
                    <a:pt x="8994921" y="551688"/>
                  </a:lnTo>
                </a:path>
                <a:path w="9669145" h="3307079">
                  <a:moveTo>
                    <a:pt x="9156465" y="551688"/>
                  </a:moveTo>
                  <a:lnTo>
                    <a:pt x="9668529" y="551688"/>
                  </a:lnTo>
                </a:path>
                <a:path w="9669145" h="3307079">
                  <a:moveTo>
                    <a:pt x="0" y="0"/>
                  </a:moveTo>
                  <a:lnTo>
                    <a:pt x="8994921" y="0"/>
                  </a:lnTo>
                </a:path>
                <a:path w="9669145" h="3307079">
                  <a:moveTo>
                    <a:pt x="9156465" y="0"/>
                  </a:moveTo>
                  <a:lnTo>
                    <a:pt x="9668529" y="0"/>
                  </a:lnTo>
                </a:path>
              </a:pathLst>
            </a:custGeom>
            <a:ln w="9525">
              <a:solidFill>
                <a:srgbClr val="D9D9D9"/>
              </a:solidFill>
            </a:ln>
          </p:spPr>
          <p:txBody>
            <a:bodyPr wrap="square" lIns="0" tIns="0" rIns="0" bIns="0" rtlCol="0"/>
            <a:lstStyle/>
            <a:p/>
          </p:txBody>
        </p:sp>
        <p:sp>
          <p:nvSpPr>
            <p:cNvPr id="10" name="object 10" descr=""/>
            <p:cNvSpPr/>
            <p:nvPr/>
          </p:nvSpPr>
          <p:spPr>
            <a:xfrm>
              <a:off x="1581638" y="1624672"/>
              <a:ext cx="9669145" cy="0"/>
            </a:xfrm>
            <a:custGeom>
              <a:avLst/>
              <a:gdLst/>
              <a:ahLst/>
              <a:cxnLst/>
              <a:rect l="l" t="t" r="r" b="b"/>
              <a:pathLst>
                <a:path w="9669145" h="0">
                  <a:moveTo>
                    <a:pt x="0" y="0"/>
                  </a:moveTo>
                  <a:lnTo>
                    <a:pt x="9668529" y="0"/>
                  </a:lnTo>
                </a:path>
              </a:pathLst>
            </a:custGeom>
            <a:ln w="9525">
              <a:solidFill>
                <a:srgbClr val="D9D9D9"/>
              </a:solidFill>
            </a:ln>
          </p:spPr>
          <p:txBody>
            <a:bodyPr wrap="square" lIns="0" tIns="0" rIns="0" bIns="0" rtlCol="0"/>
            <a:lstStyle/>
            <a:p/>
          </p:txBody>
        </p:sp>
        <p:sp>
          <p:nvSpPr>
            <p:cNvPr id="11" name="object 11" descr=""/>
            <p:cNvSpPr/>
            <p:nvPr/>
          </p:nvSpPr>
          <p:spPr>
            <a:xfrm>
              <a:off x="1581638" y="1624672"/>
              <a:ext cx="9669145" cy="4410710"/>
            </a:xfrm>
            <a:custGeom>
              <a:avLst/>
              <a:gdLst/>
              <a:ahLst/>
              <a:cxnLst/>
              <a:rect l="l" t="t" r="r" b="b"/>
              <a:pathLst>
                <a:path w="9669145" h="4410710">
                  <a:moveTo>
                    <a:pt x="0" y="0"/>
                  </a:moveTo>
                  <a:lnTo>
                    <a:pt x="9668529" y="0"/>
                  </a:lnTo>
                </a:path>
                <a:path w="9669145" h="4410710">
                  <a:moveTo>
                    <a:pt x="9668529" y="4410263"/>
                  </a:moveTo>
                  <a:lnTo>
                    <a:pt x="0" y="4410263"/>
                  </a:lnTo>
                  <a:lnTo>
                    <a:pt x="0" y="0"/>
                  </a:lnTo>
                </a:path>
              </a:pathLst>
            </a:custGeom>
            <a:ln w="9525">
              <a:solidFill>
                <a:srgbClr val="156082"/>
              </a:solidFill>
            </a:ln>
          </p:spPr>
          <p:txBody>
            <a:bodyPr wrap="square" lIns="0" tIns="0" rIns="0" bIns="0" rtlCol="0"/>
            <a:lstStyle/>
            <a:p/>
          </p:txBody>
        </p:sp>
        <p:sp>
          <p:nvSpPr>
            <p:cNvPr id="12" name="object 12" descr=""/>
            <p:cNvSpPr/>
            <p:nvPr/>
          </p:nvSpPr>
          <p:spPr>
            <a:xfrm>
              <a:off x="1703832" y="4401311"/>
              <a:ext cx="9436735" cy="1630680"/>
            </a:xfrm>
            <a:custGeom>
              <a:avLst/>
              <a:gdLst/>
              <a:ahLst/>
              <a:cxnLst/>
              <a:rect l="l" t="t" r="r" b="b"/>
              <a:pathLst>
                <a:path w="9436735" h="1630679">
                  <a:moveTo>
                    <a:pt x="161544" y="1091184"/>
                  </a:moveTo>
                  <a:lnTo>
                    <a:pt x="0" y="1091184"/>
                  </a:lnTo>
                  <a:lnTo>
                    <a:pt x="0" y="1630680"/>
                  </a:lnTo>
                  <a:lnTo>
                    <a:pt x="161544" y="1630680"/>
                  </a:lnTo>
                  <a:lnTo>
                    <a:pt x="161544" y="1091184"/>
                  </a:lnTo>
                  <a:close/>
                </a:path>
                <a:path w="9436735" h="1630679">
                  <a:moveTo>
                    <a:pt x="563880" y="1146048"/>
                  </a:moveTo>
                  <a:lnTo>
                    <a:pt x="402336" y="1146048"/>
                  </a:lnTo>
                  <a:lnTo>
                    <a:pt x="402336" y="1630680"/>
                  </a:lnTo>
                  <a:lnTo>
                    <a:pt x="563880" y="1630680"/>
                  </a:lnTo>
                  <a:lnTo>
                    <a:pt x="563880" y="1146048"/>
                  </a:lnTo>
                  <a:close/>
                </a:path>
                <a:path w="9436735" h="1630679">
                  <a:moveTo>
                    <a:pt x="966216" y="1066800"/>
                  </a:moveTo>
                  <a:lnTo>
                    <a:pt x="804672" y="1066800"/>
                  </a:lnTo>
                  <a:lnTo>
                    <a:pt x="804672" y="1630680"/>
                  </a:lnTo>
                  <a:lnTo>
                    <a:pt x="966216" y="1630680"/>
                  </a:lnTo>
                  <a:lnTo>
                    <a:pt x="966216" y="1066800"/>
                  </a:lnTo>
                  <a:close/>
                </a:path>
                <a:path w="9436735" h="1630679">
                  <a:moveTo>
                    <a:pt x="1371600" y="1066800"/>
                  </a:moveTo>
                  <a:lnTo>
                    <a:pt x="1210056" y="1066800"/>
                  </a:lnTo>
                  <a:lnTo>
                    <a:pt x="1210056" y="1630680"/>
                  </a:lnTo>
                  <a:lnTo>
                    <a:pt x="1371600" y="1630680"/>
                  </a:lnTo>
                  <a:lnTo>
                    <a:pt x="1371600" y="1066800"/>
                  </a:lnTo>
                  <a:close/>
                </a:path>
                <a:path w="9436735" h="1630679">
                  <a:moveTo>
                    <a:pt x="1773936" y="932688"/>
                  </a:moveTo>
                  <a:lnTo>
                    <a:pt x="1612392" y="932688"/>
                  </a:lnTo>
                  <a:lnTo>
                    <a:pt x="1612392" y="1630680"/>
                  </a:lnTo>
                  <a:lnTo>
                    <a:pt x="1773936" y="1630680"/>
                  </a:lnTo>
                  <a:lnTo>
                    <a:pt x="1773936" y="932688"/>
                  </a:lnTo>
                  <a:close/>
                </a:path>
                <a:path w="9436735" h="1630679">
                  <a:moveTo>
                    <a:pt x="2176272" y="533400"/>
                  </a:moveTo>
                  <a:lnTo>
                    <a:pt x="2014728" y="533400"/>
                  </a:lnTo>
                  <a:lnTo>
                    <a:pt x="2014728" y="1630680"/>
                  </a:lnTo>
                  <a:lnTo>
                    <a:pt x="2176272" y="1630680"/>
                  </a:lnTo>
                  <a:lnTo>
                    <a:pt x="2176272" y="533400"/>
                  </a:lnTo>
                  <a:close/>
                </a:path>
                <a:path w="9436735" h="1630679">
                  <a:moveTo>
                    <a:pt x="2578608" y="381000"/>
                  </a:moveTo>
                  <a:lnTo>
                    <a:pt x="2420112" y="381000"/>
                  </a:lnTo>
                  <a:lnTo>
                    <a:pt x="2420112" y="1630680"/>
                  </a:lnTo>
                  <a:lnTo>
                    <a:pt x="2578608" y="1630680"/>
                  </a:lnTo>
                  <a:lnTo>
                    <a:pt x="2578608" y="381000"/>
                  </a:lnTo>
                  <a:close/>
                </a:path>
                <a:path w="9436735" h="1630679">
                  <a:moveTo>
                    <a:pt x="2983992" y="124968"/>
                  </a:moveTo>
                  <a:lnTo>
                    <a:pt x="2822448" y="124968"/>
                  </a:lnTo>
                  <a:lnTo>
                    <a:pt x="2822448" y="1630680"/>
                  </a:lnTo>
                  <a:lnTo>
                    <a:pt x="2983992" y="1630680"/>
                  </a:lnTo>
                  <a:lnTo>
                    <a:pt x="2983992" y="124968"/>
                  </a:lnTo>
                  <a:close/>
                </a:path>
                <a:path w="9436735" h="1630679">
                  <a:moveTo>
                    <a:pt x="3386328" y="131064"/>
                  </a:moveTo>
                  <a:lnTo>
                    <a:pt x="3224784" y="131064"/>
                  </a:lnTo>
                  <a:lnTo>
                    <a:pt x="3224784" y="1630680"/>
                  </a:lnTo>
                  <a:lnTo>
                    <a:pt x="3386328" y="1630680"/>
                  </a:lnTo>
                  <a:lnTo>
                    <a:pt x="3386328" y="131064"/>
                  </a:lnTo>
                  <a:close/>
                </a:path>
                <a:path w="9436735" h="1630679">
                  <a:moveTo>
                    <a:pt x="3788664" y="685800"/>
                  </a:moveTo>
                  <a:lnTo>
                    <a:pt x="3630168" y="685800"/>
                  </a:lnTo>
                  <a:lnTo>
                    <a:pt x="3630168" y="1630680"/>
                  </a:lnTo>
                  <a:lnTo>
                    <a:pt x="3788664" y="1630680"/>
                  </a:lnTo>
                  <a:lnTo>
                    <a:pt x="3788664" y="685800"/>
                  </a:lnTo>
                  <a:close/>
                </a:path>
                <a:path w="9436735" h="1630679">
                  <a:moveTo>
                    <a:pt x="4194048" y="557784"/>
                  </a:moveTo>
                  <a:lnTo>
                    <a:pt x="4032504" y="557784"/>
                  </a:lnTo>
                  <a:lnTo>
                    <a:pt x="4032504" y="1630680"/>
                  </a:lnTo>
                  <a:lnTo>
                    <a:pt x="4194048" y="1630680"/>
                  </a:lnTo>
                  <a:lnTo>
                    <a:pt x="4194048" y="557784"/>
                  </a:lnTo>
                  <a:close/>
                </a:path>
                <a:path w="9436735" h="1630679">
                  <a:moveTo>
                    <a:pt x="4596384" y="323088"/>
                  </a:moveTo>
                  <a:lnTo>
                    <a:pt x="4434840" y="323088"/>
                  </a:lnTo>
                  <a:lnTo>
                    <a:pt x="4434840" y="1630680"/>
                  </a:lnTo>
                  <a:lnTo>
                    <a:pt x="4596384" y="1630680"/>
                  </a:lnTo>
                  <a:lnTo>
                    <a:pt x="4596384" y="323088"/>
                  </a:lnTo>
                  <a:close/>
                </a:path>
                <a:path w="9436735" h="1630679">
                  <a:moveTo>
                    <a:pt x="4998720" y="252984"/>
                  </a:moveTo>
                  <a:lnTo>
                    <a:pt x="4840224" y="252984"/>
                  </a:lnTo>
                  <a:lnTo>
                    <a:pt x="4840224" y="1630680"/>
                  </a:lnTo>
                  <a:lnTo>
                    <a:pt x="4998720" y="1630680"/>
                  </a:lnTo>
                  <a:lnTo>
                    <a:pt x="4998720" y="252984"/>
                  </a:lnTo>
                  <a:close/>
                </a:path>
                <a:path w="9436735" h="1630679">
                  <a:moveTo>
                    <a:pt x="5404104" y="0"/>
                  </a:moveTo>
                  <a:lnTo>
                    <a:pt x="5242560" y="0"/>
                  </a:lnTo>
                  <a:lnTo>
                    <a:pt x="5242560" y="1630680"/>
                  </a:lnTo>
                  <a:lnTo>
                    <a:pt x="5404104" y="1630680"/>
                  </a:lnTo>
                  <a:lnTo>
                    <a:pt x="5404104" y="0"/>
                  </a:lnTo>
                  <a:close/>
                </a:path>
                <a:path w="9436735" h="1630679">
                  <a:moveTo>
                    <a:pt x="5806440" y="326136"/>
                  </a:moveTo>
                  <a:lnTo>
                    <a:pt x="5644896" y="326136"/>
                  </a:lnTo>
                  <a:lnTo>
                    <a:pt x="5644896" y="1630680"/>
                  </a:lnTo>
                  <a:lnTo>
                    <a:pt x="5806440" y="1630680"/>
                  </a:lnTo>
                  <a:lnTo>
                    <a:pt x="5806440" y="326136"/>
                  </a:lnTo>
                  <a:close/>
                </a:path>
                <a:path w="9436735" h="1630679">
                  <a:moveTo>
                    <a:pt x="6208776" y="819912"/>
                  </a:moveTo>
                  <a:lnTo>
                    <a:pt x="6047232" y="819912"/>
                  </a:lnTo>
                  <a:lnTo>
                    <a:pt x="6047232" y="1630680"/>
                  </a:lnTo>
                  <a:lnTo>
                    <a:pt x="6208776" y="1630680"/>
                  </a:lnTo>
                  <a:lnTo>
                    <a:pt x="6208776" y="819912"/>
                  </a:lnTo>
                  <a:close/>
                </a:path>
                <a:path w="9436735" h="1630679">
                  <a:moveTo>
                    <a:pt x="6614160" y="950976"/>
                  </a:moveTo>
                  <a:lnTo>
                    <a:pt x="6452616" y="950976"/>
                  </a:lnTo>
                  <a:lnTo>
                    <a:pt x="6452616" y="1630680"/>
                  </a:lnTo>
                  <a:lnTo>
                    <a:pt x="6614160" y="1630680"/>
                  </a:lnTo>
                  <a:lnTo>
                    <a:pt x="6614160" y="950976"/>
                  </a:lnTo>
                  <a:close/>
                </a:path>
                <a:path w="9436735" h="1630679">
                  <a:moveTo>
                    <a:pt x="7016496" y="832104"/>
                  </a:moveTo>
                  <a:lnTo>
                    <a:pt x="6854952" y="832104"/>
                  </a:lnTo>
                  <a:lnTo>
                    <a:pt x="6854952" y="1630680"/>
                  </a:lnTo>
                  <a:lnTo>
                    <a:pt x="7016496" y="1630680"/>
                  </a:lnTo>
                  <a:lnTo>
                    <a:pt x="7016496" y="832104"/>
                  </a:lnTo>
                  <a:close/>
                </a:path>
                <a:path w="9436735" h="1630679">
                  <a:moveTo>
                    <a:pt x="7418832" y="670560"/>
                  </a:moveTo>
                  <a:lnTo>
                    <a:pt x="7257288" y="670560"/>
                  </a:lnTo>
                  <a:lnTo>
                    <a:pt x="7257288" y="1630680"/>
                  </a:lnTo>
                  <a:lnTo>
                    <a:pt x="7418832" y="1630680"/>
                  </a:lnTo>
                  <a:lnTo>
                    <a:pt x="7418832" y="670560"/>
                  </a:lnTo>
                  <a:close/>
                </a:path>
                <a:path w="9436735" h="1630679">
                  <a:moveTo>
                    <a:pt x="7824216" y="752856"/>
                  </a:moveTo>
                  <a:lnTo>
                    <a:pt x="7662672" y="752856"/>
                  </a:lnTo>
                  <a:lnTo>
                    <a:pt x="7662672" y="1630680"/>
                  </a:lnTo>
                  <a:lnTo>
                    <a:pt x="7824216" y="1630680"/>
                  </a:lnTo>
                  <a:lnTo>
                    <a:pt x="7824216" y="752856"/>
                  </a:lnTo>
                  <a:close/>
                </a:path>
                <a:path w="9436735" h="1630679">
                  <a:moveTo>
                    <a:pt x="8226552" y="1185672"/>
                  </a:moveTo>
                  <a:lnTo>
                    <a:pt x="8065008" y="1185672"/>
                  </a:lnTo>
                  <a:lnTo>
                    <a:pt x="8065008" y="1630680"/>
                  </a:lnTo>
                  <a:lnTo>
                    <a:pt x="8226552" y="1630680"/>
                  </a:lnTo>
                  <a:lnTo>
                    <a:pt x="8226552" y="1185672"/>
                  </a:lnTo>
                  <a:close/>
                </a:path>
                <a:path w="9436735" h="1630679">
                  <a:moveTo>
                    <a:pt x="8628888" y="743712"/>
                  </a:moveTo>
                  <a:lnTo>
                    <a:pt x="8467344" y="743712"/>
                  </a:lnTo>
                  <a:lnTo>
                    <a:pt x="8467344" y="1630680"/>
                  </a:lnTo>
                  <a:lnTo>
                    <a:pt x="8628888" y="1630680"/>
                  </a:lnTo>
                  <a:lnTo>
                    <a:pt x="8628888" y="743712"/>
                  </a:lnTo>
                  <a:close/>
                </a:path>
                <a:path w="9436735" h="1630679">
                  <a:moveTo>
                    <a:pt x="9034272" y="106680"/>
                  </a:moveTo>
                  <a:lnTo>
                    <a:pt x="8872728" y="106680"/>
                  </a:lnTo>
                  <a:lnTo>
                    <a:pt x="8872728" y="1630680"/>
                  </a:lnTo>
                  <a:lnTo>
                    <a:pt x="9034272" y="1630680"/>
                  </a:lnTo>
                  <a:lnTo>
                    <a:pt x="9034272" y="106680"/>
                  </a:lnTo>
                  <a:close/>
                </a:path>
                <a:path w="9436735" h="1630679">
                  <a:moveTo>
                    <a:pt x="9436608" y="381000"/>
                  </a:moveTo>
                  <a:lnTo>
                    <a:pt x="9275064" y="381000"/>
                  </a:lnTo>
                  <a:lnTo>
                    <a:pt x="9275064" y="1630680"/>
                  </a:lnTo>
                  <a:lnTo>
                    <a:pt x="9436608" y="1630680"/>
                  </a:lnTo>
                  <a:lnTo>
                    <a:pt x="9436608" y="381000"/>
                  </a:lnTo>
                  <a:close/>
                </a:path>
              </a:pathLst>
            </a:custGeom>
            <a:solidFill>
              <a:srgbClr val="E97132"/>
            </a:solidFill>
          </p:spPr>
          <p:txBody>
            <a:bodyPr wrap="square" lIns="0" tIns="0" rIns="0" bIns="0" rtlCol="0"/>
            <a:lstStyle/>
            <a:p/>
          </p:txBody>
        </p:sp>
        <p:sp>
          <p:nvSpPr>
            <p:cNvPr id="13" name="object 13" descr=""/>
            <p:cNvSpPr/>
            <p:nvPr/>
          </p:nvSpPr>
          <p:spPr>
            <a:xfrm>
              <a:off x="1703832" y="4102607"/>
              <a:ext cx="9436735" cy="1484630"/>
            </a:xfrm>
            <a:custGeom>
              <a:avLst/>
              <a:gdLst/>
              <a:ahLst/>
              <a:cxnLst/>
              <a:rect l="l" t="t" r="r" b="b"/>
              <a:pathLst>
                <a:path w="9436735" h="1484629">
                  <a:moveTo>
                    <a:pt x="161544" y="1277112"/>
                  </a:moveTo>
                  <a:lnTo>
                    <a:pt x="0" y="1277112"/>
                  </a:lnTo>
                  <a:lnTo>
                    <a:pt x="0" y="1389888"/>
                  </a:lnTo>
                  <a:lnTo>
                    <a:pt x="161544" y="1389888"/>
                  </a:lnTo>
                  <a:lnTo>
                    <a:pt x="161544" y="1277112"/>
                  </a:lnTo>
                  <a:close/>
                </a:path>
                <a:path w="9436735" h="1484629">
                  <a:moveTo>
                    <a:pt x="563880" y="1353312"/>
                  </a:moveTo>
                  <a:lnTo>
                    <a:pt x="402336" y="1353312"/>
                  </a:lnTo>
                  <a:lnTo>
                    <a:pt x="402336" y="1444752"/>
                  </a:lnTo>
                  <a:lnTo>
                    <a:pt x="563880" y="1444752"/>
                  </a:lnTo>
                  <a:lnTo>
                    <a:pt x="563880" y="1353312"/>
                  </a:lnTo>
                  <a:close/>
                </a:path>
                <a:path w="9436735" h="1484629">
                  <a:moveTo>
                    <a:pt x="966216" y="1261872"/>
                  </a:moveTo>
                  <a:lnTo>
                    <a:pt x="804672" y="1261872"/>
                  </a:lnTo>
                  <a:lnTo>
                    <a:pt x="804672" y="1365504"/>
                  </a:lnTo>
                  <a:lnTo>
                    <a:pt x="966216" y="1365504"/>
                  </a:lnTo>
                  <a:lnTo>
                    <a:pt x="966216" y="1261872"/>
                  </a:lnTo>
                  <a:close/>
                </a:path>
                <a:path w="9436735" h="1484629">
                  <a:moveTo>
                    <a:pt x="1371600" y="1258824"/>
                  </a:moveTo>
                  <a:lnTo>
                    <a:pt x="1210056" y="1258824"/>
                  </a:lnTo>
                  <a:lnTo>
                    <a:pt x="1210056" y="1365504"/>
                  </a:lnTo>
                  <a:lnTo>
                    <a:pt x="1371600" y="1365504"/>
                  </a:lnTo>
                  <a:lnTo>
                    <a:pt x="1371600" y="1258824"/>
                  </a:lnTo>
                  <a:close/>
                </a:path>
                <a:path w="9436735" h="1484629">
                  <a:moveTo>
                    <a:pt x="1773936" y="1094232"/>
                  </a:moveTo>
                  <a:lnTo>
                    <a:pt x="1612392" y="1094232"/>
                  </a:lnTo>
                  <a:lnTo>
                    <a:pt x="1612392" y="1231392"/>
                  </a:lnTo>
                  <a:lnTo>
                    <a:pt x="1773936" y="1231392"/>
                  </a:lnTo>
                  <a:lnTo>
                    <a:pt x="1773936" y="1094232"/>
                  </a:lnTo>
                  <a:close/>
                </a:path>
                <a:path w="9436735" h="1484629">
                  <a:moveTo>
                    <a:pt x="2176272" y="649224"/>
                  </a:moveTo>
                  <a:lnTo>
                    <a:pt x="2014728" y="649224"/>
                  </a:lnTo>
                  <a:lnTo>
                    <a:pt x="2014728" y="832104"/>
                  </a:lnTo>
                  <a:lnTo>
                    <a:pt x="2176272" y="832104"/>
                  </a:lnTo>
                  <a:lnTo>
                    <a:pt x="2176272" y="649224"/>
                  </a:lnTo>
                  <a:close/>
                </a:path>
                <a:path w="9436735" h="1484629">
                  <a:moveTo>
                    <a:pt x="2578608" y="481584"/>
                  </a:moveTo>
                  <a:lnTo>
                    <a:pt x="2420112" y="481584"/>
                  </a:lnTo>
                  <a:lnTo>
                    <a:pt x="2420112" y="679704"/>
                  </a:lnTo>
                  <a:lnTo>
                    <a:pt x="2578608" y="679704"/>
                  </a:lnTo>
                  <a:lnTo>
                    <a:pt x="2578608" y="481584"/>
                  </a:lnTo>
                  <a:close/>
                </a:path>
                <a:path w="9436735" h="1484629">
                  <a:moveTo>
                    <a:pt x="2983992" y="188976"/>
                  </a:moveTo>
                  <a:lnTo>
                    <a:pt x="2822448" y="188976"/>
                  </a:lnTo>
                  <a:lnTo>
                    <a:pt x="2822448" y="423672"/>
                  </a:lnTo>
                  <a:lnTo>
                    <a:pt x="2983992" y="423672"/>
                  </a:lnTo>
                  <a:lnTo>
                    <a:pt x="2983992" y="188976"/>
                  </a:lnTo>
                  <a:close/>
                </a:path>
                <a:path w="9436735" h="1484629">
                  <a:moveTo>
                    <a:pt x="3386328" y="207264"/>
                  </a:moveTo>
                  <a:lnTo>
                    <a:pt x="3224784" y="207264"/>
                  </a:lnTo>
                  <a:lnTo>
                    <a:pt x="3224784" y="429768"/>
                  </a:lnTo>
                  <a:lnTo>
                    <a:pt x="3386328" y="429768"/>
                  </a:lnTo>
                  <a:lnTo>
                    <a:pt x="3386328" y="207264"/>
                  </a:lnTo>
                  <a:close/>
                </a:path>
                <a:path w="9436735" h="1484629">
                  <a:moveTo>
                    <a:pt x="3788664" y="838200"/>
                  </a:moveTo>
                  <a:lnTo>
                    <a:pt x="3630168" y="838200"/>
                  </a:lnTo>
                  <a:lnTo>
                    <a:pt x="3630168" y="984504"/>
                  </a:lnTo>
                  <a:lnTo>
                    <a:pt x="3788664" y="984504"/>
                  </a:lnTo>
                  <a:lnTo>
                    <a:pt x="3788664" y="838200"/>
                  </a:lnTo>
                  <a:close/>
                </a:path>
                <a:path w="9436735" h="1484629">
                  <a:moveTo>
                    <a:pt x="4194048" y="667512"/>
                  </a:moveTo>
                  <a:lnTo>
                    <a:pt x="4032504" y="667512"/>
                  </a:lnTo>
                  <a:lnTo>
                    <a:pt x="4032504" y="856488"/>
                  </a:lnTo>
                  <a:lnTo>
                    <a:pt x="4194048" y="856488"/>
                  </a:lnTo>
                  <a:lnTo>
                    <a:pt x="4194048" y="667512"/>
                  </a:lnTo>
                  <a:close/>
                </a:path>
                <a:path w="9436735" h="1484629">
                  <a:moveTo>
                    <a:pt x="4596384" y="362712"/>
                  </a:moveTo>
                  <a:lnTo>
                    <a:pt x="4434840" y="362712"/>
                  </a:lnTo>
                  <a:lnTo>
                    <a:pt x="4434840" y="621792"/>
                  </a:lnTo>
                  <a:lnTo>
                    <a:pt x="4596384" y="621792"/>
                  </a:lnTo>
                  <a:lnTo>
                    <a:pt x="4596384" y="362712"/>
                  </a:lnTo>
                  <a:close/>
                </a:path>
                <a:path w="9436735" h="1484629">
                  <a:moveTo>
                    <a:pt x="4998720" y="265176"/>
                  </a:moveTo>
                  <a:lnTo>
                    <a:pt x="4840224" y="265176"/>
                  </a:lnTo>
                  <a:lnTo>
                    <a:pt x="4840224" y="551688"/>
                  </a:lnTo>
                  <a:lnTo>
                    <a:pt x="4998720" y="551688"/>
                  </a:lnTo>
                  <a:lnTo>
                    <a:pt x="4998720" y="265176"/>
                  </a:lnTo>
                  <a:close/>
                </a:path>
                <a:path w="9436735" h="1484629">
                  <a:moveTo>
                    <a:pt x="5404104" y="0"/>
                  </a:moveTo>
                  <a:lnTo>
                    <a:pt x="5242560" y="0"/>
                  </a:lnTo>
                  <a:lnTo>
                    <a:pt x="5242560" y="298704"/>
                  </a:lnTo>
                  <a:lnTo>
                    <a:pt x="5404104" y="298704"/>
                  </a:lnTo>
                  <a:lnTo>
                    <a:pt x="5404104" y="0"/>
                  </a:lnTo>
                  <a:close/>
                </a:path>
                <a:path w="9436735" h="1484629">
                  <a:moveTo>
                    <a:pt x="5806440" y="359664"/>
                  </a:moveTo>
                  <a:lnTo>
                    <a:pt x="5644896" y="359664"/>
                  </a:lnTo>
                  <a:lnTo>
                    <a:pt x="5644896" y="624840"/>
                  </a:lnTo>
                  <a:lnTo>
                    <a:pt x="5806440" y="624840"/>
                  </a:lnTo>
                  <a:lnTo>
                    <a:pt x="5806440" y="359664"/>
                  </a:lnTo>
                  <a:close/>
                </a:path>
                <a:path w="9436735" h="1484629">
                  <a:moveTo>
                    <a:pt x="6208776" y="938784"/>
                  </a:moveTo>
                  <a:lnTo>
                    <a:pt x="6047232" y="938784"/>
                  </a:lnTo>
                  <a:lnTo>
                    <a:pt x="6047232" y="1118616"/>
                  </a:lnTo>
                  <a:lnTo>
                    <a:pt x="6208776" y="1118616"/>
                  </a:lnTo>
                  <a:lnTo>
                    <a:pt x="6208776" y="938784"/>
                  </a:lnTo>
                  <a:close/>
                </a:path>
                <a:path w="9436735" h="1484629">
                  <a:moveTo>
                    <a:pt x="6614160" y="1121676"/>
                  </a:moveTo>
                  <a:lnTo>
                    <a:pt x="6452616" y="1121676"/>
                  </a:lnTo>
                  <a:lnTo>
                    <a:pt x="6452616" y="1249680"/>
                  </a:lnTo>
                  <a:lnTo>
                    <a:pt x="6614160" y="1249680"/>
                  </a:lnTo>
                  <a:lnTo>
                    <a:pt x="6614160" y="1121676"/>
                  </a:lnTo>
                  <a:close/>
                </a:path>
                <a:path w="9436735" h="1484629">
                  <a:moveTo>
                    <a:pt x="7016496" y="944880"/>
                  </a:moveTo>
                  <a:lnTo>
                    <a:pt x="6854952" y="944880"/>
                  </a:lnTo>
                  <a:lnTo>
                    <a:pt x="6854952" y="1130808"/>
                  </a:lnTo>
                  <a:lnTo>
                    <a:pt x="7016496" y="1130808"/>
                  </a:lnTo>
                  <a:lnTo>
                    <a:pt x="7016496" y="944880"/>
                  </a:lnTo>
                  <a:close/>
                </a:path>
                <a:path w="9436735" h="1484629">
                  <a:moveTo>
                    <a:pt x="7418832" y="755904"/>
                  </a:moveTo>
                  <a:lnTo>
                    <a:pt x="7257288" y="755904"/>
                  </a:lnTo>
                  <a:lnTo>
                    <a:pt x="7257288" y="969264"/>
                  </a:lnTo>
                  <a:lnTo>
                    <a:pt x="7418832" y="969264"/>
                  </a:lnTo>
                  <a:lnTo>
                    <a:pt x="7418832" y="755904"/>
                  </a:lnTo>
                  <a:close/>
                </a:path>
                <a:path w="9436735" h="1484629">
                  <a:moveTo>
                    <a:pt x="7824216" y="880872"/>
                  </a:moveTo>
                  <a:lnTo>
                    <a:pt x="7662672" y="880872"/>
                  </a:lnTo>
                  <a:lnTo>
                    <a:pt x="7662672" y="1051560"/>
                  </a:lnTo>
                  <a:lnTo>
                    <a:pt x="7824216" y="1051560"/>
                  </a:lnTo>
                  <a:lnTo>
                    <a:pt x="7824216" y="880872"/>
                  </a:lnTo>
                  <a:close/>
                </a:path>
                <a:path w="9436735" h="1484629">
                  <a:moveTo>
                    <a:pt x="8226552" y="1350264"/>
                  </a:moveTo>
                  <a:lnTo>
                    <a:pt x="8065008" y="1350264"/>
                  </a:lnTo>
                  <a:lnTo>
                    <a:pt x="8065008" y="1484376"/>
                  </a:lnTo>
                  <a:lnTo>
                    <a:pt x="8226552" y="1484376"/>
                  </a:lnTo>
                  <a:lnTo>
                    <a:pt x="8226552" y="1350264"/>
                  </a:lnTo>
                  <a:close/>
                </a:path>
                <a:path w="9436735" h="1484629">
                  <a:moveTo>
                    <a:pt x="8628888" y="786384"/>
                  </a:moveTo>
                  <a:lnTo>
                    <a:pt x="8467344" y="786384"/>
                  </a:lnTo>
                  <a:lnTo>
                    <a:pt x="8467344" y="1042416"/>
                  </a:lnTo>
                  <a:lnTo>
                    <a:pt x="8628888" y="1042416"/>
                  </a:lnTo>
                  <a:lnTo>
                    <a:pt x="8628888" y="786384"/>
                  </a:lnTo>
                  <a:close/>
                </a:path>
                <a:path w="9436735" h="1484629">
                  <a:moveTo>
                    <a:pt x="9034272" y="85344"/>
                  </a:moveTo>
                  <a:lnTo>
                    <a:pt x="8872728" y="85344"/>
                  </a:lnTo>
                  <a:lnTo>
                    <a:pt x="8872728" y="405384"/>
                  </a:lnTo>
                  <a:lnTo>
                    <a:pt x="9034272" y="405384"/>
                  </a:lnTo>
                  <a:lnTo>
                    <a:pt x="9034272" y="85344"/>
                  </a:lnTo>
                  <a:close/>
                </a:path>
                <a:path w="9436735" h="1484629">
                  <a:moveTo>
                    <a:pt x="9436608" y="387096"/>
                  </a:moveTo>
                  <a:lnTo>
                    <a:pt x="9275064" y="387096"/>
                  </a:lnTo>
                  <a:lnTo>
                    <a:pt x="9275064" y="679704"/>
                  </a:lnTo>
                  <a:lnTo>
                    <a:pt x="9436608" y="679704"/>
                  </a:lnTo>
                  <a:lnTo>
                    <a:pt x="9436608" y="387096"/>
                  </a:lnTo>
                  <a:close/>
                </a:path>
              </a:pathLst>
            </a:custGeom>
            <a:solidFill>
              <a:srgbClr val="196B24"/>
            </a:solidFill>
          </p:spPr>
          <p:txBody>
            <a:bodyPr wrap="square" lIns="0" tIns="0" rIns="0" bIns="0" rtlCol="0"/>
            <a:lstStyle/>
            <a:p/>
          </p:txBody>
        </p:sp>
        <p:sp>
          <p:nvSpPr>
            <p:cNvPr id="14" name="object 14" descr=""/>
            <p:cNvSpPr/>
            <p:nvPr/>
          </p:nvSpPr>
          <p:spPr>
            <a:xfrm>
              <a:off x="1703832" y="3209543"/>
              <a:ext cx="9436735" cy="2246630"/>
            </a:xfrm>
            <a:custGeom>
              <a:avLst/>
              <a:gdLst/>
              <a:ahLst/>
              <a:cxnLst/>
              <a:rect l="l" t="t" r="r" b="b"/>
              <a:pathLst>
                <a:path w="9436735" h="2246629">
                  <a:moveTo>
                    <a:pt x="161544" y="2005584"/>
                  </a:moveTo>
                  <a:lnTo>
                    <a:pt x="0" y="2005584"/>
                  </a:lnTo>
                  <a:lnTo>
                    <a:pt x="0" y="2170176"/>
                  </a:lnTo>
                  <a:lnTo>
                    <a:pt x="161544" y="2170176"/>
                  </a:lnTo>
                  <a:lnTo>
                    <a:pt x="161544" y="2005584"/>
                  </a:lnTo>
                  <a:close/>
                </a:path>
                <a:path w="9436735" h="2246629">
                  <a:moveTo>
                    <a:pt x="563880" y="2075688"/>
                  </a:moveTo>
                  <a:lnTo>
                    <a:pt x="402336" y="2075688"/>
                  </a:lnTo>
                  <a:lnTo>
                    <a:pt x="402336" y="2246376"/>
                  </a:lnTo>
                  <a:lnTo>
                    <a:pt x="563880" y="2246376"/>
                  </a:lnTo>
                  <a:lnTo>
                    <a:pt x="563880" y="2075688"/>
                  </a:lnTo>
                  <a:close/>
                </a:path>
                <a:path w="9436735" h="2246629">
                  <a:moveTo>
                    <a:pt x="966216" y="1984260"/>
                  </a:moveTo>
                  <a:lnTo>
                    <a:pt x="804672" y="1984260"/>
                  </a:lnTo>
                  <a:lnTo>
                    <a:pt x="804672" y="2154936"/>
                  </a:lnTo>
                  <a:lnTo>
                    <a:pt x="966216" y="2154936"/>
                  </a:lnTo>
                  <a:lnTo>
                    <a:pt x="966216" y="1984260"/>
                  </a:lnTo>
                  <a:close/>
                </a:path>
                <a:path w="9436735" h="2246629">
                  <a:moveTo>
                    <a:pt x="1371600" y="1969008"/>
                  </a:moveTo>
                  <a:lnTo>
                    <a:pt x="1210056" y="1969008"/>
                  </a:lnTo>
                  <a:lnTo>
                    <a:pt x="1210056" y="2151888"/>
                  </a:lnTo>
                  <a:lnTo>
                    <a:pt x="1371600" y="2151888"/>
                  </a:lnTo>
                  <a:lnTo>
                    <a:pt x="1371600" y="1969008"/>
                  </a:lnTo>
                  <a:close/>
                </a:path>
                <a:path w="9436735" h="2246629">
                  <a:moveTo>
                    <a:pt x="1773936" y="1795272"/>
                  </a:moveTo>
                  <a:lnTo>
                    <a:pt x="1612392" y="1795272"/>
                  </a:lnTo>
                  <a:lnTo>
                    <a:pt x="1612392" y="1987296"/>
                  </a:lnTo>
                  <a:lnTo>
                    <a:pt x="1773936" y="1987296"/>
                  </a:lnTo>
                  <a:lnTo>
                    <a:pt x="1773936" y="1795272"/>
                  </a:lnTo>
                  <a:close/>
                </a:path>
                <a:path w="9436735" h="2246629">
                  <a:moveTo>
                    <a:pt x="2176272" y="1304544"/>
                  </a:moveTo>
                  <a:lnTo>
                    <a:pt x="2014728" y="1304544"/>
                  </a:lnTo>
                  <a:lnTo>
                    <a:pt x="2014728" y="1542288"/>
                  </a:lnTo>
                  <a:lnTo>
                    <a:pt x="2176272" y="1542288"/>
                  </a:lnTo>
                  <a:lnTo>
                    <a:pt x="2176272" y="1304544"/>
                  </a:lnTo>
                  <a:close/>
                </a:path>
                <a:path w="9436735" h="2246629">
                  <a:moveTo>
                    <a:pt x="2578608" y="1072896"/>
                  </a:moveTo>
                  <a:lnTo>
                    <a:pt x="2420112" y="1072896"/>
                  </a:lnTo>
                  <a:lnTo>
                    <a:pt x="2420112" y="1374648"/>
                  </a:lnTo>
                  <a:lnTo>
                    <a:pt x="2578608" y="1374648"/>
                  </a:lnTo>
                  <a:lnTo>
                    <a:pt x="2578608" y="1072896"/>
                  </a:lnTo>
                  <a:close/>
                </a:path>
                <a:path w="9436735" h="2246629">
                  <a:moveTo>
                    <a:pt x="2983992" y="697992"/>
                  </a:moveTo>
                  <a:lnTo>
                    <a:pt x="2822448" y="697992"/>
                  </a:lnTo>
                  <a:lnTo>
                    <a:pt x="2822448" y="1082040"/>
                  </a:lnTo>
                  <a:lnTo>
                    <a:pt x="2983992" y="1082040"/>
                  </a:lnTo>
                  <a:lnTo>
                    <a:pt x="2983992" y="697992"/>
                  </a:lnTo>
                  <a:close/>
                </a:path>
                <a:path w="9436735" h="2246629">
                  <a:moveTo>
                    <a:pt x="3386328" y="603504"/>
                  </a:moveTo>
                  <a:lnTo>
                    <a:pt x="3224784" y="603504"/>
                  </a:lnTo>
                  <a:lnTo>
                    <a:pt x="3224784" y="1100328"/>
                  </a:lnTo>
                  <a:lnTo>
                    <a:pt x="3386328" y="1100328"/>
                  </a:lnTo>
                  <a:lnTo>
                    <a:pt x="3386328" y="603504"/>
                  </a:lnTo>
                  <a:close/>
                </a:path>
                <a:path w="9436735" h="2246629">
                  <a:moveTo>
                    <a:pt x="3788664" y="1417320"/>
                  </a:moveTo>
                  <a:lnTo>
                    <a:pt x="3630168" y="1417320"/>
                  </a:lnTo>
                  <a:lnTo>
                    <a:pt x="3630168" y="1731264"/>
                  </a:lnTo>
                  <a:lnTo>
                    <a:pt x="3788664" y="1731264"/>
                  </a:lnTo>
                  <a:lnTo>
                    <a:pt x="3788664" y="1417320"/>
                  </a:lnTo>
                  <a:close/>
                </a:path>
                <a:path w="9436735" h="2246629">
                  <a:moveTo>
                    <a:pt x="4194048" y="1170432"/>
                  </a:moveTo>
                  <a:lnTo>
                    <a:pt x="4032504" y="1170432"/>
                  </a:lnTo>
                  <a:lnTo>
                    <a:pt x="4032504" y="1560576"/>
                  </a:lnTo>
                  <a:lnTo>
                    <a:pt x="4194048" y="1560576"/>
                  </a:lnTo>
                  <a:lnTo>
                    <a:pt x="4194048" y="1170432"/>
                  </a:lnTo>
                  <a:close/>
                </a:path>
                <a:path w="9436735" h="2246629">
                  <a:moveTo>
                    <a:pt x="4596384" y="658368"/>
                  </a:moveTo>
                  <a:lnTo>
                    <a:pt x="4434840" y="658368"/>
                  </a:lnTo>
                  <a:lnTo>
                    <a:pt x="4434840" y="1255776"/>
                  </a:lnTo>
                  <a:lnTo>
                    <a:pt x="4596384" y="1255776"/>
                  </a:lnTo>
                  <a:lnTo>
                    <a:pt x="4596384" y="658368"/>
                  </a:lnTo>
                  <a:close/>
                </a:path>
                <a:path w="9436735" h="2246629">
                  <a:moveTo>
                    <a:pt x="4998720" y="472440"/>
                  </a:moveTo>
                  <a:lnTo>
                    <a:pt x="4840224" y="472440"/>
                  </a:lnTo>
                  <a:lnTo>
                    <a:pt x="4840224" y="1158240"/>
                  </a:lnTo>
                  <a:lnTo>
                    <a:pt x="4998720" y="1158240"/>
                  </a:lnTo>
                  <a:lnTo>
                    <a:pt x="4998720" y="472440"/>
                  </a:lnTo>
                  <a:close/>
                </a:path>
                <a:path w="9436735" h="2246629">
                  <a:moveTo>
                    <a:pt x="5404104" y="82296"/>
                  </a:moveTo>
                  <a:lnTo>
                    <a:pt x="5242560" y="82296"/>
                  </a:lnTo>
                  <a:lnTo>
                    <a:pt x="5242560" y="893064"/>
                  </a:lnTo>
                  <a:lnTo>
                    <a:pt x="5404104" y="893064"/>
                  </a:lnTo>
                  <a:lnTo>
                    <a:pt x="5404104" y="82296"/>
                  </a:lnTo>
                  <a:close/>
                </a:path>
                <a:path w="9436735" h="2246629">
                  <a:moveTo>
                    <a:pt x="5806440" y="396252"/>
                  </a:moveTo>
                  <a:lnTo>
                    <a:pt x="5644896" y="396252"/>
                  </a:lnTo>
                  <a:lnTo>
                    <a:pt x="5644896" y="1252728"/>
                  </a:lnTo>
                  <a:lnTo>
                    <a:pt x="5806440" y="1252728"/>
                  </a:lnTo>
                  <a:lnTo>
                    <a:pt x="5806440" y="396252"/>
                  </a:lnTo>
                  <a:close/>
                </a:path>
                <a:path w="9436735" h="2246629">
                  <a:moveTo>
                    <a:pt x="6208776" y="1331976"/>
                  </a:moveTo>
                  <a:lnTo>
                    <a:pt x="6047232" y="1331976"/>
                  </a:lnTo>
                  <a:lnTo>
                    <a:pt x="6047232" y="1831848"/>
                  </a:lnTo>
                  <a:lnTo>
                    <a:pt x="6208776" y="1831848"/>
                  </a:lnTo>
                  <a:lnTo>
                    <a:pt x="6208776" y="1331976"/>
                  </a:lnTo>
                  <a:close/>
                </a:path>
                <a:path w="9436735" h="2246629">
                  <a:moveTo>
                    <a:pt x="6614160" y="1645920"/>
                  </a:moveTo>
                  <a:lnTo>
                    <a:pt x="6452616" y="1645920"/>
                  </a:lnTo>
                  <a:lnTo>
                    <a:pt x="6452616" y="2014740"/>
                  </a:lnTo>
                  <a:lnTo>
                    <a:pt x="6614160" y="2014740"/>
                  </a:lnTo>
                  <a:lnTo>
                    <a:pt x="6614160" y="1645920"/>
                  </a:lnTo>
                  <a:close/>
                </a:path>
                <a:path w="9436735" h="2246629">
                  <a:moveTo>
                    <a:pt x="7016496" y="1389888"/>
                  </a:moveTo>
                  <a:lnTo>
                    <a:pt x="6854952" y="1389888"/>
                  </a:lnTo>
                  <a:lnTo>
                    <a:pt x="6854952" y="1837944"/>
                  </a:lnTo>
                  <a:lnTo>
                    <a:pt x="7016496" y="1837944"/>
                  </a:lnTo>
                  <a:lnTo>
                    <a:pt x="7016496" y="1389888"/>
                  </a:lnTo>
                  <a:close/>
                </a:path>
                <a:path w="9436735" h="2246629">
                  <a:moveTo>
                    <a:pt x="7418832" y="1112520"/>
                  </a:moveTo>
                  <a:lnTo>
                    <a:pt x="7257288" y="1112520"/>
                  </a:lnTo>
                  <a:lnTo>
                    <a:pt x="7257288" y="1648968"/>
                  </a:lnTo>
                  <a:lnTo>
                    <a:pt x="7418832" y="1648968"/>
                  </a:lnTo>
                  <a:lnTo>
                    <a:pt x="7418832" y="1112520"/>
                  </a:lnTo>
                  <a:close/>
                </a:path>
                <a:path w="9436735" h="2246629">
                  <a:moveTo>
                    <a:pt x="7824216" y="1319784"/>
                  </a:moveTo>
                  <a:lnTo>
                    <a:pt x="7662672" y="1319784"/>
                  </a:lnTo>
                  <a:lnTo>
                    <a:pt x="7662672" y="1773936"/>
                  </a:lnTo>
                  <a:lnTo>
                    <a:pt x="7824216" y="1773936"/>
                  </a:lnTo>
                  <a:lnTo>
                    <a:pt x="7824216" y="1319784"/>
                  </a:lnTo>
                  <a:close/>
                </a:path>
                <a:path w="9436735" h="2246629">
                  <a:moveTo>
                    <a:pt x="8226552" y="1895856"/>
                  </a:moveTo>
                  <a:lnTo>
                    <a:pt x="8065008" y="1895856"/>
                  </a:lnTo>
                  <a:lnTo>
                    <a:pt x="8065008" y="2243328"/>
                  </a:lnTo>
                  <a:lnTo>
                    <a:pt x="8226552" y="2243328"/>
                  </a:lnTo>
                  <a:lnTo>
                    <a:pt x="8226552" y="1895856"/>
                  </a:lnTo>
                  <a:close/>
                </a:path>
                <a:path w="9436735" h="2246629">
                  <a:moveTo>
                    <a:pt x="8628888" y="1127760"/>
                  </a:moveTo>
                  <a:lnTo>
                    <a:pt x="8467344" y="1127760"/>
                  </a:lnTo>
                  <a:lnTo>
                    <a:pt x="8467344" y="1679448"/>
                  </a:lnTo>
                  <a:lnTo>
                    <a:pt x="8628888" y="1679448"/>
                  </a:lnTo>
                  <a:lnTo>
                    <a:pt x="8628888" y="1127760"/>
                  </a:lnTo>
                  <a:close/>
                </a:path>
                <a:path w="9436735" h="2246629">
                  <a:moveTo>
                    <a:pt x="9034272" y="0"/>
                  </a:moveTo>
                  <a:lnTo>
                    <a:pt x="8872728" y="0"/>
                  </a:lnTo>
                  <a:lnTo>
                    <a:pt x="8872728" y="978408"/>
                  </a:lnTo>
                  <a:lnTo>
                    <a:pt x="9034272" y="978408"/>
                  </a:lnTo>
                  <a:lnTo>
                    <a:pt x="9034272" y="0"/>
                  </a:lnTo>
                  <a:close/>
                </a:path>
                <a:path w="9436735" h="2246629">
                  <a:moveTo>
                    <a:pt x="9436608" y="560832"/>
                  </a:moveTo>
                  <a:lnTo>
                    <a:pt x="9275064" y="560832"/>
                  </a:lnTo>
                  <a:lnTo>
                    <a:pt x="9275064" y="1280160"/>
                  </a:lnTo>
                  <a:lnTo>
                    <a:pt x="9436608" y="1280160"/>
                  </a:lnTo>
                  <a:lnTo>
                    <a:pt x="9436608" y="560832"/>
                  </a:lnTo>
                  <a:close/>
                </a:path>
              </a:pathLst>
            </a:custGeom>
            <a:solidFill>
              <a:srgbClr val="0F9ED5"/>
            </a:solidFill>
          </p:spPr>
          <p:txBody>
            <a:bodyPr wrap="square" lIns="0" tIns="0" rIns="0" bIns="0" rtlCol="0"/>
            <a:lstStyle/>
            <a:p/>
          </p:txBody>
        </p:sp>
        <p:sp>
          <p:nvSpPr>
            <p:cNvPr id="15" name="object 15" descr=""/>
            <p:cNvSpPr/>
            <p:nvPr/>
          </p:nvSpPr>
          <p:spPr>
            <a:xfrm>
              <a:off x="1703832" y="3093719"/>
              <a:ext cx="9436735" cy="2192020"/>
            </a:xfrm>
            <a:custGeom>
              <a:avLst/>
              <a:gdLst/>
              <a:ahLst/>
              <a:cxnLst/>
              <a:rect l="l" t="t" r="r" b="b"/>
              <a:pathLst>
                <a:path w="9436735" h="2192020">
                  <a:moveTo>
                    <a:pt x="161544" y="2060448"/>
                  </a:moveTo>
                  <a:lnTo>
                    <a:pt x="0" y="2060448"/>
                  </a:lnTo>
                  <a:lnTo>
                    <a:pt x="0" y="2121408"/>
                  </a:lnTo>
                  <a:lnTo>
                    <a:pt x="161544" y="2121408"/>
                  </a:lnTo>
                  <a:lnTo>
                    <a:pt x="161544" y="2060448"/>
                  </a:lnTo>
                  <a:close/>
                </a:path>
                <a:path w="9436735" h="2192020">
                  <a:moveTo>
                    <a:pt x="563880" y="2136648"/>
                  </a:moveTo>
                  <a:lnTo>
                    <a:pt x="402336" y="2136648"/>
                  </a:lnTo>
                  <a:lnTo>
                    <a:pt x="402336" y="2191512"/>
                  </a:lnTo>
                  <a:lnTo>
                    <a:pt x="563880" y="2191512"/>
                  </a:lnTo>
                  <a:lnTo>
                    <a:pt x="563880" y="2136648"/>
                  </a:lnTo>
                  <a:close/>
                </a:path>
                <a:path w="9436735" h="2192020">
                  <a:moveTo>
                    <a:pt x="966216" y="2042160"/>
                  </a:moveTo>
                  <a:lnTo>
                    <a:pt x="804672" y="2042160"/>
                  </a:lnTo>
                  <a:lnTo>
                    <a:pt x="804672" y="2100084"/>
                  </a:lnTo>
                  <a:lnTo>
                    <a:pt x="966216" y="2100084"/>
                  </a:lnTo>
                  <a:lnTo>
                    <a:pt x="966216" y="2042160"/>
                  </a:lnTo>
                  <a:close/>
                </a:path>
                <a:path w="9436735" h="2192020">
                  <a:moveTo>
                    <a:pt x="1371600" y="2029968"/>
                  </a:moveTo>
                  <a:lnTo>
                    <a:pt x="1210056" y="2029968"/>
                  </a:lnTo>
                  <a:lnTo>
                    <a:pt x="1210056" y="2084832"/>
                  </a:lnTo>
                  <a:lnTo>
                    <a:pt x="1371600" y="2084832"/>
                  </a:lnTo>
                  <a:lnTo>
                    <a:pt x="1371600" y="2029968"/>
                  </a:lnTo>
                  <a:close/>
                </a:path>
                <a:path w="9436735" h="2192020">
                  <a:moveTo>
                    <a:pt x="1773936" y="1847088"/>
                  </a:moveTo>
                  <a:lnTo>
                    <a:pt x="1612392" y="1847088"/>
                  </a:lnTo>
                  <a:lnTo>
                    <a:pt x="1612392" y="1911096"/>
                  </a:lnTo>
                  <a:lnTo>
                    <a:pt x="1773936" y="1911096"/>
                  </a:lnTo>
                  <a:lnTo>
                    <a:pt x="1773936" y="1847088"/>
                  </a:lnTo>
                  <a:close/>
                </a:path>
                <a:path w="9436735" h="2192020">
                  <a:moveTo>
                    <a:pt x="2176272" y="1328928"/>
                  </a:moveTo>
                  <a:lnTo>
                    <a:pt x="2014728" y="1328928"/>
                  </a:lnTo>
                  <a:lnTo>
                    <a:pt x="2014728" y="1420368"/>
                  </a:lnTo>
                  <a:lnTo>
                    <a:pt x="2176272" y="1420368"/>
                  </a:lnTo>
                  <a:lnTo>
                    <a:pt x="2176272" y="1328928"/>
                  </a:lnTo>
                  <a:close/>
                </a:path>
                <a:path w="9436735" h="2192020">
                  <a:moveTo>
                    <a:pt x="2578608" y="1091184"/>
                  </a:moveTo>
                  <a:lnTo>
                    <a:pt x="2420112" y="1091184"/>
                  </a:lnTo>
                  <a:lnTo>
                    <a:pt x="2420112" y="1188720"/>
                  </a:lnTo>
                  <a:lnTo>
                    <a:pt x="2578608" y="1188720"/>
                  </a:lnTo>
                  <a:lnTo>
                    <a:pt x="2578608" y="1091184"/>
                  </a:lnTo>
                  <a:close/>
                </a:path>
                <a:path w="9436735" h="2192020">
                  <a:moveTo>
                    <a:pt x="2983992" y="694944"/>
                  </a:moveTo>
                  <a:lnTo>
                    <a:pt x="2822448" y="694944"/>
                  </a:lnTo>
                  <a:lnTo>
                    <a:pt x="2822448" y="813816"/>
                  </a:lnTo>
                  <a:lnTo>
                    <a:pt x="2983992" y="813816"/>
                  </a:lnTo>
                  <a:lnTo>
                    <a:pt x="2983992" y="694944"/>
                  </a:lnTo>
                  <a:close/>
                </a:path>
                <a:path w="9436735" h="2192020">
                  <a:moveTo>
                    <a:pt x="3386328" y="612648"/>
                  </a:moveTo>
                  <a:lnTo>
                    <a:pt x="3224784" y="612648"/>
                  </a:lnTo>
                  <a:lnTo>
                    <a:pt x="3224784" y="719328"/>
                  </a:lnTo>
                  <a:lnTo>
                    <a:pt x="3386328" y="719328"/>
                  </a:lnTo>
                  <a:lnTo>
                    <a:pt x="3386328" y="612648"/>
                  </a:lnTo>
                  <a:close/>
                </a:path>
                <a:path w="9436735" h="2192020">
                  <a:moveTo>
                    <a:pt x="3788664" y="1459992"/>
                  </a:moveTo>
                  <a:lnTo>
                    <a:pt x="3630168" y="1459992"/>
                  </a:lnTo>
                  <a:lnTo>
                    <a:pt x="3630168" y="1533144"/>
                  </a:lnTo>
                  <a:lnTo>
                    <a:pt x="3788664" y="1533144"/>
                  </a:lnTo>
                  <a:lnTo>
                    <a:pt x="3788664" y="1459992"/>
                  </a:lnTo>
                  <a:close/>
                </a:path>
                <a:path w="9436735" h="2192020">
                  <a:moveTo>
                    <a:pt x="4194048" y="1194816"/>
                  </a:moveTo>
                  <a:lnTo>
                    <a:pt x="4032504" y="1194816"/>
                  </a:lnTo>
                  <a:lnTo>
                    <a:pt x="4032504" y="1286256"/>
                  </a:lnTo>
                  <a:lnTo>
                    <a:pt x="4194048" y="1286256"/>
                  </a:lnTo>
                  <a:lnTo>
                    <a:pt x="4194048" y="1194816"/>
                  </a:lnTo>
                  <a:close/>
                </a:path>
                <a:path w="9436735" h="2192020">
                  <a:moveTo>
                    <a:pt x="4596384" y="673608"/>
                  </a:moveTo>
                  <a:lnTo>
                    <a:pt x="4434840" y="673608"/>
                  </a:lnTo>
                  <a:lnTo>
                    <a:pt x="4434840" y="774192"/>
                  </a:lnTo>
                  <a:lnTo>
                    <a:pt x="4596384" y="774192"/>
                  </a:lnTo>
                  <a:lnTo>
                    <a:pt x="4596384" y="673608"/>
                  </a:lnTo>
                  <a:close/>
                </a:path>
                <a:path w="9436735" h="2192020">
                  <a:moveTo>
                    <a:pt x="4998720" y="469392"/>
                  </a:moveTo>
                  <a:lnTo>
                    <a:pt x="4840224" y="469392"/>
                  </a:lnTo>
                  <a:lnTo>
                    <a:pt x="4840224" y="588264"/>
                  </a:lnTo>
                  <a:lnTo>
                    <a:pt x="4998720" y="588264"/>
                  </a:lnTo>
                  <a:lnTo>
                    <a:pt x="4998720" y="469392"/>
                  </a:lnTo>
                  <a:close/>
                </a:path>
                <a:path w="9436735" h="2192020">
                  <a:moveTo>
                    <a:pt x="5404104" y="73152"/>
                  </a:moveTo>
                  <a:lnTo>
                    <a:pt x="5242560" y="73152"/>
                  </a:lnTo>
                  <a:lnTo>
                    <a:pt x="5242560" y="198120"/>
                  </a:lnTo>
                  <a:lnTo>
                    <a:pt x="5404104" y="198120"/>
                  </a:lnTo>
                  <a:lnTo>
                    <a:pt x="5404104" y="73152"/>
                  </a:lnTo>
                  <a:close/>
                </a:path>
                <a:path w="9436735" h="2192020">
                  <a:moveTo>
                    <a:pt x="5806440" y="408432"/>
                  </a:moveTo>
                  <a:lnTo>
                    <a:pt x="5644896" y="408432"/>
                  </a:lnTo>
                  <a:lnTo>
                    <a:pt x="5644896" y="512076"/>
                  </a:lnTo>
                  <a:lnTo>
                    <a:pt x="5806440" y="512076"/>
                  </a:lnTo>
                  <a:lnTo>
                    <a:pt x="5806440" y="408432"/>
                  </a:lnTo>
                  <a:close/>
                </a:path>
                <a:path w="9436735" h="2192020">
                  <a:moveTo>
                    <a:pt x="6208776" y="1383792"/>
                  </a:moveTo>
                  <a:lnTo>
                    <a:pt x="6047232" y="1383792"/>
                  </a:lnTo>
                  <a:lnTo>
                    <a:pt x="6047232" y="1447800"/>
                  </a:lnTo>
                  <a:lnTo>
                    <a:pt x="6208776" y="1447800"/>
                  </a:lnTo>
                  <a:lnTo>
                    <a:pt x="6208776" y="1383792"/>
                  </a:lnTo>
                  <a:close/>
                </a:path>
                <a:path w="9436735" h="2192020">
                  <a:moveTo>
                    <a:pt x="6614160" y="1709928"/>
                  </a:moveTo>
                  <a:lnTo>
                    <a:pt x="6452616" y="1709928"/>
                  </a:lnTo>
                  <a:lnTo>
                    <a:pt x="6452616" y="1761744"/>
                  </a:lnTo>
                  <a:lnTo>
                    <a:pt x="6614160" y="1761744"/>
                  </a:lnTo>
                  <a:lnTo>
                    <a:pt x="6614160" y="1709928"/>
                  </a:lnTo>
                  <a:close/>
                </a:path>
                <a:path w="9436735" h="2192020">
                  <a:moveTo>
                    <a:pt x="7016496" y="1435608"/>
                  </a:moveTo>
                  <a:lnTo>
                    <a:pt x="6854952" y="1435608"/>
                  </a:lnTo>
                  <a:lnTo>
                    <a:pt x="6854952" y="1505712"/>
                  </a:lnTo>
                  <a:lnTo>
                    <a:pt x="7016496" y="1505712"/>
                  </a:lnTo>
                  <a:lnTo>
                    <a:pt x="7016496" y="1435608"/>
                  </a:lnTo>
                  <a:close/>
                </a:path>
                <a:path w="9436735" h="2192020">
                  <a:moveTo>
                    <a:pt x="7418832" y="1155192"/>
                  </a:moveTo>
                  <a:lnTo>
                    <a:pt x="7257288" y="1155192"/>
                  </a:lnTo>
                  <a:lnTo>
                    <a:pt x="7257288" y="1228344"/>
                  </a:lnTo>
                  <a:lnTo>
                    <a:pt x="7418832" y="1228344"/>
                  </a:lnTo>
                  <a:lnTo>
                    <a:pt x="7418832" y="1155192"/>
                  </a:lnTo>
                  <a:close/>
                </a:path>
                <a:path w="9436735" h="2192020">
                  <a:moveTo>
                    <a:pt x="7824216" y="1377696"/>
                  </a:moveTo>
                  <a:lnTo>
                    <a:pt x="7662672" y="1377696"/>
                  </a:lnTo>
                  <a:lnTo>
                    <a:pt x="7662672" y="1435608"/>
                  </a:lnTo>
                  <a:lnTo>
                    <a:pt x="7824216" y="1435608"/>
                  </a:lnTo>
                  <a:lnTo>
                    <a:pt x="7824216" y="1377696"/>
                  </a:lnTo>
                  <a:close/>
                </a:path>
                <a:path w="9436735" h="2192020">
                  <a:moveTo>
                    <a:pt x="8226552" y="1959864"/>
                  </a:moveTo>
                  <a:lnTo>
                    <a:pt x="8065008" y="1959864"/>
                  </a:lnTo>
                  <a:lnTo>
                    <a:pt x="8065008" y="2011680"/>
                  </a:lnTo>
                  <a:lnTo>
                    <a:pt x="8226552" y="2011680"/>
                  </a:lnTo>
                  <a:lnTo>
                    <a:pt x="8226552" y="1959864"/>
                  </a:lnTo>
                  <a:close/>
                </a:path>
                <a:path w="9436735" h="2192020">
                  <a:moveTo>
                    <a:pt x="8628888" y="1152144"/>
                  </a:moveTo>
                  <a:lnTo>
                    <a:pt x="8467344" y="1152144"/>
                  </a:lnTo>
                  <a:lnTo>
                    <a:pt x="8467344" y="1243584"/>
                  </a:lnTo>
                  <a:lnTo>
                    <a:pt x="8628888" y="1243584"/>
                  </a:lnTo>
                  <a:lnTo>
                    <a:pt x="8628888" y="1152144"/>
                  </a:lnTo>
                  <a:close/>
                </a:path>
                <a:path w="9436735" h="2192020">
                  <a:moveTo>
                    <a:pt x="9034272" y="0"/>
                  </a:moveTo>
                  <a:lnTo>
                    <a:pt x="8872728" y="0"/>
                  </a:lnTo>
                  <a:lnTo>
                    <a:pt x="8872728" y="115824"/>
                  </a:lnTo>
                  <a:lnTo>
                    <a:pt x="9034272" y="115824"/>
                  </a:lnTo>
                  <a:lnTo>
                    <a:pt x="9034272" y="0"/>
                  </a:lnTo>
                  <a:close/>
                </a:path>
                <a:path w="9436735" h="2192020">
                  <a:moveTo>
                    <a:pt x="9436608" y="579120"/>
                  </a:moveTo>
                  <a:lnTo>
                    <a:pt x="9275064" y="579120"/>
                  </a:lnTo>
                  <a:lnTo>
                    <a:pt x="9275064" y="676656"/>
                  </a:lnTo>
                  <a:lnTo>
                    <a:pt x="9436608" y="676656"/>
                  </a:lnTo>
                  <a:lnTo>
                    <a:pt x="9436608" y="579120"/>
                  </a:lnTo>
                  <a:close/>
                </a:path>
              </a:pathLst>
            </a:custGeom>
            <a:solidFill>
              <a:srgbClr val="A02B93"/>
            </a:solidFill>
          </p:spPr>
          <p:txBody>
            <a:bodyPr wrap="square" lIns="0" tIns="0" rIns="0" bIns="0" rtlCol="0"/>
            <a:lstStyle/>
            <a:p/>
          </p:txBody>
        </p:sp>
        <p:sp>
          <p:nvSpPr>
            <p:cNvPr id="16" name="object 16" descr=""/>
            <p:cNvSpPr/>
            <p:nvPr/>
          </p:nvSpPr>
          <p:spPr>
            <a:xfrm>
              <a:off x="1703832" y="2148839"/>
              <a:ext cx="9436735" cy="3081655"/>
            </a:xfrm>
            <a:custGeom>
              <a:avLst/>
              <a:gdLst/>
              <a:ahLst/>
              <a:cxnLst/>
              <a:rect l="l" t="t" r="r" b="b"/>
              <a:pathLst>
                <a:path w="9436735" h="3081654">
                  <a:moveTo>
                    <a:pt x="161544" y="2938272"/>
                  </a:moveTo>
                  <a:lnTo>
                    <a:pt x="0" y="2938272"/>
                  </a:lnTo>
                  <a:lnTo>
                    <a:pt x="0" y="3005328"/>
                  </a:lnTo>
                  <a:lnTo>
                    <a:pt x="161544" y="3005328"/>
                  </a:lnTo>
                  <a:lnTo>
                    <a:pt x="161544" y="2938272"/>
                  </a:lnTo>
                  <a:close/>
                </a:path>
                <a:path w="9436735" h="3081654">
                  <a:moveTo>
                    <a:pt x="563880" y="2993136"/>
                  </a:moveTo>
                  <a:lnTo>
                    <a:pt x="402336" y="2993136"/>
                  </a:lnTo>
                  <a:lnTo>
                    <a:pt x="402336" y="3081528"/>
                  </a:lnTo>
                  <a:lnTo>
                    <a:pt x="563880" y="3081528"/>
                  </a:lnTo>
                  <a:lnTo>
                    <a:pt x="563880" y="2993136"/>
                  </a:lnTo>
                  <a:close/>
                </a:path>
                <a:path w="9436735" h="3081654">
                  <a:moveTo>
                    <a:pt x="966216" y="2901696"/>
                  </a:moveTo>
                  <a:lnTo>
                    <a:pt x="804672" y="2901696"/>
                  </a:lnTo>
                  <a:lnTo>
                    <a:pt x="804672" y="2987040"/>
                  </a:lnTo>
                  <a:lnTo>
                    <a:pt x="966216" y="2987040"/>
                  </a:lnTo>
                  <a:lnTo>
                    <a:pt x="966216" y="2901696"/>
                  </a:lnTo>
                  <a:close/>
                </a:path>
                <a:path w="9436735" h="3081654">
                  <a:moveTo>
                    <a:pt x="1371600" y="2892552"/>
                  </a:moveTo>
                  <a:lnTo>
                    <a:pt x="1210056" y="2892552"/>
                  </a:lnTo>
                  <a:lnTo>
                    <a:pt x="1210056" y="2974848"/>
                  </a:lnTo>
                  <a:lnTo>
                    <a:pt x="1371600" y="2974848"/>
                  </a:lnTo>
                  <a:lnTo>
                    <a:pt x="1371600" y="2892552"/>
                  </a:lnTo>
                  <a:close/>
                </a:path>
                <a:path w="9436735" h="3081654">
                  <a:moveTo>
                    <a:pt x="1773936" y="2660904"/>
                  </a:moveTo>
                  <a:lnTo>
                    <a:pt x="1612392" y="2660904"/>
                  </a:lnTo>
                  <a:lnTo>
                    <a:pt x="1612392" y="2791968"/>
                  </a:lnTo>
                  <a:lnTo>
                    <a:pt x="1773936" y="2791968"/>
                  </a:lnTo>
                  <a:lnTo>
                    <a:pt x="1773936" y="2660904"/>
                  </a:lnTo>
                  <a:close/>
                </a:path>
                <a:path w="9436735" h="3081654">
                  <a:moveTo>
                    <a:pt x="2176272" y="2093976"/>
                  </a:moveTo>
                  <a:lnTo>
                    <a:pt x="2014728" y="2093976"/>
                  </a:lnTo>
                  <a:lnTo>
                    <a:pt x="2014728" y="2273808"/>
                  </a:lnTo>
                  <a:lnTo>
                    <a:pt x="2176272" y="2273808"/>
                  </a:lnTo>
                  <a:lnTo>
                    <a:pt x="2176272" y="2093976"/>
                  </a:lnTo>
                  <a:close/>
                </a:path>
                <a:path w="9436735" h="3081654">
                  <a:moveTo>
                    <a:pt x="2578608" y="1856232"/>
                  </a:moveTo>
                  <a:lnTo>
                    <a:pt x="2420112" y="1856232"/>
                  </a:lnTo>
                  <a:lnTo>
                    <a:pt x="2420112" y="2036064"/>
                  </a:lnTo>
                  <a:lnTo>
                    <a:pt x="2578608" y="2036064"/>
                  </a:lnTo>
                  <a:lnTo>
                    <a:pt x="2578608" y="1856232"/>
                  </a:lnTo>
                  <a:close/>
                </a:path>
                <a:path w="9436735" h="3081654">
                  <a:moveTo>
                    <a:pt x="2983992" y="1441716"/>
                  </a:moveTo>
                  <a:lnTo>
                    <a:pt x="2822448" y="1441716"/>
                  </a:lnTo>
                  <a:lnTo>
                    <a:pt x="2822448" y="1639824"/>
                  </a:lnTo>
                  <a:lnTo>
                    <a:pt x="2983992" y="1639824"/>
                  </a:lnTo>
                  <a:lnTo>
                    <a:pt x="2983992" y="1441716"/>
                  </a:lnTo>
                  <a:close/>
                </a:path>
                <a:path w="9436735" h="3081654">
                  <a:moveTo>
                    <a:pt x="3386328" y="1197864"/>
                  </a:moveTo>
                  <a:lnTo>
                    <a:pt x="3224784" y="1197864"/>
                  </a:lnTo>
                  <a:lnTo>
                    <a:pt x="3224784" y="1557528"/>
                  </a:lnTo>
                  <a:lnTo>
                    <a:pt x="3386328" y="1557528"/>
                  </a:lnTo>
                  <a:lnTo>
                    <a:pt x="3386328" y="1197864"/>
                  </a:lnTo>
                  <a:close/>
                </a:path>
                <a:path w="9436735" h="3081654">
                  <a:moveTo>
                    <a:pt x="3788664" y="2206752"/>
                  </a:moveTo>
                  <a:lnTo>
                    <a:pt x="3630168" y="2206752"/>
                  </a:lnTo>
                  <a:lnTo>
                    <a:pt x="3630168" y="2404872"/>
                  </a:lnTo>
                  <a:lnTo>
                    <a:pt x="3788664" y="2404872"/>
                  </a:lnTo>
                  <a:lnTo>
                    <a:pt x="3788664" y="2206752"/>
                  </a:lnTo>
                  <a:close/>
                </a:path>
                <a:path w="9436735" h="3081654">
                  <a:moveTo>
                    <a:pt x="4194048" y="1889760"/>
                  </a:moveTo>
                  <a:lnTo>
                    <a:pt x="4032504" y="1889760"/>
                  </a:lnTo>
                  <a:lnTo>
                    <a:pt x="4032504" y="2139696"/>
                  </a:lnTo>
                  <a:lnTo>
                    <a:pt x="4194048" y="2139696"/>
                  </a:lnTo>
                  <a:lnTo>
                    <a:pt x="4194048" y="1889760"/>
                  </a:lnTo>
                  <a:close/>
                </a:path>
                <a:path w="9436735" h="3081654">
                  <a:moveTo>
                    <a:pt x="4596384" y="1338072"/>
                  </a:moveTo>
                  <a:lnTo>
                    <a:pt x="4434840" y="1338072"/>
                  </a:lnTo>
                  <a:lnTo>
                    <a:pt x="4434840" y="1618488"/>
                  </a:lnTo>
                  <a:lnTo>
                    <a:pt x="4596384" y="1618488"/>
                  </a:lnTo>
                  <a:lnTo>
                    <a:pt x="4596384" y="1338072"/>
                  </a:lnTo>
                  <a:close/>
                </a:path>
                <a:path w="9436735" h="3081654">
                  <a:moveTo>
                    <a:pt x="4998720" y="1170432"/>
                  </a:moveTo>
                  <a:lnTo>
                    <a:pt x="4840224" y="1170432"/>
                  </a:lnTo>
                  <a:lnTo>
                    <a:pt x="4840224" y="1414272"/>
                  </a:lnTo>
                  <a:lnTo>
                    <a:pt x="4998720" y="1414272"/>
                  </a:lnTo>
                  <a:lnTo>
                    <a:pt x="4998720" y="1170432"/>
                  </a:lnTo>
                  <a:close/>
                </a:path>
                <a:path w="9436735" h="3081654">
                  <a:moveTo>
                    <a:pt x="5404104" y="762000"/>
                  </a:moveTo>
                  <a:lnTo>
                    <a:pt x="5242560" y="762000"/>
                  </a:lnTo>
                  <a:lnTo>
                    <a:pt x="5242560" y="1018032"/>
                  </a:lnTo>
                  <a:lnTo>
                    <a:pt x="5404104" y="1018032"/>
                  </a:lnTo>
                  <a:lnTo>
                    <a:pt x="5404104" y="762000"/>
                  </a:lnTo>
                  <a:close/>
                </a:path>
                <a:path w="9436735" h="3081654">
                  <a:moveTo>
                    <a:pt x="5806440" y="1127760"/>
                  </a:moveTo>
                  <a:lnTo>
                    <a:pt x="5644896" y="1127760"/>
                  </a:lnTo>
                  <a:lnTo>
                    <a:pt x="5644896" y="1353312"/>
                  </a:lnTo>
                  <a:lnTo>
                    <a:pt x="5806440" y="1353312"/>
                  </a:lnTo>
                  <a:lnTo>
                    <a:pt x="5806440" y="1127760"/>
                  </a:lnTo>
                  <a:close/>
                </a:path>
                <a:path w="9436735" h="3081654">
                  <a:moveTo>
                    <a:pt x="6208776" y="2121408"/>
                  </a:moveTo>
                  <a:lnTo>
                    <a:pt x="6047232" y="2121408"/>
                  </a:lnTo>
                  <a:lnTo>
                    <a:pt x="6047232" y="2328672"/>
                  </a:lnTo>
                  <a:lnTo>
                    <a:pt x="6208776" y="2328672"/>
                  </a:lnTo>
                  <a:lnTo>
                    <a:pt x="6208776" y="2121408"/>
                  </a:lnTo>
                  <a:close/>
                </a:path>
                <a:path w="9436735" h="3081654">
                  <a:moveTo>
                    <a:pt x="6614160" y="2444496"/>
                  </a:moveTo>
                  <a:lnTo>
                    <a:pt x="6452616" y="2444496"/>
                  </a:lnTo>
                  <a:lnTo>
                    <a:pt x="6452616" y="2654808"/>
                  </a:lnTo>
                  <a:lnTo>
                    <a:pt x="6614160" y="2654808"/>
                  </a:lnTo>
                  <a:lnTo>
                    <a:pt x="6614160" y="2444496"/>
                  </a:lnTo>
                  <a:close/>
                </a:path>
                <a:path w="9436735" h="3081654">
                  <a:moveTo>
                    <a:pt x="7016496" y="2100072"/>
                  </a:moveTo>
                  <a:lnTo>
                    <a:pt x="6854952" y="2100072"/>
                  </a:lnTo>
                  <a:lnTo>
                    <a:pt x="6854952" y="2380488"/>
                  </a:lnTo>
                  <a:lnTo>
                    <a:pt x="7016496" y="2380488"/>
                  </a:lnTo>
                  <a:lnTo>
                    <a:pt x="7016496" y="2100072"/>
                  </a:lnTo>
                  <a:close/>
                </a:path>
                <a:path w="9436735" h="3081654">
                  <a:moveTo>
                    <a:pt x="7418832" y="1789176"/>
                  </a:moveTo>
                  <a:lnTo>
                    <a:pt x="7257288" y="1789176"/>
                  </a:lnTo>
                  <a:lnTo>
                    <a:pt x="7257288" y="2100072"/>
                  </a:lnTo>
                  <a:lnTo>
                    <a:pt x="7418832" y="2100072"/>
                  </a:lnTo>
                  <a:lnTo>
                    <a:pt x="7418832" y="1789176"/>
                  </a:lnTo>
                  <a:close/>
                </a:path>
                <a:path w="9436735" h="3081654">
                  <a:moveTo>
                    <a:pt x="7824216" y="2063496"/>
                  </a:moveTo>
                  <a:lnTo>
                    <a:pt x="7662672" y="2063496"/>
                  </a:lnTo>
                  <a:lnTo>
                    <a:pt x="7662672" y="2322576"/>
                  </a:lnTo>
                  <a:lnTo>
                    <a:pt x="7824216" y="2322576"/>
                  </a:lnTo>
                  <a:lnTo>
                    <a:pt x="7824216" y="2063496"/>
                  </a:lnTo>
                  <a:close/>
                </a:path>
                <a:path w="9436735" h="3081654">
                  <a:moveTo>
                    <a:pt x="8226552" y="2721864"/>
                  </a:moveTo>
                  <a:lnTo>
                    <a:pt x="8065008" y="2721864"/>
                  </a:lnTo>
                  <a:lnTo>
                    <a:pt x="8065008" y="2904744"/>
                  </a:lnTo>
                  <a:lnTo>
                    <a:pt x="8226552" y="2904744"/>
                  </a:lnTo>
                  <a:lnTo>
                    <a:pt x="8226552" y="2721864"/>
                  </a:lnTo>
                  <a:close/>
                </a:path>
                <a:path w="9436735" h="3081654">
                  <a:moveTo>
                    <a:pt x="8628888" y="1700784"/>
                  </a:moveTo>
                  <a:lnTo>
                    <a:pt x="8467344" y="1700784"/>
                  </a:lnTo>
                  <a:lnTo>
                    <a:pt x="8467344" y="2097024"/>
                  </a:lnTo>
                  <a:lnTo>
                    <a:pt x="8628888" y="2097024"/>
                  </a:lnTo>
                  <a:lnTo>
                    <a:pt x="8628888" y="1700784"/>
                  </a:lnTo>
                  <a:close/>
                </a:path>
                <a:path w="9436735" h="3081654">
                  <a:moveTo>
                    <a:pt x="9034272" y="0"/>
                  </a:moveTo>
                  <a:lnTo>
                    <a:pt x="8872728" y="0"/>
                  </a:lnTo>
                  <a:lnTo>
                    <a:pt x="8872728" y="944880"/>
                  </a:lnTo>
                  <a:lnTo>
                    <a:pt x="9034272" y="944880"/>
                  </a:lnTo>
                  <a:lnTo>
                    <a:pt x="9034272" y="0"/>
                  </a:lnTo>
                  <a:close/>
                </a:path>
                <a:path w="9436735" h="3081654">
                  <a:moveTo>
                    <a:pt x="9436608" y="877824"/>
                  </a:moveTo>
                  <a:lnTo>
                    <a:pt x="9275064" y="877824"/>
                  </a:lnTo>
                  <a:lnTo>
                    <a:pt x="9275064" y="1524000"/>
                  </a:lnTo>
                  <a:lnTo>
                    <a:pt x="9436608" y="1524000"/>
                  </a:lnTo>
                  <a:lnTo>
                    <a:pt x="9436608" y="877824"/>
                  </a:lnTo>
                  <a:close/>
                </a:path>
              </a:pathLst>
            </a:custGeom>
            <a:solidFill>
              <a:srgbClr val="4EA72E"/>
            </a:solidFill>
          </p:spPr>
          <p:txBody>
            <a:bodyPr wrap="square" lIns="0" tIns="0" rIns="0" bIns="0" rtlCol="0"/>
            <a:lstStyle/>
            <a:p/>
          </p:txBody>
        </p:sp>
        <p:sp>
          <p:nvSpPr>
            <p:cNvPr id="17" name="object 17" descr=""/>
            <p:cNvSpPr/>
            <p:nvPr/>
          </p:nvSpPr>
          <p:spPr>
            <a:xfrm>
              <a:off x="1581638" y="6034935"/>
              <a:ext cx="9669145" cy="0"/>
            </a:xfrm>
            <a:custGeom>
              <a:avLst/>
              <a:gdLst/>
              <a:ahLst/>
              <a:cxnLst/>
              <a:rect l="l" t="t" r="r" b="b"/>
              <a:pathLst>
                <a:path w="9669145" h="0">
                  <a:moveTo>
                    <a:pt x="0" y="0"/>
                  </a:moveTo>
                  <a:lnTo>
                    <a:pt x="9668529" y="0"/>
                  </a:lnTo>
                </a:path>
              </a:pathLst>
            </a:custGeom>
            <a:ln w="9525">
              <a:solidFill>
                <a:srgbClr val="D9D9D9"/>
              </a:solidFill>
            </a:ln>
          </p:spPr>
          <p:txBody>
            <a:bodyPr wrap="square" lIns="0" tIns="0" rIns="0" bIns="0" rtlCol="0"/>
            <a:lstStyle/>
            <a:p/>
          </p:txBody>
        </p:sp>
        <p:sp>
          <p:nvSpPr>
            <p:cNvPr id="18" name="object 18" descr=""/>
            <p:cNvSpPr/>
            <p:nvPr/>
          </p:nvSpPr>
          <p:spPr>
            <a:xfrm>
              <a:off x="3185637" y="1941982"/>
              <a:ext cx="111760" cy="111760"/>
            </a:xfrm>
            <a:custGeom>
              <a:avLst/>
              <a:gdLst/>
              <a:ahLst/>
              <a:cxnLst/>
              <a:rect l="l" t="t" r="r" b="b"/>
              <a:pathLst>
                <a:path w="111760" h="111760">
                  <a:moveTo>
                    <a:pt x="111641" y="0"/>
                  </a:moveTo>
                  <a:lnTo>
                    <a:pt x="0" y="0"/>
                  </a:lnTo>
                  <a:lnTo>
                    <a:pt x="0" y="111641"/>
                  </a:lnTo>
                  <a:lnTo>
                    <a:pt x="111641" y="111641"/>
                  </a:lnTo>
                  <a:lnTo>
                    <a:pt x="111641" y="0"/>
                  </a:lnTo>
                  <a:close/>
                </a:path>
              </a:pathLst>
            </a:custGeom>
            <a:solidFill>
              <a:srgbClr val="E97132"/>
            </a:solidFill>
          </p:spPr>
          <p:txBody>
            <a:bodyPr wrap="square" lIns="0" tIns="0" rIns="0" bIns="0" rtlCol="0"/>
            <a:lstStyle/>
            <a:p/>
          </p:txBody>
        </p:sp>
        <p:sp>
          <p:nvSpPr>
            <p:cNvPr id="19" name="object 19" descr=""/>
            <p:cNvSpPr/>
            <p:nvPr/>
          </p:nvSpPr>
          <p:spPr>
            <a:xfrm>
              <a:off x="4778743" y="1941982"/>
              <a:ext cx="111760" cy="111760"/>
            </a:xfrm>
            <a:custGeom>
              <a:avLst/>
              <a:gdLst/>
              <a:ahLst/>
              <a:cxnLst/>
              <a:rect l="l" t="t" r="r" b="b"/>
              <a:pathLst>
                <a:path w="111760" h="111760">
                  <a:moveTo>
                    <a:pt x="111641" y="0"/>
                  </a:moveTo>
                  <a:lnTo>
                    <a:pt x="0" y="0"/>
                  </a:lnTo>
                  <a:lnTo>
                    <a:pt x="0" y="111641"/>
                  </a:lnTo>
                  <a:lnTo>
                    <a:pt x="111641" y="111641"/>
                  </a:lnTo>
                  <a:lnTo>
                    <a:pt x="111641" y="0"/>
                  </a:lnTo>
                  <a:close/>
                </a:path>
              </a:pathLst>
            </a:custGeom>
            <a:solidFill>
              <a:srgbClr val="196B24"/>
            </a:solidFill>
          </p:spPr>
          <p:txBody>
            <a:bodyPr wrap="square" lIns="0" tIns="0" rIns="0" bIns="0" rtlCol="0"/>
            <a:lstStyle/>
            <a:p/>
          </p:txBody>
        </p:sp>
        <p:sp>
          <p:nvSpPr>
            <p:cNvPr id="20" name="object 20" descr=""/>
            <p:cNvSpPr/>
            <p:nvPr/>
          </p:nvSpPr>
          <p:spPr>
            <a:xfrm>
              <a:off x="5927412" y="1941982"/>
              <a:ext cx="111760" cy="111760"/>
            </a:xfrm>
            <a:custGeom>
              <a:avLst/>
              <a:gdLst/>
              <a:ahLst/>
              <a:cxnLst/>
              <a:rect l="l" t="t" r="r" b="b"/>
              <a:pathLst>
                <a:path w="111760" h="111760">
                  <a:moveTo>
                    <a:pt x="111641" y="0"/>
                  </a:moveTo>
                  <a:lnTo>
                    <a:pt x="0" y="0"/>
                  </a:lnTo>
                  <a:lnTo>
                    <a:pt x="0" y="111641"/>
                  </a:lnTo>
                  <a:lnTo>
                    <a:pt x="111641" y="111641"/>
                  </a:lnTo>
                  <a:lnTo>
                    <a:pt x="111641" y="0"/>
                  </a:lnTo>
                  <a:close/>
                </a:path>
              </a:pathLst>
            </a:custGeom>
            <a:solidFill>
              <a:srgbClr val="0F9ED5"/>
            </a:solidFill>
          </p:spPr>
          <p:txBody>
            <a:bodyPr wrap="square" lIns="0" tIns="0" rIns="0" bIns="0" rtlCol="0"/>
            <a:lstStyle/>
            <a:p/>
          </p:txBody>
        </p:sp>
        <p:sp>
          <p:nvSpPr>
            <p:cNvPr id="21" name="object 21" descr=""/>
            <p:cNvSpPr/>
            <p:nvPr/>
          </p:nvSpPr>
          <p:spPr>
            <a:xfrm>
              <a:off x="7520518" y="1941982"/>
              <a:ext cx="111760" cy="111760"/>
            </a:xfrm>
            <a:custGeom>
              <a:avLst/>
              <a:gdLst/>
              <a:ahLst/>
              <a:cxnLst/>
              <a:rect l="l" t="t" r="r" b="b"/>
              <a:pathLst>
                <a:path w="111759" h="111760">
                  <a:moveTo>
                    <a:pt x="111641" y="0"/>
                  </a:moveTo>
                  <a:lnTo>
                    <a:pt x="0" y="0"/>
                  </a:lnTo>
                  <a:lnTo>
                    <a:pt x="0" y="111641"/>
                  </a:lnTo>
                  <a:lnTo>
                    <a:pt x="111641" y="111641"/>
                  </a:lnTo>
                  <a:lnTo>
                    <a:pt x="111641" y="0"/>
                  </a:lnTo>
                  <a:close/>
                </a:path>
              </a:pathLst>
            </a:custGeom>
            <a:solidFill>
              <a:srgbClr val="A02B93"/>
            </a:solidFill>
          </p:spPr>
          <p:txBody>
            <a:bodyPr wrap="square" lIns="0" tIns="0" rIns="0" bIns="0" rtlCol="0"/>
            <a:lstStyle/>
            <a:p/>
          </p:txBody>
        </p:sp>
        <p:sp>
          <p:nvSpPr>
            <p:cNvPr id="22" name="object 22" descr=""/>
            <p:cNvSpPr/>
            <p:nvPr/>
          </p:nvSpPr>
          <p:spPr>
            <a:xfrm>
              <a:off x="9113624" y="1941982"/>
              <a:ext cx="111760" cy="111760"/>
            </a:xfrm>
            <a:custGeom>
              <a:avLst/>
              <a:gdLst/>
              <a:ahLst/>
              <a:cxnLst/>
              <a:rect l="l" t="t" r="r" b="b"/>
              <a:pathLst>
                <a:path w="111759" h="111760">
                  <a:moveTo>
                    <a:pt x="111643" y="0"/>
                  </a:moveTo>
                  <a:lnTo>
                    <a:pt x="0" y="0"/>
                  </a:lnTo>
                  <a:lnTo>
                    <a:pt x="0" y="111641"/>
                  </a:lnTo>
                  <a:lnTo>
                    <a:pt x="111643" y="111641"/>
                  </a:lnTo>
                  <a:lnTo>
                    <a:pt x="111643" y="0"/>
                  </a:lnTo>
                  <a:close/>
                </a:path>
              </a:pathLst>
            </a:custGeom>
            <a:solidFill>
              <a:srgbClr val="4EA72E"/>
            </a:solidFill>
          </p:spPr>
          <p:txBody>
            <a:bodyPr wrap="square" lIns="0" tIns="0" rIns="0" bIns="0" rtlCol="0"/>
            <a:lstStyle/>
            <a:p/>
          </p:txBody>
        </p:sp>
        <p:sp>
          <p:nvSpPr>
            <p:cNvPr id="23" name="object 23" descr=""/>
            <p:cNvSpPr/>
            <p:nvPr/>
          </p:nvSpPr>
          <p:spPr>
            <a:xfrm>
              <a:off x="1773335" y="2101861"/>
              <a:ext cx="9286875" cy="2900680"/>
            </a:xfrm>
            <a:custGeom>
              <a:avLst/>
              <a:gdLst/>
              <a:ahLst/>
              <a:cxnLst/>
              <a:rect l="l" t="t" r="r" b="b"/>
              <a:pathLst>
                <a:path w="9286875" h="2900679">
                  <a:moveTo>
                    <a:pt x="0" y="2863330"/>
                  </a:moveTo>
                  <a:lnTo>
                    <a:pt x="402937" y="2900345"/>
                  </a:lnTo>
                  <a:lnTo>
                    <a:pt x="808321" y="2863330"/>
                  </a:lnTo>
                  <a:lnTo>
                    <a:pt x="1210657" y="2756650"/>
                  </a:lnTo>
                  <a:lnTo>
                    <a:pt x="1616041" y="2482330"/>
                  </a:lnTo>
                  <a:lnTo>
                    <a:pt x="2018377" y="1939786"/>
                  </a:lnTo>
                  <a:lnTo>
                    <a:pt x="2423761" y="1482586"/>
                  </a:lnTo>
                  <a:lnTo>
                    <a:pt x="2826097" y="1223506"/>
                  </a:lnTo>
                  <a:lnTo>
                    <a:pt x="3231481" y="665722"/>
                  </a:lnTo>
                  <a:lnTo>
                    <a:pt x="3633817" y="2079994"/>
                  </a:lnTo>
                  <a:lnTo>
                    <a:pt x="4036153" y="1705090"/>
                  </a:lnTo>
                  <a:lnTo>
                    <a:pt x="4441537" y="1513066"/>
                  </a:lnTo>
                  <a:lnTo>
                    <a:pt x="4843873" y="1534402"/>
                  </a:lnTo>
                  <a:lnTo>
                    <a:pt x="5249257" y="894322"/>
                  </a:lnTo>
                  <a:lnTo>
                    <a:pt x="5651593" y="799834"/>
                  </a:lnTo>
                  <a:lnTo>
                    <a:pt x="6056977" y="2040370"/>
                  </a:lnTo>
                  <a:lnTo>
                    <a:pt x="6459313" y="2415274"/>
                  </a:lnTo>
                  <a:lnTo>
                    <a:pt x="6864697" y="2098282"/>
                  </a:lnTo>
                  <a:lnTo>
                    <a:pt x="7267033" y="1647178"/>
                  </a:lnTo>
                  <a:lnTo>
                    <a:pt x="7672417" y="1939786"/>
                  </a:lnTo>
                  <a:lnTo>
                    <a:pt x="8074753" y="2573770"/>
                  </a:lnTo>
                  <a:lnTo>
                    <a:pt x="8480137" y="1552690"/>
                  </a:lnTo>
                  <a:lnTo>
                    <a:pt x="8882473" y="0"/>
                  </a:lnTo>
                  <a:lnTo>
                    <a:pt x="9286346" y="470650"/>
                  </a:lnTo>
                </a:path>
              </a:pathLst>
            </a:custGeom>
            <a:ln w="28575">
              <a:solidFill>
                <a:srgbClr val="E97132"/>
              </a:solidFill>
            </a:ln>
          </p:spPr>
          <p:txBody>
            <a:bodyPr wrap="square" lIns="0" tIns="0" rIns="0" bIns="0" rtlCol="0"/>
            <a:lstStyle/>
            <a:p/>
          </p:txBody>
        </p:sp>
        <p:sp>
          <p:nvSpPr>
            <p:cNvPr id="24" name="object 24" descr=""/>
            <p:cNvSpPr/>
            <p:nvPr/>
          </p:nvSpPr>
          <p:spPr>
            <a:xfrm>
              <a:off x="2011679" y="2298616"/>
              <a:ext cx="1724025" cy="400685"/>
            </a:xfrm>
            <a:custGeom>
              <a:avLst/>
              <a:gdLst/>
              <a:ahLst/>
              <a:cxnLst/>
              <a:rect l="l" t="t" r="r" b="b"/>
              <a:pathLst>
                <a:path w="1724025" h="400685">
                  <a:moveTo>
                    <a:pt x="0" y="0"/>
                  </a:moveTo>
                  <a:lnTo>
                    <a:pt x="1723549" y="0"/>
                  </a:lnTo>
                  <a:lnTo>
                    <a:pt x="1723549" y="400110"/>
                  </a:lnTo>
                  <a:lnTo>
                    <a:pt x="0" y="400110"/>
                  </a:lnTo>
                  <a:lnTo>
                    <a:pt x="0" y="0"/>
                  </a:lnTo>
                  <a:close/>
                </a:path>
              </a:pathLst>
            </a:custGeom>
            <a:ln w="9525">
              <a:solidFill>
                <a:srgbClr val="000000"/>
              </a:solidFill>
            </a:ln>
          </p:spPr>
          <p:txBody>
            <a:bodyPr wrap="square" lIns="0" tIns="0" rIns="0" bIns="0" rtlCol="0"/>
            <a:lstStyle/>
            <a:p/>
          </p:txBody>
        </p:sp>
      </p:grpSp>
      <p:sp>
        <p:nvSpPr>
          <p:cNvPr id="25" name="object 25" descr=""/>
          <p:cNvSpPr txBox="1"/>
          <p:nvPr/>
        </p:nvSpPr>
        <p:spPr>
          <a:xfrm>
            <a:off x="464218" y="1491698"/>
            <a:ext cx="930275" cy="4658995"/>
          </a:xfrm>
          <a:prstGeom prst="rect">
            <a:avLst/>
          </a:prstGeom>
        </p:spPr>
        <p:txBody>
          <a:bodyPr wrap="square" lIns="0" tIns="0" rIns="0" bIns="0" rtlCol="0" vert="horz">
            <a:spAutoFit/>
          </a:bodyPr>
          <a:lstStyle/>
          <a:p>
            <a:pPr>
              <a:lnSpc>
                <a:spcPts val="1820"/>
              </a:lnSpc>
            </a:pPr>
            <a:r>
              <a:rPr dirty="0" sz="1600" spc="-10">
                <a:solidFill>
                  <a:srgbClr val="595959"/>
                </a:solidFill>
                <a:latin typeface="Calibri"/>
                <a:cs typeface="Calibri"/>
              </a:rPr>
              <a:t>40,000,000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10">
                <a:solidFill>
                  <a:srgbClr val="595959"/>
                </a:solidFill>
                <a:latin typeface="Calibri"/>
                <a:cs typeface="Calibri"/>
              </a:rPr>
              <a:t>35,000,000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10">
                <a:solidFill>
                  <a:srgbClr val="595959"/>
                </a:solidFill>
                <a:latin typeface="Calibri"/>
                <a:cs typeface="Calibri"/>
              </a:rPr>
              <a:t>30,000,000</a:t>
            </a:r>
            <a:endParaRPr sz="1600">
              <a:latin typeface="Calibri"/>
              <a:cs typeface="Calibri"/>
            </a:endParaRPr>
          </a:p>
          <a:p>
            <a:pPr>
              <a:lnSpc>
                <a:spcPct val="100000"/>
              </a:lnSpc>
              <a:spcBef>
                <a:spcPts val="445"/>
              </a:spcBef>
            </a:pPr>
            <a:endParaRPr sz="1600">
              <a:latin typeface="Calibri"/>
              <a:cs typeface="Calibri"/>
            </a:endParaRPr>
          </a:p>
          <a:p>
            <a:pPr algn="r">
              <a:lnSpc>
                <a:spcPct val="100000"/>
              </a:lnSpc>
            </a:pPr>
            <a:r>
              <a:rPr dirty="0" sz="1600" spc="-10">
                <a:solidFill>
                  <a:srgbClr val="595959"/>
                </a:solidFill>
                <a:latin typeface="Calibri"/>
                <a:cs typeface="Calibri"/>
              </a:rPr>
              <a:t>25,000,000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spcBef>
                <a:spcPts val="5"/>
              </a:spcBef>
            </a:pPr>
            <a:r>
              <a:rPr dirty="0" sz="1600" spc="-10">
                <a:solidFill>
                  <a:srgbClr val="595959"/>
                </a:solidFill>
                <a:latin typeface="Calibri"/>
                <a:cs typeface="Calibri"/>
              </a:rPr>
              <a:t>20,000,000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10">
                <a:solidFill>
                  <a:srgbClr val="595959"/>
                </a:solidFill>
                <a:latin typeface="Calibri"/>
                <a:cs typeface="Calibri"/>
              </a:rPr>
              <a:t>15,000,000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10">
                <a:solidFill>
                  <a:srgbClr val="595959"/>
                </a:solidFill>
                <a:latin typeface="Calibri"/>
                <a:cs typeface="Calibri"/>
              </a:rPr>
              <a:t>10,000,000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10">
                <a:solidFill>
                  <a:srgbClr val="595959"/>
                </a:solidFill>
                <a:latin typeface="Calibri"/>
                <a:cs typeface="Calibri"/>
              </a:rPr>
              <a:t>5,000,000</a:t>
            </a:r>
            <a:endParaRPr sz="1600">
              <a:latin typeface="Calibri"/>
              <a:cs typeface="Calibri"/>
            </a:endParaRPr>
          </a:p>
          <a:p>
            <a:pPr>
              <a:lnSpc>
                <a:spcPct val="100000"/>
              </a:lnSpc>
              <a:spcBef>
                <a:spcPts val="470"/>
              </a:spcBef>
            </a:pPr>
            <a:endParaRPr sz="1600">
              <a:latin typeface="Calibri"/>
              <a:cs typeface="Calibri"/>
            </a:endParaRPr>
          </a:p>
          <a:p>
            <a:pPr algn="r">
              <a:lnSpc>
                <a:spcPct val="100000"/>
              </a:lnSpc>
            </a:pPr>
            <a:r>
              <a:rPr dirty="0" sz="1600" spc="-50">
                <a:solidFill>
                  <a:srgbClr val="595959"/>
                </a:solidFill>
                <a:latin typeface="Calibri"/>
                <a:cs typeface="Calibri"/>
              </a:rPr>
              <a:t>0</a:t>
            </a:r>
            <a:endParaRPr sz="1600">
              <a:latin typeface="Calibri"/>
              <a:cs typeface="Calibri"/>
            </a:endParaRPr>
          </a:p>
        </p:txBody>
      </p:sp>
      <p:sp>
        <p:nvSpPr>
          <p:cNvPr id="26" name="object 26" descr=""/>
          <p:cNvSpPr txBox="1"/>
          <p:nvPr/>
        </p:nvSpPr>
        <p:spPr>
          <a:xfrm>
            <a:off x="2090420" y="1844547"/>
            <a:ext cx="7605395" cy="791845"/>
          </a:xfrm>
          <a:prstGeom prst="rect">
            <a:avLst/>
          </a:prstGeom>
        </p:spPr>
        <p:txBody>
          <a:bodyPr wrap="square" lIns="0" tIns="12700" rIns="0" bIns="0" rtlCol="0" vert="horz">
            <a:spAutoFit/>
          </a:bodyPr>
          <a:lstStyle/>
          <a:p>
            <a:pPr marL="1257300">
              <a:lnSpc>
                <a:spcPct val="100000"/>
              </a:lnSpc>
              <a:spcBef>
                <a:spcPts val="100"/>
              </a:spcBef>
              <a:tabLst>
                <a:tab pos="2850515" algn="l"/>
                <a:tab pos="3999229" algn="l"/>
                <a:tab pos="5592445" algn="l"/>
                <a:tab pos="7185659" algn="l"/>
              </a:tabLst>
            </a:pPr>
            <a:r>
              <a:rPr dirty="0" sz="1600">
                <a:solidFill>
                  <a:srgbClr val="595959"/>
                </a:solidFill>
                <a:latin typeface="游ゴシック"/>
                <a:cs typeface="游ゴシック"/>
              </a:rPr>
              <a:t>原油及び粗</a:t>
            </a:r>
            <a:r>
              <a:rPr dirty="0" sz="1600" spc="-50">
                <a:solidFill>
                  <a:srgbClr val="595959"/>
                </a:solidFill>
                <a:latin typeface="游ゴシック"/>
                <a:cs typeface="游ゴシック"/>
              </a:rPr>
              <a:t>油</a:t>
            </a:r>
            <a:r>
              <a:rPr dirty="0" sz="1600">
                <a:solidFill>
                  <a:srgbClr val="595959"/>
                </a:solidFill>
                <a:latin typeface="游ゴシック"/>
                <a:cs typeface="游ゴシック"/>
              </a:rPr>
              <a:t>	⽯油製</a:t>
            </a:r>
            <a:r>
              <a:rPr dirty="0" sz="1600" spc="-50">
                <a:solidFill>
                  <a:srgbClr val="595959"/>
                </a:solidFill>
                <a:latin typeface="游ゴシック"/>
                <a:cs typeface="游ゴシック"/>
              </a:rPr>
              <a:t>品</a:t>
            </a:r>
            <a:r>
              <a:rPr dirty="0" sz="1600">
                <a:solidFill>
                  <a:srgbClr val="595959"/>
                </a:solidFill>
                <a:latin typeface="游ゴシック"/>
                <a:cs typeface="游ゴシック"/>
              </a:rPr>
              <a:t>	液化天然ガ</a:t>
            </a:r>
            <a:r>
              <a:rPr dirty="0" sz="1600" spc="-50">
                <a:solidFill>
                  <a:srgbClr val="595959"/>
                </a:solidFill>
                <a:latin typeface="游ゴシック"/>
                <a:cs typeface="游ゴシック"/>
              </a:rPr>
              <a:t>ス</a:t>
            </a:r>
            <a:r>
              <a:rPr dirty="0" sz="1600">
                <a:solidFill>
                  <a:srgbClr val="595959"/>
                </a:solidFill>
                <a:latin typeface="游ゴシック"/>
                <a:cs typeface="游ゴシック"/>
              </a:rPr>
              <a:t>	液化⽯油ガ</a:t>
            </a:r>
            <a:r>
              <a:rPr dirty="0" sz="1600" spc="-50">
                <a:solidFill>
                  <a:srgbClr val="595959"/>
                </a:solidFill>
                <a:latin typeface="游ゴシック"/>
                <a:cs typeface="游ゴシック"/>
              </a:rPr>
              <a:t>ス</a:t>
            </a:r>
            <a:r>
              <a:rPr dirty="0" sz="1600">
                <a:solidFill>
                  <a:srgbClr val="595959"/>
                </a:solidFill>
                <a:latin typeface="游ゴシック"/>
                <a:cs typeface="游ゴシック"/>
              </a:rPr>
              <a:t>	⽯</a:t>
            </a:r>
            <a:r>
              <a:rPr dirty="0" sz="1600" spc="-50">
                <a:solidFill>
                  <a:srgbClr val="595959"/>
                </a:solidFill>
                <a:latin typeface="游ゴシック"/>
                <a:cs typeface="游ゴシック"/>
              </a:rPr>
              <a:t>炭</a:t>
            </a:r>
            <a:endParaRPr sz="1600">
              <a:latin typeface="游ゴシック"/>
              <a:cs typeface="游ゴシック"/>
            </a:endParaRPr>
          </a:p>
          <a:p>
            <a:pPr marL="12700">
              <a:lnSpc>
                <a:spcPct val="100000"/>
              </a:lnSpc>
              <a:spcBef>
                <a:spcPts val="1710"/>
              </a:spcBef>
            </a:pPr>
            <a:r>
              <a:rPr dirty="0" sz="2000" spc="-10">
                <a:latin typeface="游ゴシック"/>
                <a:cs typeface="游ゴシック"/>
              </a:rPr>
              <a:t>原油価格推移</a:t>
            </a:r>
            <a:endParaRPr sz="2000">
              <a:latin typeface="游ゴシック"/>
              <a:cs typeface="游ゴシック"/>
            </a:endParaRPr>
          </a:p>
        </p:txBody>
      </p:sp>
      <p:sp>
        <p:nvSpPr>
          <p:cNvPr id="27" name="object 27" descr=""/>
          <p:cNvSpPr txBox="1"/>
          <p:nvPr/>
        </p:nvSpPr>
        <p:spPr>
          <a:xfrm>
            <a:off x="1636712" y="686970"/>
            <a:ext cx="9528175" cy="862330"/>
          </a:xfrm>
          <a:prstGeom prst="rect">
            <a:avLst/>
          </a:prstGeom>
          <a:ln w="9525">
            <a:solidFill>
              <a:srgbClr val="000000"/>
            </a:solidFill>
          </a:ln>
        </p:spPr>
        <p:txBody>
          <a:bodyPr wrap="square" lIns="0" tIns="19050" rIns="0" bIns="0" rtlCol="0" vert="horz">
            <a:spAutoFit/>
          </a:bodyPr>
          <a:lstStyle/>
          <a:p>
            <a:pPr marL="433705" indent="-342900">
              <a:lnSpc>
                <a:spcPct val="100000"/>
              </a:lnSpc>
              <a:spcBef>
                <a:spcPts val="150"/>
              </a:spcBef>
              <a:buClr>
                <a:srgbClr val="A6A6A6"/>
              </a:buClr>
              <a:buFont typeface="Wingdings"/>
              <a:buChar char=""/>
              <a:tabLst>
                <a:tab pos="433705" algn="l"/>
              </a:tabLst>
            </a:pPr>
            <a:r>
              <a:rPr dirty="0" sz="2000">
                <a:latin typeface="游ゴシック"/>
                <a:cs typeface="游ゴシック"/>
              </a:rPr>
              <a:t>⽇本の化⽯燃料の年間輸⼊額は</a:t>
            </a:r>
            <a:r>
              <a:rPr dirty="0" sz="2000" spc="-20">
                <a:latin typeface="游ゴシック"/>
                <a:cs typeface="游ゴシック"/>
              </a:rPr>
              <a:t>15</a:t>
            </a:r>
            <a:r>
              <a:rPr dirty="0" sz="2000">
                <a:latin typeface="游ゴシック"/>
                <a:cs typeface="游ゴシック"/>
              </a:rPr>
              <a:t>兆円から</a:t>
            </a:r>
            <a:r>
              <a:rPr dirty="0" sz="2000" spc="-20">
                <a:latin typeface="游ゴシック"/>
                <a:cs typeface="游ゴシック"/>
              </a:rPr>
              <a:t>30</a:t>
            </a:r>
            <a:r>
              <a:rPr dirty="0" sz="2000" spc="-25">
                <a:latin typeface="游ゴシック"/>
                <a:cs typeface="游ゴシック"/>
              </a:rPr>
              <a:t>兆円</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dirty="0" sz="2000" spc="-5">
                <a:latin typeface="游ゴシック"/>
                <a:cs typeface="游ゴシック"/>
              </a:rPr>
              <a:t>⽯油の価格変動に応じて増減</a:t>
            </a:r>
            <a:endParaRPr sz="2000">
              <a:latin typeface="游ゴシック"/>
              <a:cs typeface="游ゴシック"/>
            </a:endParaRPr>
          </a:p>
        </p:txBody>
      </p:sp>
      <p:sp>
        <p:nvSpPr>
          <p:cNvPr id="28" name="object 28" descr=""/>
          <p:cNvSpPr/>
          <p:nvPr/>
        </p:nvSpPr>
        <p:spPr>
          <a:xfrm>
            <a:off x="3728529" y="2610972"/>
            <a:ext cx="989965" cy="525780"/>
          </a:xfrm>
          <a:custGeom>
            <a:avLst/>
            <a:gdLst/>
            <a:ahLst/>
            <a:cxnLst/>
            <a:rect l="l" t="t" r="r" b="b"/>
            <a:pathLst>
              <a:path w="989964" h="525780">
                <a:moveTo>
                  <a:pt x="920161" y="494063"/>
                </a:moveTo>
                <a:lnTo>
                  <a:pt x="904600" y="523547"/>
                </a:lnTo>
                <a:lnTo>
                  <a:pt x="989774" y="525419"/>
                </a:lnTo>
                <a:lnTo>
                  <a:pt x="971562" y="499991"/>
                </a:lnTo>
                <a:lnTo>
                  <a:pt x="931392" y="499991"/>
                </a:lnTo>
                <a:lnTo>
                  <a:pt x="920161" y="494063"/>
                </a:lnTo>
                <a:close/>
              </a:path>
              <a:path w="989964" h="525780">
                <a:moveTo>
                  <a:pt x="924607" y="485639"/>
                </a:moveTo>
                <a:lnTo>
                  <a:pt x="920161" y="494063"/>
                </a:lnTo>
                <a:lnTo>
                  <a:pt x="931392" y="499991"/>
                </a:lnTo>
                <a:lnTo>
                  <a:pt x="935838" y="491567"/>
                </a:lnTo>
                <a:lnTo>
                  <a:pt x="924607" y="485639"/>
                </a:lnTo>
                <a:close/>
              </a:path>
              <a:path w="989964" h="525780">
                <a:moveTo>
                  <a:pt x="940168" y="456157"/>
                </a:moveTo>
                <a:lnTo>
                  <a:pt x="924607" y="485639"/>
                </a:lnTo>
                <a:lnTo>
                  <a:pt x="935838" y="491567"/>
                </a:lnTo>
                <a:lnTo>
                  <a:pt x="931392" y="499991"/>
                </a:lnTo>
                <a:lnTo>
                  <a:pt x="971562" y="499991"/>
                </a:lnTo>
                <a:lnTo>
                  <a:pt x="940168" y="456157"/>
                </a:lnTo>
                <a:close/>
              </a:path>
              <a:path w="989964" h="525780">
                <a:moveTo>
                  <a:pt x="4445" y="0"/>
                </a:moveTo>
                <a:lnTo>
                  <a:pt x="0" y="8422"/>
                </a:lnTo>
                <a:lnTo>
                  <a:pt x="920161" y="494063"/>
                </a:lnTo>
                <a:lnTo>
                  <a:pt x="924607" y="485639"/>
                </a:lnTo>
                <a:lnTo>
                  <a:pt x="4445" y="0"/>
                </a:lnTo>
                <a:close/>
              </a:path>
            </a:pathLst>
          </a:custGeom>
          <a:solidFill>
            <a:srgbClr val="40458C"/>
          </a:solidFill>
        </p:spPr>
        <p:txBody>
          <a:bodyPr wrap="square" lIns="0" tIns="0" rIns="0" bIns="0" rtlCol="0"/>
          <a:lstStyle/>
          <a:p/>
        </p:txBody>
      </p:sp>
      <p:sp>
        <p:nvSpPr>
          <p:cNvPr id="29" name="object 29" descr=""/>
          <p:cNvSpPr/>
          <p:nvPr/>
        </p:nvSpPr>
        <p:spPr>
          <a:xfrm>
            <a:off x="448428" y="1508450"/>
            <a:ext cx="988060" cy="4565650"/>
          </a:xfrm>
          <a:custGeom>
            <a:avLst/>
            <a:gdLst/>
            <a:ahLst/>
            <a:cxnLst/>
            <a:rect l="l" t="t" r="r" b="b"/>
            <a:pathLst>
              <a:path w="988060" h="4565650">
                <a:moveTo>
                  <a:pt x="987552" y="0"/>
                </a:moveTo>
                <a:lnTo>
                  <a:pt x="0" y="0"/>
                </a:lnTo>
                <a:lnTo>
                  <a:pt x="0" y="4565544"/>
                </a:lnTo>
                <a:lnTo>
                  <a:pt x="987552" y="4565544"/>
                </a:lnTo>
                <a:lnTo>
                  <a:pt x="987552" y="0"/>
                </a:lnTo>
                <a:close/>
              </a:path>
            </a:pathLst>
          </a:custGeom>
          <a:solidFill>
            <a:srgbClr val="FFFFFF"/>
          </a:solidFill>
        </p:spPr>
        <p:txBody>
          <a:bodyPr wrap="square" lIns="0" tIns="0" rIns="0" bIns="0" rtlCol="0"/>
          <a:lstStyle/>
          <a:p/>
        </p:txBody>
      </p:sp>
      <p:sp>
        <p:nvSpPr>
          <p:cNvPr id="30" name="object 30" descr=""/>
          <p:cNvSpPr txBox="1"/>
          <p:nvPr/>
        </p:nvSpPr>
        <p:spPr>
          <a:xfrm>
            <a:off x="477257" y="1005331"/>
            <a:ext cx="987425" cy="805815"/>
          </a:xfrm>
          <a:prstGeom prst="rect">
            <a:avLst/>
          </a:prstGeom>
        </p:spPr>
        <p:txBody>
          <a:bodyPr wrap="square" lIns="0" tIns="36830" rIns="0" bIns="0" rtlCol="0" vert="horz">
            <a:spAutoFit/>
          </a:bodyPr>
          <a:lstStyle/>
          <a:p>
            <a:pPr marL="12700">
              <a:lnSpc>
                <a:spcPct val="100000"/>
              </a:lnSpc>
              <a:spcBef>
                <a:spcPts val="290"/>
              </a:spcBef>
            </a:pPr>
            <a:r>
              <a:rPr dirty="0" sz="2400" spc="-20" b="1">
                <a:solidFill>
                  <a:srgbClr val="40458C"/>
                </a:solidFill>
                <a:latin typeface="游ゴシック"/>
                <a:cs typeface="游ゴシック"/>
              </a:rPr>
              <a:t>(兆円)</a:t>
            </a:r>
            <a:endParaRPr sz="2400">
              <a:latin typeface="游ゴシック"/>
              <a:cs typeface="游ゴシック"/>
            </a:endParaRPr>
          </a:p>
          <a:p>
            <a:pPr marL="640715">
              <a:lnSpc>
                <a:spcPct val="100000"/>
              </a:lnSpc>
              <a:spcBef>
                <a:spcPts val="195"/>
              </a:spcBef>
            </a:pPr>
            <a:r>
              <a:rPr dirty="0" sz="2400" spc="-25">
                <a:solidFill>
                  <a:srgbClr val="40458C"/>
                </a:solidFill>
                <a:latin typeface="Tahoma"/>
                <a:cs typeface="Tahoma"/>
              </a:rPr>
              <a:t>40</a:t>
            </a:r>
            <a:endParaRPr sz="2400">
              <a:latin typeface="Tahoma"/>
              <a:cs typeface="Tahoma"/>
            </a:endParaRPr>
          </a:p>
        </p:txBody>
      </p:sp>
      <p:sp>
        <p:nvSpPr>
          <p:cNvPr id="31" name="object 31" descr=""/>
          <p:cNvSpPr txBox="1"/>
          <p:nvPr/>
        </p:nvSpPr>
        <p:spPr>
          <a:xfrm>
            <a:off x="1117415" y="2501900"/>
            <a:ext cx="398145" cy="3674110"/>
          </a:xfrm>
          <a:prstGeom prst="rect">
            <a:avLst/>
          </a:prstGeom>
        </p:spPr>
        <p:txBody>
          <a:bodyPr wrap="square" lIns="0" tIns="12700" rIns="0" bIns="0" rtlCol="0" vert="horz">
            <a:spAutoFit/>
          </a:bodyPr>
          <a:lstStyle/>
          <a:p>
            <a:pPr marL="12700">
              <a:lnSpc>
                <a:spcPct val="100000"/>
              </a:lnSpc>
              <a:spcBef>
                <a:spcPts val="100"/>
              </a:spcBef>
            </a:pPr>
            <a:r>
              <a:rPr dirty="0" sz="2400" spc="-25">
                <a:solidFill>
                  <a:srgbClr val="40458C"/>
                </a:solidFill>
                <a:latin typeface="Tahoma"/>
                <a:cs typeface="Tahoma"/>
              </a:rPr>
              <a:t>30</a:t>
            </a:r>
            <a:endParaRPr sz="2400">
              <a:latin typeface="Tahoma"/>
              <a:cs typeface="Tahoma"/>
            </a:endParaRPr>
          </a:p>
          <a:p>
            <a:pPr>
              <a:lnSpc>
                <a:spcPct val="100000"/>
              </a:lnSpc>
              <a:spcBef>
                <a:spcPts val="2885"/>
              </a:spcBef>
            </a:pPr>
            <a:endParaRPr sz="2400">
              <a:latin typeface="Tahoma"/>
              <a:cs typeface="Tahoma"/>
            </a:endParaRPr>
          </a:p>
          <a:p>
            <a:pPr marL="19685">
              <a:lnSpc>
                <a:spcPct val="100000"/>
              </a:lnSpc>
            </a:pPr>
            <a:r>
              <a:rPr dirty="0" sz="2400" spc="-25">
                <a:solidFill>
                  <a:srgbClr val="40458C"/>
                </a:solidFill>
                <a:latin typeface="Tahoma"/>
                <a:cs typeface="Tahoma"/>
              </a:rPr>
              <a:t>20</a:t>
            </a:r>
            <a:endParaRPr sz="2400">
              <a:latin typeface="Tahoma"/>
              <a:cs typeface="Tahoma"/>
            </a:endParaRPr>
          </a:p>
          <a:p>
            <a:pPr>
              <a:lnSpc>
                <a:spcPct val="100000"/>
              </a:lnSpc>
              <a:spcBef>
                <a:spcPts val="2885"/>
              </a:spcBef>
            </a:pPr>
            <a:endParaRPr sz="2400">
              <a:latin typeface="Tahoma"/>
              <a:cs typeface="Tahoma"/>
            </a:endParaRPr>
          </a:p>
          <a:p>
            <a:pPr marL="51435">
              <a:lnSpc>
                <a:spcPct val="100000"/>
              </a:lnSpc>
              <a:spcBef>
                <a:spcPts val="5"/>
              </a:spcBef>
            </a:pPr>
            <a:r>
              <a:rPr dirty="0" sz="2400" spc="-25">
                <a:solidFill>
                  <a:srgbClr val="40458C"/>
                </a:solidFill>
                <a:latin typeface="Tahoma"/>
                <a:cs typeface="Tahoma"/>
              </a:rPr>
              <a:t>10</a:t>
            </a:r>
            <a:endParaRPr sz="2400">
              <a:latin typeface="Tahoma"/>
              <a:cs typeface="Tahoma"/>
            </a:endParaRPr>
          </a:p>
          <a:p>
            <a:pPr>
              <a:lnSpc>
                <a:spcPct val="100000"/>
              </a:lnSpc>
              <a:spcBef>
                <a:spcPts val="2740"/>
              </a:spcBef>
            </a:pPr>
            <a:endParaRPr sz="2400">
              <a:latin typeface="Tahoma"/>
              <a:cs typeface="Tahoma"/>
            </a:endParaRPr>
          </a:p>
          <a:p>
            <a:pPr marL="168275">
              <a:lnSpc>
                <a:spcPct val="100000"/>
              </a:lnSpc>
            </a:pPr>
            <a:r>
              <a:rPr dirty="0" sz="2400" spc="-50">
                <a:solidFill>
                  <a:srgbClr val="40458C"/>
                </a:solidFill>
                <a:latin typeface="Tahoma"/>
                <a:cs typeface="Tahoma"/>
              </a:rPr>
              <a:t>0</a:t>
            </a:r>
            <a:endParaRPr sz="240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2024-06-14T01:03:47Z</dcterms:created>
  <dcterms:modified xsi:type="dcterms:W3CDTF">2024-06-14T01:03:47Z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2024-06-04T00:00:00Z</vt:filetime>
  </property>
  <property fmtid="{D5CDD505-2E9C-101B-9397-08002B2CF9AE}" pid="3" name="LastSaved">
    <vt:filetime>2024-06-14T00:00:00Z</vt:filetime>
  </property>
  <property fmtid="{D5CDD505-2E9C-101B-9397-08002B2CF9AE}" pid="4" name="Producer">
    <vt:lpwstr>macOS バージョン11.7.10（ビルド20G1427） Quartz PDFContext</vt:lpwstr>
  </property>
</Properties>
</file>